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8" r:id="rId3"/>
    <p:sldId id="257" r:id="rId4"/>
    <p:sldId id="259" r:id="rId5"/>
    <p:sldId id="263" r:id="rId6"/>
    <p:sldId id="261" r:id="rId7"/>
    <p:sldId id="262" r:id="rId8"/>
    <p:sldId id="264" r:id="rId9"/>
    <p:sldId id="265" r:id="rId10"/>
    <p:sldId id="266" r:id="rId11"/>
    <p:sldId id="271" r:id="rId12"/>
    <p:sldId id="269" r:id="rId13"/>
    <p:sldId id="284" r:id="rId14"/>
    <p:sldId id="282" r:id="rId15"/>
    <p:sldId id="283" r:id="rId16"/>
    <p:sldId id="270" r:id="rId17"/>
    <p:sldId id="267" r:id="rId18"/>
    <p:sldId id="273" r:id="rId19"/>
    <p:sldId id="272" r:id="rId20"/>
    <p:sldId id="276" r:id="rId21"/>
    <p:sldId id="285" r:id="rId22"/>
    <p:sldId id="275" r:id="rId23"/>
    <p:sldId id="277" r:id="rId24"/>
    <p:sldId id="280" r:id="rId25"/>
    <p:sldId id="286" r:id="rId26"/>
    <p:sldId id="288" r:id="rId27"/>
    <p:sldId id="279" r:id="rId28"/>
    <p:sldId id="290" r:id="rId29"/>
    <p:sldId id="289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005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42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9432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248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5260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8003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321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7976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952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513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4432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9D28D-A233-4FDA-AAB1-94A6EBF4F7D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2384C91-AF82-4724-8AED-63F49891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2878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AEB1F0-663E-460A-8C24-0875B35DB5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625" y="1406768"/>
            <a:ext cx="12745330" cy="2928499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Презентация квест-игры</a:t>
            </a:r>
            <a:br>
              <a:rPr lang="ru-RU" sz="4000" dirty="0"/>
            </a:br>
            <a:r>
              <a:rPr lang="ru-RU" sz="4000" dirty="0"/>
              <a:t>с родителями (законными представителями) </a:t>
            </a:r>
            <a:br>
              <a:rPr lang="ru-RU" dirty="0"/>
            </a:br>
            <a:r>
              <a:rPr lang="ru-RU" dirty="0"/>
              <a:t>         </a:t>
            </a:r>
            <a:br>
              <a:rPr lang="ru-RU" dirty="0"/>
            </a:br>
            <a:r>
              <a:rPr lang="ru-RU" dirty="0"/>
              <a:t>				</a:t>
            </a:r>
            <a:r>
              <a:rPr lang="ru-RU" dirty="0">
                <a:latin typeface="Mistral" panose="03090702030407020403" pitchFamily="66" charset="0"/>
              </a:rPr>
              <a:t>«Учим ходы фигур»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C796BDC-7F55-4040-AA55-DB9ED610CD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0338" y="4529798"/>
            <a:ext cx="9144000" cy="2519874"/>
          </a:xfrm>
        </p:spPr>
        <p:txBody>
          <a:bodyPr>
            <a:normAutofit/>
          </a:bodyPr>
          <a:lstStyle/>
          <a:p>
            <a:r>
              <a:rPr lang="ru-RU" sz="1600" dirty="0"/>
              <a:t>(В рамках образовательной деятельности по обучению дошкольников игре в шахматы)</a:t>
            </a:r>
          </a:p>
          <a:p>
            <a:r>
              <a:rPr lang="ru-RU" sz="1600" dirty="0"/>
              <a:t>Подготовила: воспитатель Драпиковская Елена Геннадьевна</a:t>
            </a:r>
          </a:p>
        </p:txBody>
      </p:sp>
    </p:spTree>
    <p:extLst>
      <p:ext uri="{BB962C8B-B14F-4D97-AF65-F5344CB8AC3E}">
        <p14:creationId xmlns:p14="http://schemas.microsoft.com/office/powerpoint/2010/main" val="1475393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E1A48F-2812-44E3-8E16-3EF6932DE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255" y="867037"/>
            <a:ext cx="9453490" cy="1049235"/>
          </a:xfrm>
        </p:spPr>
        <p:txBody>
          <a:bodyPr>
            <a:normAutofit/>
          </a:bodyPr>
          <a:lstStyle/>
          <a:p>
            <a:r>
              <a:rPr lang="ru-RU" sz="5900" dirty="0">
                <a:latin typeface="Mistral" panose="03090702030407020403" pitchFamily="66" charset="0"/>
              </a:rPr>
              <a:t>Квест-игра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092451-8CB6-4A73-9CDA-0F4DA40FC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535" y="1790700"/>
            <a:ext cx="10114671" cy="45538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– (от англ. поиск, приключение)путешествие к цели через преодоление трудностей и испытаний, универсальная игровая технология, построенная на синтезе обучающих и развлекательных программ, активизирующая соревновательные механизмы в психике ребёнка, самостоятельность действий и способствующая полному погружению в происходящее.</a:t>
            </a:r>
          </a:p>
          <a:p>
            <a:pPr marL="0" indent="0">
              <a:buNone/>
            </a:pPr>
            <a:r>
              <a:rPr lang="ru-RU" sz="2400" dirty="0"/>
              <a:t>Кроме того, формат игры пробуждает командный дух, стимулирует гибкость поведения детей, поиск неординарных решений, желание взаимодействовать как друг с другом, так и со взрослыми.</a:t>
            </a:r>
          </a:p>
        </p:txBody>
      </p:sp>
    </p:spTree>
    <p:extLst>
      <p:ext uri="{BB962C8B-B14F-4D97-AF65-F5344CB8AC3E}">
        <p14:creationId xmlns:p14="http://schemas.microsoft.com/office/powerpoint/2010/main" val="2513983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9A011A-5019-4AE5-9E36-186F8E599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900" dirty="0">
                <a:latin typeface="Mistral" panose="03090702030407020403" pitchFamily="66" charset="0"/>
              </a:rPr>
              <a:t>ЦЕЛЬ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93AB92-69F5-4763-B553-16F8450FDD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/>
          <a:lstStyle/>
          <a:p>
            <a:pPr marL="0" indent="0">
              <a:buNone/>
            </a:pPr>
            <a:r>
              <a:rPr lang="ru-RU" sz="3600" i="1" dirty="0"/>
              <a:t>популяризация игры в шахматы среди родителей (законных представителей) ДОУ.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94603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3452D-9BFB-4354-B4EF-1CB0E83C6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900" dirty="0">
                <a:latin typeface="Mistral" panose="03090702030407020403" pitchFamily="66" charset="0"/>
              </a:rPr>
              <a:t>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D6F9C3-3EB1-41FB-A4D6-B922F3C97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47850"/>
            <a:ext cx="9603275" cy="4105275"/>
          </a:xfrm>
        </p:spPr>
        <p:txBody>
          <a:bodyPr>
            <a:normAutofit lnSpcReduction="1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Сформировать у родителей (законных представителей) навыки практических приемов игры в шахматы, знания правил хождения фигур.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Установить партнерские отношения между педагогами и родителями (законными представителями).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Оказать практическую помощь родителям при обучении детей игре в шахматы.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Поддерживать уверенность родителей в собственных педагогических возможностях.</a:t>
            </a:r>
          </a:p>
        </p:txBody>
      </p:sp>
    </p:spTree>
    <p:extLst>
      <p:ext uri="{BB962C8B-B14F-4D97-AF65-F5344CB8AC3E}">
        <p14:creationId xmlns:p14="http://schemas.microsoft.com/office/powerpoint/2010/main" val="3473815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C12607-A51D-4F83-8EF1-5BBE489AD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300" dirty="0">
                <a:latin typeface="Mistral" panose="03090702030407020403" pitchFamily="66" charset="0"/>
              </a:rPr>
              <a:t>Этапы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B5FBBF-B4D7-4450-BEA7-CCC5BB4247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1. Подготовительный этап: разработка сценария, подготовка атрибутов.</a:t>
            </a:r>
          </a:p>
          <a:p>
            <a:pPr marL="0" indent="0">
              <a:buNone/>
            </a:pPr>
            <a:r>
              <a:rPr lang="ru-RU" sz="2400" dirty="0"/>
              <a:t>2. Организационный этап: знакомство, приветствие. </a:t>
            </a:r>
          </a:p>
          <a:p>
            <a:pPr marL="0" indent="0">
              <a:buNone/>
            </a:pPr>
            <a:r>
              <a:rPr lang="ru-RU" sz="2400" dirty="0"/>
              <a:t>3. Основной этап: сюрпризный момент, выполнение заданий. </a:t>
            </a:r>
          </a:p>
          <a:p>
            <a:pPr marL="0" indent="0">
              <a:buNone/>
            </a:pPr>
            <a:r>
              <a:rPr lang="ru-RU" sz="2400" dirty="0"/>
              <a:t>4. Заключительный этап: подведение итогов, награждение, листы обратной связи.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0441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9E5A2D-98E4-41C9-86FC-11413A185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900" dirty="0">
                <a:latin typeface="Mistral" panose="03090702030407020403" pitchFamily="66" charset="0"/>
              </a:rPr>
              <a:t>Предварительная работа:</a:t>
            </a:r>
            <a:br>
              <a:rPr lang="ru-RU" sz="5900" dirty="0">
                <a:latin typeface="Mistral" panose="03090702030407020403" pitchFamily="66" charset="0"/>
              </a:rPr>
            </a:br>
            <a:endParaRPr lang="ru-RU" sz="5900" dirty="0">
              <a:latin typeface="Mistral" panose="03090702030407020403" pitchFamily="66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F64501-1043-4F14-92BF-E875913921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- Разработка сценария;</a:t>
            </a:r>
          </a:p>
          <a:p>
            <a:pPr marL="0" indent="0">
              <a:buNone/>
            </a:pPr>
            <a:r>
              <a:rPr lang="ru-RU" sz="2400" dirty="0"/>
              <a:t>- Создание антуража для зоны проведения действий (квест проводился в нескольких помещениях детского сада);</a:t>
            </a:r>
          </a:p>
          <a:p>
            <a:pPr marL="0" indent="0">
              <a:buNone/>
            </a:pPr>
            <a:r>
              <a:rPr lang="ru-RU" sz="2400" dirty="0"/>
              <a:t>- Подбор музыкального сопровождения;</a:t>
            </a:r>
          </a:p>
          <a:p>
            <a:pPr marL="0" indent="0">
              <a:buNone/>
            </a:pPr>
            <a:r>
              <a:rPr lang="ru-RU" sz="2400" dirty="0"/>
              <a:t>- Оформление наглядных материалов и реквизитов для прохождения каждого испытания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4802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52C30-A585-4F8D-8A14-F10A75272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900" dirty="0">
                <a:latin typeface="Mistral" panose="03090702030407020403" pitchFamily="66" charset="0"/>
              </a:rPr>
              <a:t>Оборудование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A2BFE86F-33DD-465C-B381-3091E02386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1890914"/>
              </p:ext>
            </p:extLst>
          </p:nvPr>
        </p:nvGraphicFramePr>
        <p:xfrm>
          <a:off x="387420" y="1534440"/>
          <a:ext cx="11417160" cy="50970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8721">
                  <a:extLst>
                    <a:ext uri="{9D8B030D-6E8A-4147-A177-3AD203B41FA5}">
                      <a16:colId xmlns:a16="http://schemas.microsoft.com/office/drawing/2014/main" val="3941632344"/>
                    </a:ext>
                  </a:extLst>
                </a:gridCol>
                <a:gridCol w="1952039">
                  <a:extLst>
                    <a:ext uri="{9D8B030D-6E8A-4147-A177-3AD203B41FA5}">
                      <a16:colId xmlns:a16="http://schemas.microsoft.com/office/drawing/2014/main" val="2644391951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373883474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15378840"/>
                    </a:ext>
                  </a:extLst>
                </a:gridCol>
                <a:gridCol w="1227074">
                  <a:extLst>
                    <a:ext uri="{9D8B030D-6E8A-4147-A177-3AD203B41FA5}">
                      <a16:colId xmlns:a16="http://schemas.microsoft.com/office/drawing/2014/main" val="847317859"/>
                    </a:ext>
                  </a:extLst>
                </a:gridCol>
                <a:gridCol w="1211326">
                  <a:extLst>
                    <a:ext uri="{9D8B030D-6E8A-4147-A177-3AD203B41FA5}">
                      <a16:colId xmlns:a16="http://schemas.microsoft.com/office/drawing/2014/main" val="2709484867"/>
                    </a:ext>
                  </a:extLst>
                </a:gridCol>
                <a:gridCol w="1132114">
                  <a:extLst>
                    <a:ext uri="{9D8B030D-6E8A-4147-A177-3AD203B41FA5}">
                      <a16:colId xmlns:a16="http://schemas.microsoft.com/office/drawing/2014/main" val="4228061358"/>
                    </a:ext>
                  </a:extLst>
                </a:gridCol>
                <a:gridCol w="1901371">
                  <a:extLst>
                    <a:ext uri="{9D8B030D-6E8A-4147-A177-3AD203B41FA5}">
                      <a16:colId xmlns:a16="http://schemas.microsoft.com/office/drawing/2014/main" val="2461149195"/>
                    </a:ext>
                  </a:extLst>
                </a:gridCol>
              </a:tblGrid>
              <a:tr h="76444">
                <a:tc>
                  <a:txBody>
                    <a:bodyPr/>
                    <a:lstStyle/>
                    <a:p>
                      <a:pPr indent="16002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Команды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Место старта и финиша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 локация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 локация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 локация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 локация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 локация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 локация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extLst>
                  <a:ext uri="{0D108BD9-81ED-4DB2-BD59-A6C34878D82A}">
                    <a16:rowId xmlns:a16="http://schemas.microsoft.com/office/drawing/2014/main" val="3277060765"/>
                  </a:ext>
                </a:extLst>
              </a:tr>
              <a:tr h="19977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Белые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конверты с заданиями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листы, для фиксирования баллов и времени команд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шариковые ручки 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одежда для шахматного Короля: корона, накидка на плечи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меч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столы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напольное полотно «Шахматное поле»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кубик с шахматными фигурами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стрелки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сова</a:t>
                      </a:r>
                      <a:endParaRPr lang="ru-RU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Буквы (6 шахматных фигур), шапочка Пешки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Шахматные доски, фигуры, шапочка Ладьи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Пазлы «Великие шахматисты», шапочка Слона, стол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Мольберт, ребусы, ручка, лист, шапочка Короля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Шапочка Ферзя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Пазлы «Шахматные фигуры», стол, шапочка Коня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extLst>
                  <a:ext uri="{0D108BD9-81ED-4DB2-BD59-A6C34878D82A}">
                    <a16:rowId xmlns:a16="http://schemas.microsoft.com/office/drawing/2014/main" val="3207739975"/>
                  </a:ext>
                </a:extLst>
              </a:tr>
              <a:tr h="24056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Черные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Мольберт, ребусы, ручка, лист, шапочка Короля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Шапочка Ферзя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Пазлы «Шахматные фигуры», стол, шапочка Коня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Буквы (6 шахматных фигур), шапочка Пешки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Шахматные доски, фигуры, шапочка Ладьи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Пазлы</a:t>
                      </a:r>
                      <a:r>
                        <a:rPr lang="ru-RU" sz="1400" dirty="0">
                          <a:effectLst/>
                        </a:rPr>
                        <a:t> «Великие шахматисты», шапочка Слона, стол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955" marR="43955" marT="0" marB="0"/>
                </a:tc>
                <a:extLst>
                  <a:ext uri="{0D108BD9-81ED-4DB2-BD59-A6C34878D82A}">
                    <a16:rowId xmlns:a16="http://schemas.microsoft.com/office/drawing/2014/main" val="316000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7062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2890AE-936D-42E0-8C31-BAB40FB73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300" dirty="0">
                <a:latin typeface="Mistral" panose="03090702030407020403" pitchFamily="66" charset="0"/>
              </a:rPr>
              <a:t>Действующие лица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58DC8C-3BDE-4BCB-8232-A0FF585E3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/>
              <a:t>Ведущий</a:t>
            </a:r>
          </a:p>
          <a:p>
            <a:pPr marL="0" indent="0">
              <a:buNone/>
            </a:pPr>
            <a:r>
              <a:rPr lang="ru-RU" i="1" dirty="0"/>
              <a:t>Наставник</a:t>
            </a:r>
          </a:p>
          <a:p>
            <a:pPr marL="0" indent="0">
              <a:buNone/>
            </a:pPr>
            <a:r>
              <a:rPr lang="ru-RU" i="1" dirty="0"/>
              <a:t>Шейх</a:t>
            </a:r>
          </a:p>
          <a:p>
            <a:pPr marL="0" indent="0">
              <a:buNone/>
            </a:pPr>
            <a:r>
              <a:rPr lang="ru-RU" i="1" dirty="0"/>
              <a:t>Шахматные фигуры</a:t>
            </a:r>
          </a:p>
          <a:p>
            <a:pPr marL="0" indent="0">
              <a:buNone/>
            </a:pPr>
            <a:r>
              <a:rPr lang="ru-RU" i="1" dirty="0" err="1"/>
              <a:t>Шахерезада</a:t>
            </a:r>
            <a:endParaRPr lang="ru-RU" i="1" dirty="0"/>
          </a:p>
          <a:p>
            <a:pPr marL="0" indent="0">
              <a:buNone/>
            </a:pPr>
            <a:r>
              <a:rPr lang="ru-RU" b="1" dirty="0"/>
              <a:t>Участники родители (законные представители)</a:t>
            </a:r>
            <a:r>
              <a:rPr lang="ru-RU" dirty="0"/>
              <a:t> (до 12 чел).</a:t>
            </a:r>
            <a:endParaRPr lang="ru-RU" dirty="0">
              <a:highlight>
                <a:srgbClr val="FFFF00"/>
              </a:highligh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6069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8F6EA9-D1FB-49C4-94B8-CCC00E9F3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300" dirty="0">
                <a:latin typeface="Mistral" panose="03090702030407020403" pitchFamily="66" charset="0"/>
              </a:rPr>
              <a:t>Ход игры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226" y="809625"/>
            <a:ext cx="6972299" cy="5038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0468" y="2461555"/>
            <a:ext cx="3995208" cy="2996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0216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6329" y="775944"/>
            <a:ext cx="9603275" cy="1049235"/>
          </a:xfrm>
        </p:spPr>
        <p:txBody>
          <a:bodyPr/>
          <a:lstStyle/>
          <a:p>
            <a:r>
              <a:rPr lang="ru-RU" sz="5300" dirty="0">
                <a:latin typeface="Mistral" panose="03090702030407020403" pitchFamily="66" charset="0"/>
              </a:rPr>
              <a:t>Ход</a:t>
            </a:r>
            <a:r>
              <a:rPr lang="ru-RU" dirty="0">
                <a:latin typeface="Mistral" panose="03090702030407020403" pitchFamily="66" charset="0"/>
              </a:rPr>
              <a:t> </a:t>
            </a:r>
            <a:r>
              <a:rPr lang="ru-RU" sz="5300" dirty="0">
                <a:latin typeface="Mistral" panose="03090702030407020403" pitchFamily="66" charset="0"/>
              </a:rPr>
              <a:t>игры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10094" y="1089250"/>
            <a:ext cx="6281206" cy="4710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9" y="1962151"/>
            <a:ext cx="3519486" cy="4689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3477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2525" y="295275"/>
            <a:ext cx="9292729" cy="1390650"/>
          </a:xfrm>
        </p:spPr>
        <p:txBody>
          <a:bodyPr>
            <a:no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Ход игры – 1 локация</a:t>
            </a:r>
            <a:br>
              <a:rPr lang="ru-RU" sz="4400" dirty="0">
                <a:latin typeface="Mistral" panose="03090702030407020403" pitchFamily="66" charset="0"/>
              </a:rPr>
            </a:br>
            <a:r>
              <a:rPr lang="ru-RU" sz="4400" dirty="0">
                <a:latin typeface="Mistral" panose="03090702030407020403" pitchFamily="66" charset="0"/>
              </a:rPr>
              <a:t>«Составь слово».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1949053"/>
            <a:ext cx="5362047" cy="4021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151" y="435768"/>
            <a:ext cx="5372100" cy="4029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0616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3499" y="381001"/>
            <a:ext cx="9721355" cy="1190624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Ход игры – 1 локация</a:t>
            </a:r>
            <a:br>
              <a:rPr lang="ru-RU" sz="4400" dirty="0">
                <a:latin typeface="Mistral" panose="03090702030407020403" pitchFamily="66" charset="0"/>
              </a:rPr>
            </a:br>
            <a:r>
              <a:rPr lang="ru-RU" sz="4400" dirty="0">
                <a:latin typeface="Mistral" panose="03090702030407020403" pitchFamily="66" charset="0"/>
              </a:rPr>
              <a:t>«Составь слово».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775" y="1733549"/>
            <a:ext cx="7943850" cy="4962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012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3499" y="381001"/>
            <a:ext cx="9721355" cy="1472754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Ход игры – 1 локация</a:t>
            </a:r>
            <a:br>
              <a:rPr lang="ru-RU" sz="4400" dirty="0">
                <a:latin typeface="Mistral" panose="03090702030407020403" pitchFamily="66" charset="0"/>
              </a:rPr>
            </a:br>
            <a:r>
              <a:rPr lang="ru-RU" sz="4400" dirty="0">
                <a:latin typeface="Mistral" panose="03090702030407020403" pitchFamily="66" charset="0"/>
              </a:rPr>
              <a:t>«Составь слово».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2257425"/>
            <a:ext cx="54864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05" y="1202140"/>
            <a:ext cx="5704820" cy="4369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2810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381001"/>
            <a:ext cx="9603275" cy="1472754"/>
          </a:xfrm>
        </p:spPr>
        <p:txBody>
          <a:bodyPr>
            <a:noAutofit/>
          </a:bodyPr>
          <a:lstStyle/>
          <a:p>
            <a:r>
              <a:rPr lang="ru-RU" sz="4000" dirty="0">
                <a:latin typeface="Mistral" panose="03090702030407020403" pitchFamily="66" charset="0"/>
              </a:rPr>
              <a:t>Ход игры – 1 локация </a:t>
            </a:r>
            <a:br>
              <a:rPr lang="ru-RU" sz="4000" dirty="0">
                <a:latin typeface="Mistral" panose="03090702030407020403" pitchFamily="66" charset="0"/>
              </a:rPr>
            </a:br>
            <a:r>
              <a:rPr lang="ru-RU" sz="4000" dirty="0">
                <a:latin typeface="Mistral" panose="03090702030407020403" pitchFamily="66" charset="0"/>
              </a:rPr>
              <a:t>«Разгадай ребус»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8737" y="2435587"/>
            <a:ext cx="4762499" cy="3876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28149" y="901254"/>
            <a:ext cx="6374502" cy="5181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7651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675" y="971550"/>
            <a:ext cx="9921379" cy="891730"/>
          </a:xfrm>
        </p:spPr>
        <p:txBody>
          <a:bodyPr>
            <a:noAutofit/>
          </a:bodyPr>
          <a:lstStyle/>
          <a:p>
            <a:r>
              <a:rPr lang="ru-RU" sz="4000" dirty="0">
                <a:latin typeface="Mistral" panose="03090702030407020403" pitchFamily="66" charset="0"/>
              </a:rPr>
              <a:t>1 локация «Разгадай ребус»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95954" y="2623872"/>
            <a:ext cx="4599517" cy="3449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3099" y="104775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41130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285751"/>
            <a:ext cx="9603275" cy="1568004"/>
          </a:xfrm>
        </p:spPr>
        <p:txBody>
          <a:bodyPr>
            <a:no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2 локация - «Добавь фигуру так, чтобы поставить мат».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40825" y="2388530"/>
            <a:ext cx="4599517" cy="3863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27146" y="1583701"/>
            <a:ext cx="5500356" cy="4572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44957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333375"/>
            <a:ext cx="9603275" cy="1520379"/>
          </a:xfrm>
        </p:spPr>
        <p:txBody>
          <a:bodyPr>
            <a:no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2 локация - «Добавь фигуру так, чтобы поставить мат»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96496" y="2348975"/>
            <a:ext cx="4808008" cy="3924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99829" y="1889733"/>
            <a:ext cx="5435184" cy="4215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009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99" y="552450"/>
            <a:ext cx="8816479" cy="1710879"/>
          </a:xfrm>
        </p:spPr>
        <p:txBody>
          <a:bodyPr>
            <a:no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2 локация -«Найди </a:t>
            </a:r>
            <a:br>
              <a:rPr lang="ru-RU" sz="4400" dirty="0">
                <a:latin typeface="Mistral" panose="03090702030407020403" pitchFamily="66" charset="0"/>
              </a:rPr>
            </a:br>
            <a:r>
              <a:rPr lang="ru-RU" sz="4400" dirty="0">
                <a:latin typeface="Mistral" panose="03090702030407020403" pitchFamily="66" charset="0"/>
              </a:rPr>
              <a:t>ошибки в предложении»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16662" y="1191570"/>
            <a:ext cx="6235700" cy="4676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19282" y="2411015"/>
            <a:ext cx="4362451" cy="3807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19223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1" y="762000"/>
            <a:ext cx="6162674" cy="1091754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 3 локация «</a:t>
            </a:r>
            <a:r>
              <a:rPr lang="ru-RU" sz="4400" dirty="0" err="1">
                <a:latin typeface="Mistral" panose="03090702030407020403" pitchFamily="66" charset="0"/>
              </a:rPr>
              <a:t>сКАНВОРДЫ</a:t>
            </a:r>
            <a:r>
              <a:rPr lang="ru-RU" sz="4400" dirty="0">
                <a:latin typeface="Mistral" panose="03090702030407020403" pitchFamily="66" charset="0"/>
              </a:rPr>
              <a:t>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48206" y="2062560"/>
            <a:ext cx="4637885" cy="4648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41202" y="1193076"/>
            <a:ext cx="6253296" cy="4819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762278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3 локация - «Собери шахматную фигуру».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04" y="2171700"/>
            <a:ext cx="5557840" cy="4457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2171700"/>
            <a:ext cx="5714999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98251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730" y="419099"/>
            <a:ext cx="7444770" cy="2257425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   3 локация –</a:t>
            </a:r>
            <a:br>
              <a:rPr lang="ru-RU" sz="4400" dirty="0">
                <a:latin typeface="Mistral" panose="03090702030407020403" pitchFamily="66" charset="0"/>
              </a:rPr>
            </a:br>
            <a:r>
              <a:rPr lang="ru-RU" sz="4400" dirty="0">
                <a:latin typeface="Mistral" panose="03090702030407020403" pitchFamily="66" charset="0"/>
              </a:rPr>
              <a:t> «Собери шахматную фигуру».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45262" y="1318418"/>
            <a:ext cx="6007099" cy="4505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4" y="2038349"/>
            <a:ext cx="6048375" cy="4536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442316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>
                <a:latin typeface="Mistral" panose="03090702030407020403" pitchFamily="66" charset="0"/>
              </a:rPr>
              <a:t>Физминутка</a:t>
            </a:r>
            <a:endParaRPr lang="ru-RU" sz="4800" dirty="0">
              <a:latin typeface="Mistral" panose="03090702030407020403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981200"/>
            <a:ext cx="6362700" cy="4772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09675" y="1274454"/>
            <a:ext cx="6180208" cy="4545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6493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Командная игра «А знаешь ли ты?»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1592" y="2036943"/>
            <a:ext cx="5025591" cy="4616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21952" y="2111827"/>
            <a:ext cx="4882244" cy="4457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95587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575" y="342900"/>
            <a:ext cx="6867525" cy="1482279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Mistral" panose="03090702030407020403" pitchFamily="66" charset="0"/>
              </a:rPr>
              <a:t>Награждение победителей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73605" y="1645480"/>
            <a:ext cx="5320046" cy="476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60291" y="1250160"/>
            <a:ext cx="6115053" cy="4586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90077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5" y="371475"/>
            <a:ext cx="6867525" cy="1482279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Mistral" panose="03090702030407020403" pitchFamily="66" charset="0"/>
              </a:rPr>
              <a:t>Награждение победителей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575" y="1322784"/>
            <a:ext cx="8381999" cy="5322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824660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5" y="371475"/>
            <a:ext cx="6867525" cy="1482279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Mistral" panose="03090702030407020403" pitchFamily="66" charset="0"/>
              </a:rPr>
              <a:t>Награждение победителей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511" y="1075133"/>
            <a:ext cx="7096125" cy="5601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6437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6094" y="1099401"/>
            <a:ext cx="9603275" cy="821081"/>
          </a:xfrm>
        </p:spPr>
        <p:txBody>
          <a:bodyPr>
            <a:normAutofit/>
          </a:bodyPr>
          <a:lstStyle/>
          <a:p>
            <a:r>
              <a:rPr lang="ru-RU" sz="4800" dirty="0" err="1">
                <a:latin typeface="Mistral" panose="03090702030407020403" pitchFamily="66" charset="0"/>
              </a:rPr>
              <a:t>ИТОГ</a:t>
            </a:r>
            <a:r>
              <a:rPr lang="ru-RU" sz="4800" b="1" dirty="0" err="1">
                <a:latin typeface="Mistral" panose="03090702030407020403" pitchFamily="66" charset="0"/>
              </a:rPr>
              <a:t>и</a:t>
            </a:r>
            <a:r>
              <a:rPr lang="ru-RU" sz="4800" dirty="0">
                <a:latin typeface="Mistral" panose="03090702030407020403" pitchFamily="66" charset="0"/>
              </a:rPr>
              <a:t> </a:t>
            </a:r>
            <a:endParaRPr lang="ru-RU" sz="2200" dirty="0">
              <a:latin typeface="Mistral" panose="03090702030407020403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9654" y="1920482"/>
            <a:ext cx="9603275" cy="399454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Активное участие родителей (законных представителей) в деятельности ДОУ по популяризации  игры в шахматы среди дошкольников и семьи.</a:t>
            </a:r>
          </a:p>
          <a:p>
            <a:r>
              <a:rPr lang="ru-RU" dirty="0"/>
              <a:t>Положительный эмоциональный отклик родителей (законных представителей), проявление интереса как к самой игре в шахматы, так и к дальнейшему сотрудничеству с ДОУ с целью обучения игре детей.</a:t>
            </a:r>
          </a:p>
          <a:p>
            <a:r>
              <a:rPr lang="ru-RU" dirty="0"/>
              <a:t>Представлены и практически отработаны с родителями (законными представителями) некоторые приемы игры в шахматы, правила передвижения фигур на поле.</a:t>
            </a:r>
          </a:p>
          <a:p>
            <a:r>
              <a:rPr lang="ru-RU" dirty="0"/>
              <a:t>На практике показаны родителям (законными представителями) игры и приемы, которые в процессе обучения игре можно использовать с детьми дома. </a:t>
            </a:r>
          </a:p>
          <a:p>
            <a:r>
              <a:rPr lang="ru-RU" dirty="0"/>
              <a:t>Поддержан позитивный имидж дошкольной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6722006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>
                <a:latin typeface="Mistral" panose="03090702030407020403" pitchFamily="66" charset="0"/>
              </a:rPr>
              <a:t>Возможные темы для </a:t>
            </a:r>
            <a:r>
              <a:rPr lang="ru-RU" sz="4400" dirty="0" err="1">
                <a:latin typeface="Mistral" panose="03090702030407020403" pitchFamily="66" charset="0"/>
              </a:rPr>
              <a:t>квест</a:t>
            </a:r>
            <a:r>
              <a:rPr lang="ru-RU" sz="4400" dirty="0">
                <a:latin typeface="Mistral" panose="03090702030407020403" pitchFamily="66" charset="0"/>
              </a:rPr>
              <a:t>-игры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1579" y="1819275"/>
            <a:ext cx="9603275" cy="4133851"/>
          </a:xfrm>
        </p:spPr>
        <p:txBody>
          <a:bodyPr>
            <a:normAutofit/>
          </a:bodyPr>
          <a:lstStyle/>
          <a:p>
            <a:r>
              <a:rPr lang="ru-RU" sz="2400" dirty="0"/>
              <a:t> </a:t>
            </a:r>
            <a:r>
              <a:rPr lang="ru-RU" sz="2400" i="1" dirty="0"/>
              <a:t>«В шахматном королевстве» (родители знакомятся с шахматными фигурами</a:t>
            </a:r>
            <a:r>
              <a:rPr lang="ru-RU" sz="2400" dirty="0"/>
              <a:t>);</a:t>
            </a:r>
          </a:p>
          <a:p>
            <a:r>
              <a:rPr lang="ru-RU" sz="2400" i="1" dirty="0"/>
              <a:t>«Шахматный этюд» (</a:t>
            </a:r>
            <a:r>
              <a:rPr lang="ru-RU" sz="2400" dirty="0"/>
              <a:t>родители знакомятся с различными шахматными композициями и решают их);</a:t>
            </a:r>
          </a:p>
          <a:p>
            <a:r>
              <a:rPr lang="ru-RU" sz="2400" i="1" dirty="0"/>
              <a:t>«Тайны шахматных фигур» (</a:t>
            </a:r>
            <a:r>
              <a:rPr lang="ru-RU" sz="2400" dirty="0"/>
              <a:t>шахматная фигура делится своими особенными правилами или возможностями на шахматной доске);</a:t>
            </a:r>
          </a:p>
          <a:p>
            <a:r>
              <a:rPr lang="ru-RU" sz="2400" i="1" dirty="0"/>
              <a:t>«Шахматный блиц» </a:t>
            </a:r>
            <a:r>
              <a:rPr lang="ru-RU" sz="2400" dirty="0"/>
              <a:t>и т.д. </a:t>
            </a:r>
          </a:p>
        </p:txBody>
      </p:sp>
    </p:spTree>
    <p:extLst>
      <p:ext uri="{BB962C8B-B14F-4D97-AF65-F5344CB8AC3E}">
        <p14:creationId xmlns:p14="http://schemas.microsoft.com/office/powerpoint/2010/main" val="29139646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dirty="0">
                <a:latin typeface="Mistral" panose="03090702030407020403" pitchFamily="66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59990223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356</TotalTime>
  <Words>720</Words>
  <Application>Microsoft Office PowerPoint</Application>
  <PresentationFormat>Широкоэкранный</PresentationFormat>
  <Paragraphs>94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Gill Sans MT</vt:lpstr>
      <vt:lpstr>Mistral</vt:lpstr>
      <vt:lpstr>Галерея</vt:lpstr>
      <vt:lpstr>Презентация квест-игры с родителями (законными представителями)                «Учим ходы фигур»</vt:lpstr>
      <vt:lpstr>Квест-игра</vt:lpstr>
      <vt:lpstr>ЦЕЛЬ </vt:lpstr>
      <vt:lpstr>Задачи</vt:lpstr>
      <vt:lpstr>Этапы</vt:lpstr>
      <vt:lpstr>Предварительная работа: </vt:lpstr>
      <vt:lpstr>Оборудование </vt:lpstr>
      <vt:lpstr>Действующие лица </vt:lpstr>
      <vt:lpstr>Ход игры</vt:lpstr>
      <vt:lpstr>Ход игры</vt:lpstr>
      <vt:lpstr>Ход игры – 1 локация «Составь слово». </vt:lpstr>
      <vt:lpstr>Ход игры – 1 локация «Составь слово». </vt:lpstr>
      <vt:lpstr>Ход игры – 1 локация «Составь слово». </vt:lpstr>
      <vt:lpstr>Ход игры – 1 локация  «Разгадай ребус»</vt:lpstr>
      <vt:lpstr>1 локация «Разгадай ребус»</vt:lpstr>
      <vt:lpstr>2 локация - «Добавь фигуру так, чтобы поставить мат». </vt:lpstr>
      <vt:lpstr>2 локация - «Добавь фигуру так, чтобы поставить мат»</vt:lpstr>
      <vt:lpstr>2 локация -«Найди  ошибки в предложении» </vt:lpstr>
      <vt:lpstr> 3 локация «сКАНВОРДЫ»</vt:lpstr>
      <vt:lpstr>3 локация - «Собери шахматную фигуру». </vt:lpstr>
      <vt:lpstr>   3 локация –  «Собери шахматную фигуру». </vt:lpstr>
      <vt:lpstr>Физминутка</vt:lpstr>
      <vt:lpstr>Командная игра «А знаешь ли ты?» </vt:lpstr>
      <vt:lpstr>Награждение победителей</vt:lpstr>
      <vt:lpstr>Награждение победителей</vt:lpstr>
      <vt:lpstr>Награждение победителей</vt:lpstr>
      <vt:lpstr>ИТОГи </vt:lpstr>
      <vt:lpstr>Возможные темы для квест-игры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квест-игры с родителями (законными представителями)                «Учим ходы фигур»</dc:title>
  <dc:creator>Пользователь</dc:creator>
  <cp:lastModifiedBy>Елена Драпиковская</cp:lastModifiedBy>
  <cp:revision>47</cp:revision>
  <dcterms:created xsi:type="dcterms:W3CDTF">2020-05-30T12:25:16Z</dcterms:created>
  <dcterms:modified xsi:type="dcterms:W3CDTF">2021-01-16T11:01:21Z</dcterms:modified>
</cp:coreProperties>
</file>