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4"/>
  </p:notesMasterIdLst>
  <p:sldIdLst>
    <p:sldId id="256" r:id="rId2"/>
    <p:sldId id="257" r:id="rId3"/>
    <p:sldId id="273" r:id="rId4"/>
    <p:sldId id="258" r:id="rId5"/>
    <p:sldId id="269" r:id="rId6"/>
    <p:sldId id="271" r:id="rId7"/>
    <p:sldId id="272" r:id="rId8"/>
    <p:sldId id="262" r:id="rId9"/>
    <p:sldId id="265" r:id="rId10"/>
    <p:sldId id="274" r:id="rId11"/>
    <p:sldId id="275" r:id="rId12"/>
    <p:sldId id="290" r:id="rId13"/>
    <p:sldId id="267" r:id="rId14"/>
    <p:sldId id="292" r:id="rId15"/>
    <p:sldId id="294" r:id="rId16"/>
    <p:sldId id="293" r:id="rId17"/>
    <p:sldId id="276" r:id="rId18"/>
    <p:sldId id="268" r:id="rId19"/>
    <p:sldId id="279" r:id="rId20"/>
    <p:sldId id="280" r:id="rId21"/>
    <p:sldId id="306" r:id="rId22"/>
    <p:sldId id="311" r:id="rId23"/>
    <p:sldId id="316" r:id="rId24"/>
    <p:sldId id="310" r:id="rId25"/>
    <p:sldId id="282" r:id="rId26"/>
    <p:sldId id="283" r:id="rId27"/>
    <p:sldId id="286" r:id="rId28"/>
    <p:sldId id="305" r:id="rId29"/>
    <p:sldId id="285" r:id="rId30"/>
    <p:sldId id="289" r:id="rId31"/>
    <p:sldId id="297" r:id="rId32"/>
    <p:sldId id="318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0000"/>
    <a:srgbClr val="9A0000"/>
    <a:srgbClr val="B022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074" autoAdjust="0"/>
  </p:normalViewPr>
  <p:slideViewPr>
    <p:cSldViewPr snapToGrid="0">
      <p:cViewPr varScale="1">
        <p:scale>
          <a:sx n="49" d="100"/>
          <a:sy n="49" d="100"/>
        </p:scale>
        <p:origin x="994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1BE5EA-331C-44CD-BF40-F10BB95FAA27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871C4C-1750-4E70-BCEC-BCBB88AD50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7769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871C4C-1750-4E70-BCEC-BCBB88AD509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025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871C4C-1750-4E70-BCEC-BCBB88AD509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00200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871C4C-1750-4E70-BCEC-BCBB88AD509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864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871C4C-1750-4E70-BCEC-BCBB88AD509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3671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871C4C-1750-4E70-BCEC-BCBB88AD5097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55909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871C4C-1750-4E70-BCEC-BCBB88AD5097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5020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871C4C-1750-4E70-BCEC-BCBB88AD5097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6334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871C4C-1750-4E70-BCEC-BCBB88AD5097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2560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871C4C-1750-4E70-BCEC-BCBB88AD5097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89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871C4C-1750-4E70-BCEC-BCBB88AD5097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868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558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61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709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004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613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746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170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393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316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700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848801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2377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388299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2531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80229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93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EA155-BDF0-49D1-9791-73C62CEFE874}" type="datetimeFigureOut">
              <a:rPr lang="ru-RU" smtClean="0"/>
              <a:t>30.11.2021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9D1EA4B-7DF3-4404-89B4-D9B15C989A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245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7141" y="95534"/>
            <a:ext cx="10458047" cy="1023818"/>
          </a:xfrm>
        </p:spPr>
        <p:txBody>
          <a:bodyPr>
            <a:noAutofit/>
          </a:bodyPr>
          <a:lstStyle/>
          <a:p>
            <a:r>
              <a:rPr lang="ru-RU" sz="3200" dirty="0" smtClean="0"/>
              <a:t>Подготовили: Лебедева Л. А., Никитина А.Г., Цветнова Н.С.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44566" y="1702676"/>
            <a:ext cx="10097225" cy="5155324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 smtClean="0"/>
              <a:t>Дополнительные</a:t>
            </a:r>
          </a:p>
          <a:p>
            <a:pPr algn="ctr"/>
            <a:r>
              <a:rPr lang="ru-RU" sz="7200" b="1" dirty="0" smtClean="0"/>
              <a:t> </a:t>
            </a:r>
            <a:r>
              <a:rPr lang="ru-RU" sz="8200" b="1" dirty="0" smtClean="0"/>
              <a:t>о</a:t>
            </a:r>
            <a:r>
              <a:rPr lang="ru-RU" sz="7200" b="1" dirty="0" smtClean="0"/>
              <a:t>бщеразвивающие      программы</a:t>
            </a:r>
          </a:p>
        </p:txBody>
      </p:sp>
      <p:pic>
        <p:nvPicPr>
          <p:cNvPr id="1026" name="Picture 2" descr="Картинки по запросу картинки программы в дополнительном образовании дете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64" y="3886199"/>
            <a:ext cx="3333603" cy="2813087"/>
          </a:xfrm>
          <a:prstGeom prst="round2DiagRect">
            <a:avLst>
              <a:gd name="adj1" fmla="val 16667"/>
              <a:gd name="adj2" fmla="val 5000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077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0437" y="280219"/>
            <a:ext cx="9894176" cy="855407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</a:rPr>
              <a:t>Нормативно-правовая база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2955" y="1135627"/>
            <a:ext cx="11556132" cy="5722374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/>
              <a:t> </a:t>
            </a:r>
            <a:r>
              <a:rPr lang="ru-RU" sz="2600" b="1" dirty="0"/>
              <a:t>Федеральный Закон от 29.12.2012 № 273-ФЗ «Об образовании в РФ».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600" b="1" dirty="0"/>
              <a:t> </a:t>
            </a:r>
            <a:r>
              <a:rPr lang="ru-RU" sz="2600" b="1" dirty="0" smtClean="0"/>
              <a:t> </a:t>
            </a:r>
            <a:r>
              <a:rPr lang="ru-RU" sz="2600" b="1" dirty="0"/>
              <a:t>Концепция развития дополнительного образования детей (Распоряжение Правительства РФ от 4 сентября 2014 г. №  1726-р</a:t>
            </a:r>
            <a:r>
              <a:rPr lang="ru-RU" sz="2600" b="1" dirty="0" smtClean="0"/>
              <a:t>).  </a:t>
            </a:r>
            <a:r>
              <a:rPr lang="ru-RU" sz="2600" b="1" dirty="0"/>
              <a:t>Постановление Главного государственного санитарного врача РФ от 04.07.2014 № 41 «Об утверждении СанПиН 2.4.4.3172-14 «</a:t>
            </a:r>
            <a:r>
              <a:rPr lang="ru-RU" sz="2600" b="1" dirty="0" err="1"/>
              <a:t>Санитарноэпидемиологические</a:t>
            </a:r>
            <a:r>
              <a:rPr lang="ru-RU" sz="2600" b="1" dirty="0"/>
              <a:t> требования к устройству, содержанию и организации режима работы образовательных организаций дополнительного образования детей»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600" b="1" dirty="0" smtClean="0"/>
              <a:t> </a:t>
            </a:r>
            <a:r>
              <a:rPr lang="ru-RU" sz="2600" b="1" dirty="0"/>
              <a:t>Приказ </a:t>
            </a:r>
            <a:r>
              <a:rPr lang="ru-RU" sz="2600" b="1" dirty="0" err="1"/>
              <a:t>Минобрнауки</a:t>
            </a:r>
            <a:r>
              <a:rPr lang="ru-RU" sz="2600" b="1" dirty="0"/>
              <a:t> России от  9.08.2013 N 1008 «Об утверждении Порядка организации и осуществления образовательной деятельности по дополнительным общеобразовательным программам»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600" b="1" dirty="0" smtClean="0"/>
              <a:t>Методические</a:t>
            </a:r>
            <a:r>
              <a:rPr lang="ru-RU" sz="2600" b="1" dirty="0"/>
              <a:t>	рекомендации	по	разработке	и оформлению	ДОП.	– Москва, 2015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600" b="1" dirty="0" smtClean="0"/>
              <a:t> Письмо </a:t>
            </a:r>
            <a:r>
              <a:rPr lang="ru-RU" sz="2600" b="1" dirty="0" err="1"/>
              <a:t>Минобрнауки</a:t>
            </a:r>
            <a:r>
              <a:rPr lang="ru-RU" sz="2600" b="1" dirty="0"/>
              <a:t> России от 11.12.2006 г. № 06-1844 «О примерных </a:t>
            </a:r>
            <a:r>
              <a:rPr lang="ru-RU" sz="2600" b="1" dirty="0" smtClean="0"/>
              <a:t>     требованиях </a:t>
            </a:r>
            <a:r>
              <a:rPr lang="ru-RU" sz="2600" b="1" dirty="0"/>
              <a:t>к программам дополнительного образования детей</a:t>
            </a:r>
            <a:r>
              <a:rPr lang="ru-RU" sz="2600" b="1" dirty="0" smtClean="0"/>
              <a:t>»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600" b="1" dirty="0" smtClean="0"/>
              <a:t>Устав образовательного учреждения</a:t>
            </a:r>
            <a:endParaRPr lang="ru-RU" sz="2600" b="1" dirty="0"/>
          </a:p>
          <a:p>
            <a:pPr marL="0" indent="0" algn="just">
              <a:buNone/>
            </a:pPr>
            <a:endParaRPr lang="ru-RU" sz="2000" b="1" i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494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353961"/>
            <a:ext cx="8911687" cy="783959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Направления программ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6411" y="1219200"/>
            <a:ext cx="10809027" cy="548185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800" b="1" dirty="0" smtClean="0"/>
          </a:p>
          <a:p>
            <a:r>
              <a:rPr lang="ru-RU" sz="3600" b="1" dirty="0" smtClean="0"/>
              <a:t>Техническая</a:t>
            </a:r>
          </a:p>
          <a:p>
            <a:r>
              <a:rPr lang="ru-RU" sz="3600" b="1" dirty="0" smtClean="0"/>
              <a:t>Художественная</a:t>
            </a:r>
            <a:endParaRPr lang="ru-RU" sz="3600" b="1" dirty="0"/>
          </a:p>
          <a:p>
            <a:r>
              <a:rPr lang="ru-RU" sz="3600" b="1" dirty="0" smtClean="0"/>
              <a:t>Естественно-научная</a:t>
            </a:r>
            <a:endParaRPr lang="ru-RU" sz="3600" b="1" dirty="0"/>
          </a:p>
          <a:p>
            <a:r>
              <a:rPr lang="ru-RU" sz="3600" b="1" dirty="0" smtClean="0"/>
              <a:t>Физкультурно-спортивная</a:t>
            </a:r>
            <a:endParaRPr lang="ru-RU" sz="3600" b="1" dirty="0"/>
          </a:p>
          <a:p>
            <a:pPr algn="just"/>
            <a:r>
              <a:rPr lang="ru-RU" sz="3600" b="1" dirty="0" smtClean="0"/>
              <a:t>Туристско-краеведческая</a:t>
            </a:r>
            <a:endParaRPr lang="ru-RU" sz="3600" b="1" dirty="0"/>
          </a:p>
          <a:p>
            <a:r>
              <a:rPr lang="ru-RU" sz="3600" b="1" dirty="0"/>
              <a:t>С</a:t>
            </a:r>
            <a:r>
              <a:rPr lang="ru-RU" sz="3600" b="1" dirty="0" smtClean="0"/>
              <a:t>оциально-педагогическая</a:t>
            </a:r>
            <a:endParaRPr lang="ru-RU" sz="3600" b="1" dirty="0"/>
          </a:p>
          <a:p>
            <a:pPr marL="0" indent="0" algn="just">
              <a:buNone/>
            </a:pPr>
            <a:endParaRPr lang="ru-RU" sz="3600" b="1" dirty="0"/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6" name="Рисунок 5" descr="Картинки по запросу картинки художественная направленность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25" r="38924"/>
          <a:stretch/>
        </p:blipFill>
        <p:spPr bwMode="auto">
          <a:xfrm>
            <a:off x="8493761" y="1706880"/>
            <a:ext cx="3048000" cy="3911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97620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0880" y="382138"/>
            <a:ext cx="9543732" cy="80521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820000"/>
                </a:solidFill>
              </a:rPr>
              <a:t>          Программы </a:t>
            </a:r>
            <a:r>
              <a:rPr lang="ru-RU" b="1" dirty="0">
                <a:solidFill>
                  <a:srgbClr val="820000"/>
                </a:solidFill>
              </a:rPr>
              <a:t>различают</a:t>
            </a:r>
            <a:br>
              <a:rPr lang="ru-RU" b="1" dirty="0">
                <a:solidFill>
                  <a:srgbClr val="820000"/>
                </a:solidFill>
              </a:rPr>
            </a:br>
            <a:endParaRPr lang="ru-RU" b="1" dirty="0">
              <a:solidFill>
                <a:srgbClr val="820000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0941" y="1178560"/>
            <a:ext cx="11547987" cy="5561453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3000" b="1" dirty="0" smtClean="0"/>
              <a:t>по </a:t>
            </a:r>
            <a:r>
              <a:rPr lang="ru-RU" sz="3000" b="1" dirty="0"/>
              <a:t>степени </a:t>
            </a:r>
            <a:r>
              <a:rPr lang="ru-RU" sz="3000" b="1" dirty="0" smtClean="0"/>
              <a:t>авторства – </a:t>
            </a:r>
            <a:r>
              <a:rPr lang="ru-RU" sz="3000" i="1" dirty="0" smtClean="0">
                <a:latin typeface="+mj-lt"/>
              </a:rPr>
              <a:t>типовая,  модифицированная,   экспериментальная, авторская</a:t>
            </a:r>
          </a:p>
          <a:p>
            <a:pPr marL="0" indent="0" algn="just">
              <a:buNone/>
            </a:pPr>
            <a:endParaRPr lang="ru-RU" sz="3000" i="1" dirty="0" smtClean="0">
              <a:latin typeface="+mj-lt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3000" b="1" dirty="0" smtClean="0"/>
              <a:t>по уровню усвоения – </a:t>
            </a:r>
            <a:r>
              <a:rPr lang="ru-RU" sz="3000" i="1" dirty="0" smtClean="0"/>
              <a:t>общекультурный, углубленный,     профессионально-ориентированный уровень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sz="3000" i="1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3000" b="1" dirty="0" smtClean="0"/>
              <a:t>  </a:t>
            </a:r>
            <a:r>
              <a:rPr lang="ru-RU" sz="3000" b="1" dirty="0"/>
              <a:t>по форме организации содержания и процесса педагогической деятельности </a:t>
            </a:r>
            <a:r>
              <a:rPr lang="ru-RU" sz="3000" b="1" dirty="0" smtClean="0"/>
              <a:t>– </a:t>
            </a:r>
            <a:r>
              <a:rPr lang="ru-RU" sz="3000" i="1" dirty="0">
                <a:latin typeface="+mj-lt"/>
              </a:rPr>
              <a:t>интегрированная, комплексная</a:t>
            </a:r>
            <a:r>
              <a:rPr lang="ru-RU" sz="3000" i="1" dirty="0" smtClean="0">
                <a:latin typeface="+mj-lt"/>
              </a:rPr>
              <a:t>,  </a:t>
            </a:r>
            <a:r>
              <a:rPr lang="ru-RU" sz="3000" i="1" dirty="0">
                <a:latin typeface="+mj-lt"/>
              </a:rPr>
              <a:t>модульная</a:t>
            </a:r>
            <a:endParaRPr lang="ru-RU" sz="3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2851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4825" y="355601"/>
            <a:ext cx="9759788" cy="69088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Классификация </a:t>
            </a:r>
            <a:r>
              <a:rPr lang="ru-RU" sz="2800" b="1" dirty="0" smtClean="0">
                <a:solidFill>
                  <a:srgbClr val="C00000"/>
                </a:solidFill>
              </a:rPr>
              <a:t>программ по степени авторства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8710" y="1066800"/>
            <a:ext cx="11606980" cy="5643715"/>
          </a:xfrm>
        </p:spPr>
        <p:txBody>
          <a:bodyPr>
            <a:normAutofit/>
          </a:bodyPr>
          <a:lstStyle/>
          <a:p>
            <a:pPr algn="just"/>
            <a:r>
              <a:rPr lang="ru-RU" b="1" dirty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Типовая программа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– программа, утвержденная Министерством образования Российской Федерации и рекомендованная в качестве примерной по конкретной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образовательной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области или направлению деятельности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1" dirty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Модифицированная (адаптированная) программа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программа, измененная с учетом особенностей организации и содержания образования (формирования групп детей, режима и временных параметров осуществления деятельности, нестандартности индивидуальных результатов обучения и воспитания); коррективы вносятся педагогом, не затрагивая основных закономерностей, концептуальных аспектов, традиционной структуры образовательного процесса.</a:t>
            </a:r>
          </a:p>
          <a:p>
            <a:pPr algn="just"/>
            <a:r>
              <a:rPr lang="ru-RU" b="1" dirty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Экспериментальная программа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– программа, целью которой является изменение содержания, организационно-педагогических основ и методов обучения, предложение новых областей знания, внедрение новых педагогических технологий.</a:t>
            </a:r>
          </a:p>
          <a:p>
            <a:pPr algn="just"/>
            <a:r>
              <a:rPr lang="ru-RU" b="1" dirty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Авторская программа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программа, созданная педагогом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 его собственному замыслу с учетом опыта, наработанных методик, видения проблемы и путей ее решения. Статус авторской может быть присвоен образовательной программе, прошедшей через процедуру конкурса авторских программ (в конкретном случае, авторство  утверждается  КЭС ХК ИРО).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70007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2857" y="317242"/>
            <a:ext cx="9871755" cy="112900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Классификация программ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 по уровню усвоения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1445" y="1455576"/>
            <a:ext cx="11562736" cy="5402424"/>
          </a:xfrm>
        </p:spPr>
        <p:txBody>
          <a:bodyPr>
            <a:normAutofit/>
          </a:bodyPr>
          <a:lstStyle/>
          <a:p>
            <a:pPr algn="just"/>
            <a:r>
              <a:rPr lang="ru-RU" sz="2400" b="1" i="1" dirty="0" smtClean="0">
                <a:latin typeface="Arial Black" pitchFamily="34" charset="0"/>
              </a:rPr>
              <a:t>Общекультурный уровень  </a:t>
            </a:r>
            <a:r>
              <a:rPr lang="ru-RU" sz="2000" dirty="0" smtClean="0"/>
              <a:t>предполагает </a:t>
            </a:r>
            <a:r>
              <a:rPr lang="ru-RU" sz="2000" dirty="0"/>
              <a:t>удовлетворение познавательного интереса ребенка, расширение его информированности в определенной образовательной области, обогащение навыками общения и умениями совместной деятельности в освоении программы; конечный результат предполагает базовый уровень образованности</a:t>
            </a:r>
            <a:r>
              <a:rPr lang="ru-RU" sz="2000" dirty="0" smtClean="0"/>
              <a:t>.</a:t>
            </a:r>
            <a:endParaRPr lang="ru-RU" sz="2000" b="1" i="1" dirty="0" smtClean="0">
              <a:latin typeface="Arial Black" pitchFamily="34" charset="0"/>
            </a:endParaRPr>
          </a:p>
          <a:p>
            <a:pPr algn="just"/>
            <a:r>
              <a:rPr lang="ru-RU" sz="2400" b="1" i="1" dirty="0" smtClean="0">
                <a:latin typeface="Arial Black" pitchFamily="34" charset="0"/>
              </a:rPr>
              <a:t>Углубленный уровень  </a:t>
            </a:r>
            <a:r>
              <a:rPr lang="ru-RU" sz="2000" dirty="0" smtClean="0"/>
              <a:t>предполагает </a:t>
            </a:r>
            <a:r>
              <a:rPr lang="ru-RU" sz="2000" dirty="0"/>
              <a:t>достижение высоких показателей образованности в какой-либо практической области, расширение базового компонента образования до уровня совершенствования деятельности и мастерства в выбранном виде деятельности</a:t>
            </a:r>
            <a:r>
              <a:rPr lang="ru-RU" sz="2000" dirty="0" smtClean="0"/>
              <a:t>.</a:t>
            </a:r>
          </a:p>
          <a:p>
            <a:pPr algn="just"/>
            <a:r>
              <a:rPr lang="ru-RU" sz="2400" b="1" i="1" dirty="0">
                <a:latin typeface="Arial Black" pitchFamily="34" charset="0"/>
              </a:rPr>
              <a:t>Профессионально-ориентированный </a:t>
            </a:r>
            <a:r>
              <a:rPr lang="ru-RU" sz="2400" b="1" i="1" dirty="0" smtClean="0">
                <a:latin typeface="Arial Black" pitchFamily="34" charset="0"/>
              </a:rPr>
              <a:t>уровень </a:t>
            </a:r>
            <a:r>
              <a:rPr lang="ru-RU" sz="2000" dirty="0"/>
              <a:t>позволяет детям познакомиться с той или иной профессиональной сферой жизнедеятельности людей, выявить свои личностные возможности и определиться в выборе профессии; предусматривает достижение высоких показателей образованности в какой-либо предметной области.</a:t>
            </a:r>
          </a:p>
          <a:p>
            <a:pPr marL="0" indent="0" algn="just">
              <a:buNone/>
            </a:pPr>
            <a:endParaRPr lang="ru-RU" sz="2000" b="1" i="1" dirty="0">
              <a:latin typeface="Arial Black" pitchFamily="34" charset="0"/>
            </a:endParaRPr>
          </a:p>
          <a:p>
            <a:pPr marL="0" indent="0" algn="just">
              <a:buNone/>
            </a:pPr>
            <a:endParaRPr lang="ru-RU" sz="2000" dirty="0"/>
          </a:p>
          <a:p>
            <a:pPr marL="0" indent="0" algn="just">
              <a:buNone/>
            </a:pPr>
            <a:endParaRPr lang="ru-RU" b="1" i="1" dirty="0" smtClean="0">
              <a:latin typeface="Arial Black" pitchFamily="34" charset="0"/>
            </a:endParaRPr>
          </a:p>
          <a:p>
            <a:pPr algn="just"/>
            <a:endParaRPr lang="ru-RU" b="1" i="1" dirty="0" smtClean="0">
              <a:latin typeface="Arial Black" pitchFamily="34" charset="0"/>
            </a:endParaRPr>
          </a:p>
          <a:p>
            <a:pPr algn="just"/>
            <a:endParaRPr lang="ru-RU" b="1" i="1" dirty="0" smtClean="0">
              <a:latin typeface="Arial Black" pitchFamily="34" charset="0"/>
            </a:endParaRPr>
          </a:p>
          <a:p>
            <a:pPr algn="just"/>
            <a:endParaRPr lang="ru-RU" b="1" i="1" dirty="0" smtClean="0">
              <a:latin typeface="Arial Black" pitchFamily="34" charset="0"/>
            </a:endParaRPr>
          </a:p>
          <a:p>
            <a:endParaRPr lang="ru-RU" b="1" i="1" dirty="0" smtClean="0">
              <a:latin typeface="Arial Black" pitchFamily="34" charset="0"/>
            </a:endParaRPr>
          </a:p>
          <a:p>
            <a:endParaRPr lang="ru-RU" b="1" i="1" dirty="0" smtClean="0">
              <a:latin typeface="Arial Black" pitchFamily="34" charset="0"/>
            </a:endParaRPr>
          </a:p>
          <a:p>
            <a:endParaRPr lang="ru-RU" b="1" i="1" dirty="0" smtClean="0">
              <a:latin typeface="Arial Black" pitchFamily="34" charset="0"/>
            </a:endParaRPr>
          </a:p>
          <a:p>
            <a:endParaRPr lang="ru-RU" b="1" i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68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8841" y="261257"/>
            <a:ext cx="9815771" cy="1380931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Классификация </a:t>
            </a:r>
            <a:r>
              <a:rPr lang="ru-RU" sz="2800" b="1" dirty="0" smtClean="0">
                <a:solidFill>
                  <a:srgbClr val="C00000"/>
                </a:solidFill>
              </a:rPr>
              <a:t>программ по форме организации содержания и процесса педагогической деятельности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9432" y="1660849"/>
            <a:ext cx="11341509" cy="5093912"/>
          </a:xfrm>
        </p:spPr>
        <p:txBody>
          <a:bodyPr>
            <a:normAutofit/>
          </a:bodyPr>
          <a:lstStyle/>
          <a:p>
            <a:pPr algn="just"/>
            <a:r>
              <a:rPr lang="ru-RU" sz="2600" b="1" i="1" dirty="0" smtClean="0"/>
              <a:t>Интегрированная </a:t>
            </a:r>
            <a:r>
              <a:rPr lang="ru-RU" sz="2400" b="1" i="1" dirty="0" smtClean="0"/>
              <a:t>- </a:t>
            </a:r>
            <a:r>
              <a:rPr lang="ru-RU" sz="2400" dirty="0" smtClean="0"/>
              <a:t>это </a:t>
            </a:r>
            <a:r>
              <a:rPr lang="ru-RU" sz="2400" dirty="0"/>
              <a:t>программа, отражающая содержание и процесс образования </a:t>
            </a:r>
            <a:r>
              <a:rPr lang="ru-RU" sz="2400" dirty="0" smtClean="0"/>
              <a:t> по  нескольким  взаимосвязанным  направлениям  деятельности</a:t>
            </a:r>
            <a:endParaRPr lang="ru-RU" b="1" i="1" dirty="0" smtClean="0"/>
          </a:p>
          <a:p>
            <a:pPr algn="just"/>
            <a:r>
              <a:rPr lang="ru-RU" sz="2600" b="1" i="1" dirty="0" smtClean="0"/>
              <a:t>Модульная </a:t>
            </a:r>
            <a:r>
              <a:rPr lang="ru-RU" sz="2200" b="1" i="1" dirty="0" smtClean="0"/>
              <a:t>- </a:t>
            </a:r>
            <a:r>
              <a:rPr lang="ru-RU" sz="2200" dirty="0" smtClean="0"/>
              <a:t>это </a:t>
            </a:r>
            <a:r>
              <a:rPr lang="ru-RU" sz="2200" dirty="0"/>
              <a:t>программа, по способу организации своего содержания составленная из самостоятельных, устойчивых целостных блоков. Образовательный процесс всегда можно разделить на отдельные модули, выбрав основание для этого, а затем компоновать модули в зависимости от цели программы</a:t>
            </a:r>
            <a:r>
              <a:rPr lang="ru-RU" sz="2200" dirty="0" smtClean="0"/>
              <a:t>.</a:t>
            </a:r>
          </a:p>
          <a:p>
            <a:pPr algn="just"/>
            <a:r>
              <a:rPr lang="ru-RU" sz="2600" b="1" i="1" dirty="0" smtClean="0"/>
              <a:t>Комплексная</a:t>
            </a:r>
            <a:r>
              <a:rPr lang="ru-RU" sz="2200" b="1" i="1" dirty="0" smtClean="0"/>
              <a:t> - </a:t>
            </a:r>
            <a:r>
              <a:rPr lang="ru-RU" sz="2400" dirty="0"/>
              <a:t>это программа совместной деятельности нескольких педагогов, направленная на достижение определенной общей цели средствами содержания и процесса образования по нескольким предметам. 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05417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6205" y="335902"/>
            <a:ext cx="9918408" cy="7715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>
                <a:solidFill>
                  <a:srgbClr val="820000"/>
                </a:solidFill>
                <a:latin typeface="Arial" pitchFamily="34" charset="0"/>
                <a:cs typeface="Arial" pitchFamily="34" charset="0"/>
              </a:rPr>
              <a:t>Программа должна иметь  две экспертизы</a:t>
            </a:r>
            <a:br>
              <a:rPr lang="ru-RU" b="1" dirty="0">
                <a:solidFill>
                  <a:srgbClr val="820000"/>
                </a:solidFill>
                <a:latin typeface="Arial" pitchFamily="34" charset="0"/>
                <a:cs typeface="Arial" pitchFamily="34" charset="0"/>
              </a:rPr>
            </a:br>
            <a:r>
              <a:rPr lang="ru-RU" b="1" dirty="0" smtClean="0">
                <a:solidFill>
                  <a:srgbClr val="C00000"/>
                </a:solidFill>
                <a:cs typeface="Arial" pitchFamily="34" charset="0"/>
              </a:rPr>
              <a:t>           </a:t>
            </a:r>
            <a:endParaRPr lang="ru-RU" sz="4000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0439" y="1468754"/>
            <a:ext cx="10944173" cy="538924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800" b="1" i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Внутренняя </a:t>
            </a:r>
            <a:r>
              <a:rPr lang="ru-RU" sz="2800" b="1" i="1" dirty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экспертиза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обсуждение программы 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методическом, (педагогическом)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совете образовательного учреждения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это анализ качества документа, его соответствия уставу образовательного учреждения, действующим нормативно-правовым документам и требованиям к содержанию дополнительного образования детей. </a:t>
            </a:r>
            <a:endParaRPr lang="ru-RU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ru-RU" sz="2800" b="1" i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Внешняя экспертиза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программы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проводится специалистами в данной области деятельности. По результатам данной экспертизы составляется рецензия, подтверждающая соответствие содержания и методики профильной подготовки детей современным требованиям в данной области деятельности. </a:t>
            </a:r>
          </a:p>
          <a:p>
            <a:pPr marL="0" indent="0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Font typeface="Wingdings" pitchFamily="2" charset="2"/>
              <a:buChar char="v"/>
            </a:pP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endParaRPr lang="ru-RU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Картинки по запросу картинки экспертиза"/>
          <p:cNvPicPr/>
          <p:nvPr/>
        </p:nvPicPr>
        <p:blipFill>
          <a:blip r:embed="rId3" cstate="print">
            <a:duotone>
              <a:prstClr val="black"/>
              <a:schemeClr val="accent4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18" y="0"/>
            <a:ext cx="1958340" cy="14687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70618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2543" y="398206"/>
            <a:ext cx="9602070" cy="752168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tx1"/>
                </a:solidFill>
              </a:rPr>
              <a:t>По признаку временных ресурсов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3677" y="1150375"/>
            <a:ext cx="10840935" cy="5604386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 err="1">
                <a:solidFill>
                  <a:srgbClr val="9A0000"/>
                </a:solidFill>
              </a:rPr>
              <a:t>Сверхкраткосрочная</a:t>
            </a:r>
            <a:r>
              <a:rPr lang="ru-RU" sz="2800" b="1" dirty="0">
                <a:solidFill>
                  <a:srgbClr val="9A0000"/>
                </a:solidFill>
              </a:rPr>
              <a:t> программа </a:t>
            </a:r>
            <a:r>
              <a:rPr lang="ru-RU" sz="2400" dirty="0"/>
              <a:t>- </a:t>
            </a:r>
            <a:r>
              <a:rPr lang="ru-RU" sz="2600" dirty="0"/>
              <a:t>это программа, которая реализуется за промежуток времени не более чем учебный год </a:t>
            </a:r>
            <a:r>
              <a:rPr lang="ru-RU" sz="2600" dirty="0" smtClean="0"/>
              <a:t> </a:t>
            </a:r>
            <a:r>
              <a:rPr lang="ru-RU" sz="2600" b="1" dirty="0">
                <a:solidFill>
                  <a:srgbClr val="9A0000"/>
                </a:solidFill>
              </a:rPr>
              <a:t> </a:t>
            </a:r>
            <a:r>
              <a:rPr lang="ru-RU" sz="2600" b="1" dirty="0" smtClean="0">
                <a:solidFill>
                  <a:srgbClr val="9A0000"/>
                </a:solidFill>
              </a:rPr>
              <a:t>3-12 месяцев</a:t>
            </a:r>
            <a:endParaRPr lang="ru-RU" sz="2600" b="1" dirty="0">
              <a:solidFill>
                <a:srgbClr val="9A0000"/>
              </a:solidFill>
            </a:endParaRPr>
          </a:p>
          <a:p>
            <a:pPr algn="just"/>
            <a:r>
              <a:rPr lang="ru-RU" sz="2800" b="1" dirty="0">
                <a:solidFill>
                  <a:srgbClr val="9A0000"/>
                </a:solidFill>
              </a:rPr>
              <a:t>Краткосрочная программа </a:t>
            </a:r>
            <a:r>
              <a:rPr lang="ru-RU" sz="2400" dirty="0"/>
              <a:t>- </a:t>
            </a:r>
            <a:r>
              <a:rPr lang="ru-RU" sz="2600" dirty="0"/>
              <a:t>это программа, которая реализуется в течение </a:t>
            </a:r>
            <a:r>
              <a:rPr lang="ru-RU" sz="2600" b="1" dirty="0">
                <a:solidFill>
                  <a:srgbClr val="9A0000"/>
                </a:solidFill>
              </a:rPr>
              <a:t>1-2 лет</a:t>
            </a:r>
          </a:p>
          <a:p>
            <a:pPr algn="just"/>
            <a:r>
              <a:rPr lang="ru-RU" sz="2800" b="1" dirty="0">
                <a:solidFill>
                  <a:srgbClr val="9A0000"/>
                </a:solidFill>
              </a:rPr>
              <a:t>Программа средней продолжительности </a:t>
            </a:r>
            <a:r>
              <a:rPr lang="ru-RU" sz="2600" dirty="0"/>
              <a:t>реализации это программа, которая реализуется в течение </a:t>
            </a:r>
            <a:r>
              <a:rPr lang="ru-RU" sz="2600" b="1" dirty="0">
                <a:solidFill>
                  <a:srgbClr val="9A0000"/>
                </a:solidFill>
              </a:rPr>
              <a:t>3-4 </a:t>
            </a:r>
            <a:r>
              <a:rPr lang="ru-RU" sz="2600" b="1" dirty="0" smtClean="0">
                <a:solidFill>
                  <a:srgbClr val="9A0000"/>
                </a:solidFill>
              </a:rPr>
              <a:t>лет </a:t>
            </a:r>
            <a:r>
              <a:rPr lang="ru-RU" sz="2600" b="1" dirty="0">
                <a:solidFill>
                  <a:srgbClr val="9A0000"/>
                </a:solidFill>
              </a:rPr>
              <a:t>обучения</a:t>
            </a:r>
            <a:r>
              <a:rPr lang="ru-RU" sz="2600" dirty="0"/>
              <a:t>.</a:t>
            </a:r>
          </a:p>
          <a:p>
            <a:pPr algn="just"/>
            <a:r>
              <a:rPr lang="ru-RU" sz="2800" b="1" dirty="0">
                <a:solidFill>
                  <a:srgbClr val="9A0000"/>
                </a:solidFill>
              </a:rPr>
              <a:t>Программа длительной реализации </a:t>
            </a:r>
            <a:r>
              <a:rPr lang="ru-RU" sz="2800" b="1" dirty="0" smtClean="0">
                <a:solidFill>
                  <a:srgbClr val="9A0000"/>
                </a:solidFill>
              </a:rPr>
              <a:t>–</a:t>
            </a:r>
          </a:p>
          <a:p>
            <a:pPr marL="0" indent="0" algn="just">
              <a:buNone/>
            </a:pPr>
            <a:r>
              <a:rPr lang="ru-RU" sz="2400" dirty="0" smtClean="0"/>
              <a:t>   </a:t>
            </a:r>
            <a:r>
              <a:rPr lang="ru-RU" sz="2600" dirty="0"/>
              <a:t>это программа, которая реализуется </a:t>
            </a:r>
            <a:r>
              <a:rPr lang="ru-RU" sz="2600" dirty="0" smtClean="0"/>
              <a:t>более</a:t>
            </a:r>
          </a:p>
          <a:p>
            <a:pPr marL="0" indent="0" algn="just">
              <a:buNone/>
            </a:pPr>
            <a:r>
              <a:rPr lang="ru-RU" sz="2600" b="1" dirty="0" smtClean="0">
                <a:solidFill>
                  <a:srgbClr val="9A0000"/>
                </a:solidFill>
              </a:rPr>
              <a:t>     4 </a:t>
            </a:r>
            <a:r>
              <a:rPr lang="ru-RU" sz="2600" b="1" dirty="0">
                <a:solidFill>
                  <a:srgbClr val="9A0000"/>
                </a:solidFill>
              </a:rPr>
              <a:t>лет. </a:t>
            </a:r>
          </a:p>
          <a:p>
            <a:pPr marL="0" indent="0" algn="just">
              <a:buNone/>
            </a:pPr>
            <a:endParaRPr lang="ru-RU" sz="2000" dirty="0"/>
          </a:p>
        </p:txBody>
      </p:sp>
      <p:pic>
        <p:nvPicPr>
          <p:cNvPr id="4" name="Рисунок 3" descr="Картинки по запросу картинки о программе обучения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5290" y="4486152"/>
            <a:ext cx="3142277" cy="24898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8306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103240"/>
            <a:ext cx="8911687" cy="282840"/>
          </a:xfrm>
        </p:spPr>
        <p:txBody>
          <a:bodyPr>
            <a:normAutofit fontScale="90000"/>
          </a:bodyPr>
          <a:lstStyle/>
          <a:p>
            <a:pPr algn="ctr"/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7923" y="929148"/>
            <a:ext cx="11194025" cy="592885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/>
              <a:t>Необходимо соблюдать шрифт, кегль шрифта, межстрочный интервал, поля. </a:t>
            </a:r>
            <a:endParaRPr lang="ru-RU" sz="2400" b="1" dirty="0" smtClean="0"/>
          </a:p>
          <a:p>
            <a:pPr algn="just"/>
            <a:r>
              <a:rPr lang="ru-RU" sz="2800" b="1" dirty="0" smtClean="0">
                <a:solidFill>
                  <a:srgbClr val="9A0000"/>
                </a:solidFill>
              </a:rPr>
              <a:t>Шрифт</a:t>
            </a:r>
            <a:r>
              <a:rPr lang="ru-RU" sz="2800" b="1" dirty="0" smtClean="0"/>
              <a:t> - </a:t>
            </a:r>
            <a:r>
              <a:rPr lang="ru-RU" sz="2800" b="1" dirty="0" err="1"/>
              <a:t>Times</a:t>
            </a:r>
            <a:r>
              <a:rPr lang="ru-RU" sz="2800" b="1" dirty="0"/>
              <a:t> </a:t>
            </a:r>
            <a:r>
              <a:rPr lang="ru-RU" sz="2800" b="1" dirty="0" err="1"/>
              <a:t>New</a:t>
            </a:r>
            <a:r>
              <a:rPr lang="ru-RU" sz="2800" b="1" dirty="0"/>
              <a:t> </a:t>
            </a:r>
            <a:r>
              <a:rPr lang="ru-RU" sz="2800" b="1" dirty="0" err="1"/>
              <a:t>Roman</a:t>
            </a:r>
            <a:r>
              <a:rPr lang="ru-RU" sz="2800" b="1" dirty="0"/>
              <a:t>, кегль </a:t>
            </a:r>
            <a:r>
              <a:rPr lang="ru-RU" sz="2800" b="1" dirty="0" smtClean="0"/>
              <a:t>-14</a:t>
            </a:r>
            <a:r>
              <a:rPr lang="ru-RU" sz="2800" b="1" dirty="0"/>
              <a:t>, </a:t>
            </a:r>
            <a:r>
              <a:rPr lang="ru-RU" sz="2800" b="1" dirty="0" smtClean="0"/>
              <a:t>межстрочный </a:t>
            </a:r>
            <a:r>
              <a:rPr lang="ru-RU" sz="2800" b="1" dirty="0"/>
              <a:t>интервал </a:t>
            </a:r>
            <a:r>
              <a:rPr lang="ru-RU" sz="2800" b="1" dirty="0" smtClean="0"/>
              <a:t>1,2.</a:t>
            </a:r>
          </a:p>
          <a:p>
            <a:pPr algn="just"/>
            <a:r>
              <a:rPr lang="ru-RU" sz="2800" b="1" dirty="0" smtClean="0">
                <a:solidFill>
                  <a:srgbClr val="9A0000"/>
                </a:solidFill>
              </a:rPr>
              <a:t>Поля - </a:t>
            </a:r>
            <a:r>
              <a:rPr lang="ru-RU" sz="2800" b="1" dirty="0" smtClean="0"/>
              <a:t>верх, низ – 2 см, слева 3 см, справа – 1,5 см, поля выровнены по ширине</a:t>
            </a:r>
          </a:p>
          <a:p>
            <a:pPr algn="just"/>
            <a:r>
              <a:rPr lang="ru-RU" sz="2800" b="1" dirty="0" smtClean="0">
                <a:solidFill>
                  <a:srgbClr val="9A0000"/>
                </a:solidFill>
              </a:rPr>
              <a:t>Страницы</a:t>
            </a:r>
            <a:r>
              <a:rPr lang="ru-RU" sz="2800" b="1" dirty="0" smtClean="0"/>
              <a:t> указываются, начиная с пояснительной записки, цифры – внизу</a:t>
            </a:r>
          </a:p>
          <a:p>
            <a:pPr algn="just"/>
            <a:r>
              <a:rPr lang="ru-RU" sz="2800" b="1" dirty="0" smtClean="0">
                <a:solidFill>
                  <a:srgbClr val="9A0000"/>
                </a:solidFill>
              </a:rPr>
              <a:t>Приложения</a:t>
            </a:r>
            <a:r>
              <a:rPr lang="ru-RU" sz="2800" b="1" dirty="0" smtClean="0"/>
              <a:t> – в конце программы после списка литературы</a:t>
            </a:r>
          </a:p>
          <a:p>
            <a:pPr algn="just"/>
            <a:r>
              <a:rPr lang="ru-RU" sz="2800" b="1" dirty="0" smtClean="0">
                <a:solidFill>
                  <a:srgbClr val="9A0000"/>
                </a:solidFill>
              </a:rPr>
              <a:t>Заголовки</a:t>
            </a:r>
            <a:r>
              <a:rPr lang="ru-RU" sz="2800" b="1" dirty="0" smtClean="0"/>
              <a:t> пишутся по центру жирным шрифтом</a:t>
            </a:r>
            <a:endParaRPr lang="ru-RU" sz="2800" b="1" dirty="0"/>
          </a:p>
          <a:p>
            <a:pPr marL="0" indent="0" algn="just">
              <a:buNone/>
            </a:pP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0355620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2857" y="186612"/>
            <a:ext cx="9871755" cy="1091682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Black" pitchFamily="34" charset="0"/>
              </a:rPr>
              <a:t>Управление образования администрации г. </a:t>
            </a:r>
            <a:r>
              <a:rPr lang="ru-RU" sz="2000" dirty="0">
                <a:latin typeface="Arial Black" pitchFamily="34" charset="0"/>
              </a:rPr>
              <a:t>Х</a:t>
            </a:r>
            <a:r>
              <a:rPr lang="ru-RU" sz="2000" dirty="0" smtClean="0">
                <a:latin typeface="Arial Black" pitchFamily="34" charset="0"/>
              </a:rPr>
              <a:t>абаровска</a:t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>Муниципальное автономное учреждение дополнительного образования Дворец детского творчества «Маленький принц»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8498" y="1504335"/>
            <a:ext cx="11187404" cy="535366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>
                <a:latin typeface="Arial Black" pitchFamily="34" charset="0"/>
              </a:rPr>
              <a:t>Принята на заседании                                                                                 </a:t>
            </a:r>
            <a:r>
              <a:rPr lang="ru-RU" dirty="0" smtClean="0">
                <a:latin typeface="Arial Black" pitchFamily="34" charset="0"/>
              </a:rPr>
              <a:t>Утверждаю</a:t>
            </a:r>
            <a:r>
              <a:rPr lang="ru-RU" dirty="0">
                <a:latin typeface="Arial Black" pitchFamily="34" charset="0"/>
              </a:rPr>
              <a:t>:</a:t>
            </a:r>
          </a:p>
          <a:p>
            <a:pPr marL="0" indent="0">
              <a:buNone/>
            </a:pPr>
            <a:r>
              <a:rPr lang="ru-RU" dirty="0">
                <a:latin typeface="Arial Black" pitchFamily="34" charset="0"/>
              </a:rPr>
              <a:t>методического (педагогического) совета                              </a:t>
            </a:r>
            <a:r>
              <a:rPr lang="ru-RU" dirty="0" smtClean="0">
                <a:latin typeface="Arial Black" pitchFamily="34" charset="0"/>
              </a:rPr>
              <a:t>                   </a:t>
            </a:r>
            <a:r>
              <a:rPr lang="ru-RU" dirty="0">
                <a:latin typeface="Arial Black" pitchFamily="34" charset="0"/>
              </a:rPr>
              <a:t>Директор </a:t>
            </a:r>
            <a:r>
              <a:rPr lang="ru-RU" dirty="0" smtClean="0">
                <a:latin typeface="Arial Black" pitchFamily="34" charset="0"/>
              </a:rPr>
              <a:t>МАУ ДО </a:t>
            </a:r>
            <a:r>
              <a:rPr lang="ru-RU" dirty="0">
                <a:latin typeface="Arial Black" pitchFamily="34" charset="0"/>
              </a:rPr>
              <a:t>ДДТ</a:t>
            </a:r>
          </a:p>
          <a:p>
            <a:pPr marL="0" indent="0">
              <a:buNone/>
            </a:pPr>
            <a:r>
              <a:rPr lang="ru-RU" dirty="0">
                <a:latin typeface="Arial Black" pitchFamily="34" charset="0"/>
              </a:rPr>
              <a:t>от «___» _____________ 20____г.                                                   </a:t>
            </a:r>
            <a:r>
              <a:rPr lang="ru-RU" dirty="0" smtClean="0">
                <a:latin typeface="Arial Black" pitchFamily="34" charset="0"/>
              </a:rPr>
              <a:t>                     Т.Г. Шинкаренко</a:t>
            </a:r>
            <a:endParaRPr lang="ru-RU" dirty="0">
              <a:latin typeface="Arial Black" pitchFamily="34" charset="0"/>
            </a:endParaRPr>
          </a:p>
          <a:p>
            <a:pPr marL="0" indent="0">
              <a:buNone/>
            </a:pPr>
            <a:r>
              <a:rPr lang="ru-RU" dirty="0">
                <a:latin typeface="Arial Black" pitchFamily="34" charset="0"/>
              </a:rPr>
              <a:t>Протокол № </a:t>
            </a:r>
            <a:r>
              <a:rPr lang="ru-RU" dirty="0" smtClean="0">
                <a:latin typeface="Arial Black" pitchFamily="34" charset="0"/>
              </a:rPr>
              <a:t>_________________                                                                       </a:t>
            </a:r>
            <a:r>
              <a:rPr lang="ru-RU" dirty="0">
                <a:latin typeface="Arial Black" pitchFamily="34" charset="0"/>
              </a:rPr>
              <a:t>________________ </a:t>
            </a:r>
            <a:r>
              <a:rPr lang="ru-RU" dirty="0" smtClean="0">
                <a:latin typeface="Arial Black" pitchFamily="34" charset="0"/>
              </a:rPr>
              <a:t>2016___</a:t>
            </a:r>
            <a:r>
              <a:rPr lang="ru-RU" dirty="0">
                <a:latin typeface="Arial Black" pitchFamily="34" charset="0"/>
              </a:rPr>
              <a:t>г.</a:t>
            </a:r>
          </a:p>
          <a:p>
            <a:pPr marL="0" indent="0">
              <a:buNone/>
            </a:pPr>
            <a:endParaRPr lang="ru-RU" dirty="0">
              <a:latin typeface="Arial Black" pitchFamily="34" charset="0"/>
            </a:endParaRPr>
          </a:p>
          <a:p>
            <a:pPr marL="0" indent="0" algn="ctr">
              <a:buNone/>
            </a:pPr>
            <a:r>
              <a:rPr lang="ru-RU" sz="2100" dirty="0">
                <a:latin typeface="Arial Black" pitchFamily="34" charset="0"/>
              </a:rPr>
              <a:t>Дополнительная общеобразовательная </a:t>
            </a:r>
            <a:r>
              <a:rPr lang="ru-RU" sz="2100" dirty="0" smtClean="0">
                <a:latin typeface="Arial Black" pitchFamily="34" charset="0"/>
              </a:rPr>
              <a:t>общеразвивающая</a:t>
            </a:r>
          </a:p>
          <a:p>
            <a:pPr marL="0" indent="0" algn="ctr">
              <a:buNone/>
            </a:pPr>
            <a:r>
              <a:rPr lang="ru-RU" sz="2100" dirty="0" smtClean="0">
                <a:latin typeface="Arial Black" pitchFamily="34" charset="0"/>
              </a:rPr>
              <a:t> </a:t>
            </a:r>
            <a:r>
              <a:rPr lang="ru-RU" sz="2100" dirty="0">
                <a:latin typeface="Arial Black" pitchFamily="34" charset="0"/>
              </a:rPr>
              <a:t>программа художественной направленности </a:t>
            </a:r>
          </a:p>
          <a:p>
            <a:pPr marL="0" indent="0" algn="ctr">
              <a:buNone/>
            </a:pPr>
            <a:r>
              <a:rPr lang="ru-RU" sz="2100" dirty="0">
                <a:latin typeface="Arial Black" pitchFamily="34" charset="0"/>
              </a:rPr>
              <a:t>«Рукодельница» </a:t>
            </a:r>
          </a:p>
          <a:p>
            <a:pPr marL="0" indent="0" algn="ctr">
              <a:buNone/>
            </a:pPr>
            <a:r>
              <a:rPr lang="ru-RU" sz="2100" dirty="0">
                <a:latin typeface="Arial Black" pitchFamily="34" charset="0"/>
              </a:rPr>
              <a:t>Возраст обучающихся: 10 – 12 лет </a:t>
            </a:r>
            <a:r>
              <a:rPr lang="ru-RU" sz="2100" dirty="0" smtClean="0">
                <a:latin typeface="Arial Black" pitchFamily="34" charset="0"/>
              </a:rPr>
              <a:t> Срок </a:t>
            </a:r>
            <a:r>
              <a:rPr lang="ru-RU" sz="2100" dirty="0">
                <a:latin typeface="Arial Black" pitchFamily="34" charset="0"/>
              </a:rPr>
              <a:t>реализации: 2 года </a:t>
            </a:r>
          </a:p>
          <a:p>
            <a:pPr marL="0" indent="0">
              <a:buNone/>
            </a:pPr>
            <a:endParaRPr lang="ru-RU" dirty="0">
              <a:latin typeface="Arial Black" pitchFamily="34" charset="0"/>
            </a:endParaRPr>
          </a:p>
          <a:p>
            <a:pPr marL="0" indent="0" algn="r">
              <a:buNone/>
            </a:pPr>
            <a:r>
              <a:rPr lang="ru-RU" sz="2100" dirty="0">
                <a:latin typeface="Arial Black" pitchFamily="34" charset="0"/>
              </a:rPr>
              <a:t>Автор-составитель: </a:t>
            </a:r>
          </a:p>
          <a:p>
            <a:pPr marL="0" indent="0" algn="r">
              <a:buNone/>
            </a:pPr>
            <a:r>
              <a:rPr lang="ru-RU" sz="2100" dirty="0">
                <a:latin typeface="Arial Black" pitchFamily="34" charset="0"/>
              </a:rPr>
              <a:t>Петрова Мария Степановна,</a:t>
            </a:r>
          </a:p>
          <a:p>
            <a:pPr marL="0" indent="0" algn="r">
              <a:buNone/>
            </a:pPr>
            <a:r>
              <a:rPr lang="ru-RU" sz="2100" dirty="0">
                <a:latin typeface="Arial Black" pitchFamily="34" charset="0"/>
              </a:rPr>
              <a:t> педагог дополнительного образования </a:t>
            </a:r>
          </a:p>
          <a:p>
            <a:pPr marL="0" indent="0">
              <a:buNone/>
            </a:pPr>
            <a:endParaRPr lang="ru-RU" dirty="0">
              <a:latin typeface="Arial Black" pitchFamily="34" charset="0"/>
            </a:endParaRPr>
          </a:p>
          <a:p>
            <a:pPr marL="0" indent="0">
              <a:buNone/>
            </a:pPr>
            <a:endParaRPr lang="ru-RU" dirty="0">
              <a:latin typeface="Arial Black" pitchFamily="34" charset="0"/>
            </a:endParaRPr>
          </a:p>
          <a:p>
            <a:pPr marL="0" indent="0" algn="ctr">
              <a:buNone/>
            </a:pPr>
            <a:r>
              <a:rPr lang="ru-RU" sz="2100" dirty="0">
                <a:latin typeface="Arial Black" pitchFamily="34" charset="0"/>
              </a:rPr>
              <a:t>г. </a:t>
            </a:r>
            <a:r>
              <a:rPr lang="ru-RU" sz="2100" dirty="0" smtClean="0">
                <a:latin typeface="Arial Black" pitchFamily="34" charset="0"/>
              </a:rPr>
              <a:t>Хабаровск  2016</a:t>
            </a:r>
            <a:endParaRPr lang="ru-RU" sz="2100" dirty="0">
              <a:latin typeface="Arial Black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04931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6241" y="294640"/>
            <a:ext cx="9838372" cy="75184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Пояснительная записка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2560" y="1219200"/>
            <a:ext cx="10251440" cy="513080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2300" b="1" dirty="0">
                <a:solidFill>
                  <a:srgbClr val="820000"/>
                </a:solidFill>
              </a:rPr>
              <a:t>Направленность</a:t>
            </a:r>
            <a:r>
              <a:rPr lang="ru-RU" sz="2300" dirty="0"/>
              <a:t> </a:t>
            </a:r>
            <a:r>
              <a:rPr lang="ru-RU" sz="2300" b="1" dirty="0"/>
              <a:t>дополнительной </a:t>
            </a:r>
            <a:r>
              <a:rPr lang="ru-RU" sz="2300" b="1" dirty="0" smtClean="0"/>
              <a:t>общеразвивающей </a:t>
            </a:r>
            <a:r>
              <a:rPr lang="ru-RU" sz="2300" b="1" dirty="0"/>
              <a:t>программы </a:t>
            </a:r>
            <a:r>
              <a:rPr lang="ru-RU" sz="2300" b="1" dirty="0" smtClean="0"/>
              <a:t> «</a:t>
            </a:r>
            <a:r>
              <a:rPr lang="ru-RU" sz="2300" b="1" dirty="0" err="1" smtClean="0"/>
              <a:t>Ланзар</a:t>
            </a:r>
            <a:r>
              <a:rPr lang="ru-RU" sz="2300" b="1" dirty="0" smtClean="0"/>
              <a:t>»- техническая. Программа разработана с учетом нормативных документов и локальных актов: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300" b="1" dirty="0" smtClean="0"/>
              <a:t>Федерального Закона </a:t>
            </a:r>
            <a:r>
              <a:rPr lang="ru-RU" sz="2300" b="1" dirty="0"/>
              <a:t>от 29.12.2012 № 273-ФЗ «Об образовании в РФ».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300" b="1" dirty="0" smtClean="0"/>
              <a:t>Концепции </a:t>
            </a:r>
            <a:r>
              <a:rPr lang="ru-RU" sz="2300" b="1" dirty="0"/>
              <a:t>развития дополнительного образования детей (Распоряжение Правительства РФ от 4 сентября 2014 г. №  1726-р).  </a:t>
            </a:r>
            <a:endParaRPr lang="ru-RU" sz="2300" b="1" dirty="0" smtClean="0"/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300" b="1" dirty="0" smtClean="0"/>
              <a:t>Постановления  </a:t>
            </a:r>
            <a:r>
              <a:rPr lang="ru-RU" sz="2300" b="1" dirty="0"/>
              <a:t>Главного государственного санитарного врача РФ от 04.07.2014 № 41 «Об утверждении СанПиН 2.4.4.3172-14 «</a:t>
            </a:r>
            <a:r>
              <a:rPr lang="ru-RU" sz="2300" b="1" dirty="0" err="1"/>
              <a:t>Санитарноэпидемиологические</a:t>
            </a:r>
            <a:r>
              <a:rPr lang="ru-RU" sz="2300" b="1" dirty="0"/>
              <a:t> требования к устройству, содержанию и организации режима работы образовательных организаций дополнительного образования детей»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300" b="1" dirty="0"/>
              <a:t> </a:t>
            </a:r>
            <a:r>
              <a:rPr lang="ru-RU" sz="2300" b="1" dirty="0" smtClean="0"/>
              <a:t>Приказа </a:t>
            </a:r>
            <a:r>
              <a:rPr lang="ru-RU" sz="2300" b="1" dirty="0" err="1"/>
              <a:t>Минобрнауки</a:t>
            </a:r>
            <a:r>
              <a:rPr lang="ru-RU" sz="2300" b="1" dirty="0"/>
              <a:t> России от  9.08.2013 N 1008 «Об утверждении Порядка организации и осуществления образовательной деятельности по дополнительным общеобразовательным программам»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300" b="1" dirty="0"/>
              <a:t> </a:t>
            </a:r>
            <a:r>
              <a:rPr lang="ru-RU" sz="2300" b="1" dirty="0" smtClean="0"/>
              <a:t>Методических</a:t>
            </a:r>
            <a:r>
              <a:rPr lang="ru-RU" sz="2300" b="1" dirty="0"/>
              <a:t>	</a:t>
            </a:r>
            <a:r>
              <a:rPr lang="ru-RU" sz="2300" b="1" dirty="0" smtClean="0"/>
              <a:t>рекомендаций</a:t>
            </a:r>
            <a:r>
              <a:rPr lang="ru-RU" sz="2300" b="1" dirty="0"/>
              <a:t>	по	разработке	и оформлению	ДОП.	– Москва, 2015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300" b="1" dirty="0"/>
              <a:t> </a:t>
            </a:r>
            <a:r>
              <a:rPr lang="ru-RU" sz="2300" b="1" dirty="0" smtClean="0"/>
              <a:t>Письма </a:t>
            </a:r>
            <a:r>
              <a:rPr lang="ru-RU" sz="2300" b="1" dirty="0" err="1"/>
              <a:t>Минобрнауки</a:t>
            </a:r>
            <a:r>
              <a:rPr lang="ru-RU" sz="2300" b="1" dirty="0"/>
              <a:t> России от 11.12.2006 г. № 06-1844 «О примерных      требованиях к программам дополнительного образования детей»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300" b="1" dirty="0" smtClean="0"/>
              <a:t>Устава Дворца детского творчества «Маленький принц»</a:t>
            </a:r>
            <a:endParaRPr lang="ru-RU" sz="2300" b="1" dirty="0"/>
          </a:p>
          <a:p>
            <a:pPr marL="0" indent="0" algn="just">
              <a:buNone/>
            </a:pPr>
            <a:endParaRPr lang="ru-RU" b="1" i="1" dirty="0"/>
          </a:p>
          <a:p>
            <a:pPr algn="just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1434428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0849" y="279918"/>
            <a:ext cx="9843763" cy="839755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820000"/>
                </a:solidFill>
              </a:rPr>
              <a:t>Актуальность программы</a:t>
            </a:r>
            <a:r>
              <a:rPr lang="ru-RU" dirty="0">
                <a:solidFill>
                  <a:srgbClr val="820000"/>
                </a:solidFill>
              </a:rPr>
              <a:t>.</a:t>
            </a:r>
            <a:endParaRPr lang="ru-RU" b="1" dirty="0">
              <a:solidFill>
                <a:srgbClr val="82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1665" y="1063689"/>
            <a:ext cx="11233355" cy="5598367"/>
          </a:xfrm>
        </p:spPr>
        <p:txBody>
          <a:bodyPr>
            <a:noAutofit/>
          </a:bodyPr>
          <a:lstStyle/>
          <a:p>
            <a:pPr algn="just"/>
            <a:r>
              <a:rPr lang="ru-RU" sz="3200" b="1" dirty="0" smtClean="0">
                <a:solidFill>
                  <a:srgbClr val="820000"/>
                </a:solidFill>
              </a:rPr>
              <a:t>Это </a:t>
            </a:r>
            <a:r>
              <a:rPr lang="ru-RU" sz="3200" b="1" dirty="0">
                <a:solidFill>
                  <a:srgbClr val="820000"/>
                </a:solidFill>
              </a:rPr>
              <a:t>ответ на вопрос, зачем Российскому обществу, системе образования, детям в современных условиях нужна конкретная программа</a:t>
            </a:r>
            <a:r>
              <a:rPr lang="ru-RU" sz="3200" b="1" dirty="0" smtClean="0">
                <a:solidFill>
                  <a:srgbClr val="820000"/>
                </a:solidFill>
              </a:rPr>
              <a:t>.</a:t>
            </a:r>
          </a:p>
          <a:p>
            <a:pPr algn="just"/>
            <a:endParaRPr lang="ru-RU" sz="2800" b="1" dirty="0" smtClean="0">
              <a:solidFill>
                <a:srgbClr val="820000"/>
              </a:solidFill>
            </a:endParaRPr>
          </a:p>
          <a:p>
            <a:pPr marL="0" indent="0" algn="just">
              <a:buNone/>
            </a:pPr>
            <a:r>
              <a:rPr lang="ru-RU" sz="3200" b="1" dirty="0" smtClean="0">
                <a:solidFill>
                  <a:schemeClr val="tx1"/>
                </a:solidFill>
              </a:rPr>
              <a:t>Актуальность программы обусловлена тем, что в настоящее время…</a:t>
            </a:r>
            <a:endParaRPr lang="ru-RU" sz="3200" b="1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ru-RU" sz="2000" dirty="0"/>
          </a:p>
        </p:txBody>
      </p:sp>
      <p:pic>
        <p:nvPicPr>
          <p:cNvPr id="1034" name="Picture 10" descr="http://www.mipkif.ru/images/photo/kart-pale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501" y="4343096"/>
            <a:ext cx="2763519" cy="276351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0139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3840" y="203200"/>
            <a:ext cx="9990773" cy="117856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9A0000"/>
                </a:solidFill>
              </a:rPr>
              <a:t>Новизна (если есть) или отличительные особенности </a:t>
            </a:r>
            <a:endParaRPr lang="ru-RU" b="1" dirty="0">
              <a:solidFill>
                <a:srgbClr val="9A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6412" y="1120877"/>
            <a:ext cx="11106406" cy="560438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600" b="1" dirty="0" smtClean="0">
                <a:solidFill>
                  <a:srgbClr val="9A0000"/>
                </a:solidFill>
              </a:rPr>
              <a:t>Основные </a:t>
            </a:r>
            <a:r>
              <a:rPr lang="ru-RU" sz="2600" b="1" dirty="0">
                <a:solidFill>
                  <a:srgbClr val="9A0000"/>
                </a:solidFill>
              </a:rPr>
              <a:t>отличия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от других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смежных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по профилю программ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заключается в том, что….</a:t>
            </a:r>
          </a:p>
          <a:p>
            <a:pPr marL="0" indent="0"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Далее, используя отражающие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степень новизны  слова </a:t>
            </a:r>
            <a:r>
              <a:rPr lang="ru-RU" sz="2400" b="1" i="1" dirty="0" smtClean="0">
                <a:solidFill>
                  <a:srgbClr val="9A0000"/>
                </a:solidFill>
                <a:latin typeface="Times New Roman" pitchFamily="18" charset="0"/>
                <a:cs typeface="Times New Roman" pitchFamily="18" charset="0"/>
              </a:rPr>
              <a:t>«впервые», «конкретизировано», «дополнено»,  «расширено», «углублено»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 т.п.,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кратко поясняется, что существенного автор внес при разработке программы в сравнении с известными аналогами по содержанию, методам и организационным формам реализации предлагаемого материала - </a:t>
            </a:r>
          </a:p>
          <a:p>
            <a:pPr algn="just">
              <a:buFont typeface="Arial" pitchFamily="34" charset="0"/>
              <a:buChar char="•"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новое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решение проблем дополнительного образования; </a:t>
            </a:r>
            <a:endParaRPr lang="ru-RU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новые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методики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преподавания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; </a:t>
            </a:r>
            <a:endParaRPr lang="ru-RU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новые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педагогические технологии в проведении занятий; </a:t>
            </a:r>
            <a:endParaRPr lang="ru-RU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нововведения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в формах диагностики и подведения итогов реализации программы и т.д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36441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2001" y="304800"/>
            <a:ext cx="9472612" cy="87376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9A0000"/>
                </a:solidFill>
              </a:rPr>
              <a:t>Педагогическая целесообразность</a:t>
            </a:r>
            <a:endParaRPr lang="ru-RU" sz="4000" b="1" dirty="0">
              <a:solidFill>
                <a:srgbClr val="9A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7640" y="1097280"/>
            <a:ext cx="10913806" cy="5760720"/>
          </a:xfrm>
        </p:spPr>
        <p:txBody>
          <a:bodyPr>
            <a:normAutofit/>
          </a:bodyPr>
          <a:lstStyle/>
          <a:p>
            <a:pPr algn="just"/>
            <a:r>
              <a:rPr lang="ru-RU" sz="3600" b="1" dirty="0"/>
              <a:t>Кратко поясняется, почему именно предлагаемые в программе средства наиболее действенны для тех детей, на которых она рассчитана. Какие изменения произойдут в детях, если их включить в предлагаемые виды деятельности, если они усвоят предлагаемое содержание, если их работа будет организована в предлагаемых формах</a:t>
            </a:r>
            <a:r>
              <a:rPr lang="ru-RU" sz="3600" b="1" dirty="0" smtClean="0"/>
              <a:t>.</a:t>
            </a:r>
          </a:p>
          <a:p>
            <a:pPr algn="just"/>
            <a:endParaRPr lang="ru-RU" sz="3600" b="1" dirty="0"/>
          </a:p>
          <a:p>
            <a:pPr algn="just"/>
            <a:endParaRPr lang="ru-RU" sz="3600" b="1" dirty="0"/>
          </a:p>
        </p:txBody>
      </p:sp>
      <p:sp>
        <p:nvSpPr>
          <p:cNvPr id="4" name="AutoShape 2" descr="http://skoval.ru/wp-content/uploads/2016/04/98772-po-tehnike-bezopasnosti-pri-rabote-s-tehnicheskimi-sredstvami-obucheniy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://skoval.ru/wp-content/uploads/2016/04/98772-po-tehnike-bezopasnosti-pri-rabote-s-tehnicheskimi-sredstvami-obucheniya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847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1" y="193040"/>
            <a:ext cx="9523412" cy="82296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9A0000"/>
                </a:solidFill>
              </a:rPr>
              <a:t>Цель программы</a:t>
            </a:r>
            <a:endParaRPr lang="ru-RU" sz="4000" dirty="0">
              <a:solidFill>
                <a:srgbClr val="9A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0439" y="955040"/>
            <a:ext cx="11208774" cy="5547360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itchFamily="2" charset="2"/>
              <a:buChar char="§"/>
            </a:pPr>
            <a:r>
              <a:rPr lang="ru-RU" sz="2600" b="1" dirty="0" smtClean="0">
                <a:solidFill>
                  <a:srgbClr val="9A0000"/>
                </a:solidFill>
              </a:rPr>
              <a:t>           Цель – это предполагаемый конечный  </a:t>
            </a:r>
            <a:r>
              <a:rPr lang="ru-RU" sz="2600" b="1" dirty="0">
                <a:solidFill>
                  <a:srgbClr val="9A0000"/>
                </a:solidFill>
              </a:rPr>
              <a:t>результат </a:t>
            </a:r>
            <a:endParaRPr lang="ru-RU" sz="2600" b="1" dirty="0" smtClean="0">
              <a:solidFill>
                <a:srgbClr val="9A0000"/>
              </a:solidFill>
            </a:endParaRPr>
          </a:p>
          <a:p>
            <a:pPr marL="0" indent="0" algn="just">
              <a:buNone/>
            </a:pPr>
            <a:r>
              <a:rPr lang="ru-RU" sz="2600" b="1" dirty="0" smtClean="0">
                <a:solidFill>
                  <a:srgbClr val="9A0000"/>
                </a:solidFill>
              </a:rPr>
              <a:t>                                 образовательного процесса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600" b="1" dirty="0" smtClean="0">
                <a:solidFill>
                  <a:srgbClr val="9A0000"/>
                </a:solidFill>
              </a:rPr>
              <a:t>Цель может быть направлена:</a:t>
            </a:r>
          </a:p>
          <a:p>
            <a:pPr marL="0" indent="0" algn="just">
              <a:buNone/>
            </a:pPr>
            <a:r>
              <a:rPr lang="ru-RU" sz="2000" dirty="0" smtClean="0"/>
              <a:t>-  </a:t>
            </a:r>
            <a:r>
              <a:rPr lang="ru-RU" sz="2600" b="1" dirty="0" smtClean="0"/>
              <a:t>на </a:t>
            </a:r>
            <a:r>
              <a:rPr lang="ru-RU" sz="2600" b="1" dirty="0"/>
              <a:t>развитие ребенка в целом</a:t>
            </a:r>
          </a:p>
          <a:p>
            <a:pPr marL="0" indent="0" algn="just">
              <a:buNone/>
            </a:pPr>
            <a:r>
              <a:rPr lang="ru-RU" sz="2600" b="1" dirty="0" smtClean="0"/>
              <a:t>-  на </a:t>
            </a:r>
            <a:r>
              <a:rPr lang="ru-RU" sz="2600" b="1" dirty="0"/>
              <a:t>развитие определенных способностей ребенка;</a:t>
            </a:r>
          </a:p>
          <a:p>
            <a:pPr marL="0" indent="0" algn="just">
              <a:buNone/>
            </a:pPr>
            <a:r>
              <a:rPr lang="ru-RU" sz="2600" b="1" dirty="0" smtClean="0"/>
              <a:t>- на </a:t>
            </a:r>
            <a:r>
              <a:rPr lang="ru-RU" sz="2600" b="1" dirty="0"/>
              <a:t>воспитание обучающихся в соответствии с высокими моральными ценностями;</a:t>
            </a:r>
          </a:p>
          <a:p>
            <a:pPr marL="0" indent="0" algn="just">
              <a:buNone/>
            </a:pPr>
            <a:r>
              <a:rPr lang="ru-RU" sz="2600" b="1" dirty="0" smtClean="0"/>
              <a:t>- на </a:t>
            </a:r>
            <a:r>
              <a:rPr lang="ru-RU" sz="2600" b="1" dirty="0"/>
              <a:t>формирование общечеловеческих нравственных ценностных ориентаций, </a:t>
            </a:r>
            <a:r>
              <a:rPr lang="ru-RU" sz="2600" b="1" dirty="0" smtClean="0"/>
              <a:t>самосознания, </a:t>
            </a:r>
            <a:r>
              <a:rPr lang="ru-RU" sz="2600" b="1" dirty="0"/>
              <a:t>общественно ценных личностных качеств; </a:t>
            </a:r>
          </a:p>
          <a:p>
            <a:pPr algn="just">
              <a:buFontTx/>
              <a:buChar char="-"/>
            </a:pPr>
            <a:r>
              <a:rPr lang="ru-RU" sz="2600" b="1" dirty="0" smtClean="0"/>
              <a:t>  обеспечение </a:t>
            </a:r>
            <a:r>
              <a:rPr lang="ru-RU" sz="2600" b="1" dirty="0"/>
              <a:t>гармоничного эстетического и физического </a:t>
            </a:r>
            <a:r>
              <a:rPr lang="ru-RU" sz="2600" b="1" dirty="0" smtClean="0"/>
              <a:t>развития; </a:t>
            </a:r>
          </a:p>
          <a:p>
            <a:pPr algn="just">
              <a:buFontTx/>
              <a:buChar char="-"/>
            </a:pPr>
            <a:r>
              <a:rPr lang="ru-RU" sz="2600" b="1" dirty="0" smtClean="0"/>
              <a:t>  развитие и поддержку талантливых учащихся;</a:t>
            </a:r>
            <a:endParaRPr lang="ru-RU" sz="2600" b="1" dirty="0"/>
          </a:p>
          <a:p>
            <a:pPr marL="0" indent="0" algn="just">
              <a:buNone/>
            </a:pPr>
            <a:endParaRPr lang="ru-RU" sz="2600" b="1" dirty="0" smtClean="0">
              <a:solidFill>
                <a:srgbClr val="9A0000"/>
              </a:solidFill>
            </a:endParaRPr>
          </a:p>
          <a:p>
            <a:pPr marL="0" indent="0" algn="just">
              <a:buNone/>
            </a:pPr>
            <a:endParaRPr lang="ru-RU" sz="2000" b="1" dirty="0" smtClean="0">
              <a:solidFill>
                <a:srgbClr val="9A0000"/>
              </a:solidFill>
            </a:endParaRPr>
          </a:p>
          <a:p>
            <a:pPr marL="0" indent="0" algn="just">
              <a:buNone/>
            </a:pPr>
            <a:endParaRPr lang="ru-RU" sz="2000" b="1" dirty="0"/>
          </a:p>
        </p:txBody>
      </p:sp>
      <p:pic>
        <p:nvPicPr>
          <p:cNvPr id="4" name="Рисунок 3" descr="Картинки по запросу картинки цель, задач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8045" y="1241159"/>
            <a:ext cx="1991168" cy="167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230089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4865" y="221226"/>
            <a:ext cx="9899747" cy="70792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</a:rPr>
              <a:t>З</a:t>
            </a:r>
            <a:r>
              <a:rPr lang="ru-RU" sz="4000" b="1" dirty="0" smtClean="0">
                <a:solidFill>
                  <a:srgbClr val="C00000"/>
                </a:solidFill>
              </a:rPr>
              <a:t>адачи программы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2392" y="1066800"/>
            <a:ext cx="10856318" cy="579120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ru-RU" sz="6500" b="1" dirty="0" smtClean="0">
                <a:solidFill>
                  <a:srgbClr val="9A0000"/>
                </a:solidFill>
              </a:rPr>
              <a:t>Задачи</a:t>
            </a:r>
            <a:r>
              <a:rPr lang="ru-RU" sz="6500" dirty="0" smtClean="0"/>
              <a:t> </a:t>
            </a:r>
            <a:r>
              <a:rPr lang="ru-RU" sz="6500" b="1" dirty="0"/>
              <a:t>показывают, что нужно сделать, чтобы достичь </a:t>
            </a:r>
            <a:r>
              <a:rPr lang="ru-RU" sz="6500" b="1" dirty="0" smtClean="0"/>
              <a:t>цель.</a:t>
            </a:r>
          </a:p>
          <a:p>
            <a:pPr algn="ctr"/>
            <a:r>
              <a:rPr lang="ru-RU" sz="6500" b="1" i="1" dirty="0" smtClean="0">
                <a:solidFill>
                  <a:srgbClr val="9A0000"/>
                </a:solidFill>
              </a:rPr>
              <a:t>Классификация задач</a:t>
            </a:r>
          </a:p>
          <a:p>
            <a:pPr algn="ctr"/>
            <a:endParaRPr lang="ru-RU" sz="6500" b="1" i="1" dirty="0">
              <a:solidFill>
                <a:srgbClr val="9A0000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6500" dirty="0" smtClean="0"/>
              <a:t> </a:t>
            </a:r>
            <a:r>
              <a:rPr lang="ru-RU" sz="6500" b="1" dirty="0" smtClean="0">
                <a:solidFill>
                  <a:srgbClr val="9A0000"/>
                </a:solidFill>
              </a:rPr>
              <a:t>Предметные -  </a:t>
            </a:r>
            <a:r>
              <a:rPr lang="ru-RU" sz="6500" b="1" dirty="0" smtClean="0"/>
              <a:t>что </a:t>
            </a:r>
            <a:r>
              <a:rPr lang="ru-RU" sz="6500" b="1" dirty="0"/>
              <a:t>узнает, в чем разберется, какие представления получит, чем овладеет, чему </a:t>
            </a:r>
            <a:r>
              <a:rPr lang="ru-RU" sz="6500" b="1" dirty="0" smtClean="0"/>
              <a:t>научится</a:t>
            </a:r>
          </a:p>
          <a:p>
            <a:pPr marL="0" indent="0" algn="just">
              <a:buNone/>
            </a:pPr>
            <a:endParaRPr lang="ru-RU" sz="6500" b="1" dirty="0"/>
          </a:p>
          <a:p>
            <a:pPr algn="just">
              <a:buFont typeface="Arial" pitchFamily="34" charset="0"/>
              <a:buChar char="•"/>
            </a:pPr>
            <a:r>
              <a:rPr lang="ru-RU" sz="6500" b="1" dirty="0" smtClean="0"/>
              <a:t> </a:t>
            </a:r>
            <a:r>
              <a:rPr lang="ru-RU" sz="6500" b="1" dirty="0" err="1" smtClean="0">
                <a:solidFill>
                  <a:srgbClr val="9A0000"/>
                </a:solidFill>
              </a:rPr>
              <a:t>Метапредметные</a:t>
            </a:r>
            <a:r>
              <a:rPr lang="ru-RU" sz="6500" b="1" dirty="0" smtClean="0">
                <a:solidFill>
                  <a:srgbClr val="9A0000"/>
                </a:solidFill>
              </a:rPr>
              <a:t> - </a:t>
            </a:r>
            <a:r>
              <a:rPr lang="ru-RU" sz="6500" b="1" dirty="0" smtClean="0"/>
              <a:t> развитие </a:t>
            </a:r>
            <a:r>
              <a:rPr lang="ru-RU" sz="6500" b="1" dirty="0"/>
              <a:t>ключевых компетентностей, внимания, памяти, мышления, воображения, речи, волевых качеств и т.д. </a:t>
            </a:r>
            <a:endParaRPr lang="ru-RU" sz="6500" b="1" dirty="0" smtClean="0"/>
          </a:p>
          <a:p>
            <a:pPr marL="0" indent="0" algn="just">
              <a:buNone/>
            </a:pPr>
            <a:endParaRPr lang="ru-RU" sz="6500" b="1" dirty="0"/>
          </a:p>
          <a:p>
            <a:pPr algn="just">
              <a:buFont typeface="Arial" pitchFamily="34" charset="0"/>
              <a:buChar char="•"/>
            </a:pPr>
            <a:r>
              <a:rPr lang="ru-RU" sz="6500" b="1" dirty="0" smtClean="0"/>
              <a:t> </a:t>
            </a:r>
            <a:r>
              <a:rPr lang="ru-RU" sz="6500" b="1" dirty="0" smtClean="0">
                <a:solidFill>
                  <a:srgbClr val="9A0000"/>
                </a:solidFill>
              </a:rPr>
              <a:t>Личностные</a:t>
            </a:r>
            <a:r>
              <a:rPr lang="ru-RU" sz="6500" b="1" dirty="0"/>
              <a:t> </a:t>
            </a:r>
            <a:r>
              <a:rPr lang="ru-RU" sz="6500" b="1" dirty="0" smtClean="0"/>
              <a:t>- то </a:t>
            </a:r>
            <a:r>
              <a:rPr lang="ru-RU" sz="6500" b="1" dirty="0"/>
              <a:t>есть отвечающие на вопрос, какие ценностные ориентиры, отношения, личностные качества  и творческие способности будут сформированы у обучающихся</a:t>
            </a:r>
            <a:endParaRPr lang="ru-RU" sz="6500" b="1" i="1" dirty="0" smtClean="0">
              <a:solidFill>
                <a:srgbClr val="9A0000"/>
              </a:solidFill>
            </a:endParaRPr>
          </a:p>
          <a:p>
            <a:pPr marL="0" indent="0" algn="ctr">
              <a:buNone/>
            </a:pPr>
            <a:endParaRPr lang="ru-RU" sz="6500" b="1" i="1" dirty="0">
              <a:solidFill>
                <a:srgbClr val="9A0000"/>
              </a:solidFill>
            </a:endParaRPr>
          </a:p>
          <a:p>
            <a:pPr marL="0" indent="0" algn="ctr">
              <a:buNone/>
            </a:pPr>
            <a:endParaRPr lang="ru-RU" sz="6500" b="1" i="1" dirty="0" smtClean="0">
              <a:solidFill>
                <a:srgbClr val="9A0000"/>
              </a:solidFill>
            </a:endParaRPr>
          </a:p>
          <a:p>
            <a:pPr marL="0" indent="0" algn="ctr">
              <a:buNone/>
            </a:pPr>
            <a:endParaRPr lang="ru-RU" sz="6500" b="1" i="1" dirty="0">
              <a:solidFill>
                <a:srgbClr val="9A0000"/>
              </a:solidFill>
            </a:endParaRPr>
          </a:p>
          <a:p>
            <a:pPr marL="0" indent="0" algn="ctr">
              <a:buNone/>
            </a:pPr>
            <a:endParaRPr lang="ru-RU" sz="6500" b="1" i="1" dirty="0" smtClean="0">
              <a:solidFill>
                <a:srgbClr val="9A0000"/>
              </a:solidFill>
            </a:endParaRPr>
          </a:p>
          <a:p>
            <a:endParaRPr lang="ru-RU" sz="3800" dirty="0"/>
          </a:p>
          <a:p>
            <a:pPr marL="0" indent="0" algn="just">
              <a:buNone/>
            </a:pPr>
            <a:endParaRPr lang="ru-RU" sz="2400" dirty="0"/>
          </a:p>
          <a:p>
            <a:pPr algn="just"/>
            <a:endParaRPr lang="ru-RU" sz="2400" b="1" dirty="0"/>
          </a:p>
          <a:p>
            <a:pPr marL="0" indent="0" algn="just">
              <a:buNone/>
            </a:pP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03898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2189" y="270588"/>
            <a:ext cx="9862424" cy="45719"/>
          </a:xfrm>
        </p:spPr>
        <p:txBody>
          <a:bodyPr>
            <a:normAutofit fontScale="90000"/>
          </a:bodyPr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2671" y="316307"/>
            <a:ext cx="10781941" cy="6438453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itchFamily="2" charset="2"/>
              <a:buChar char="§"/>
            </a:pPr>
            <a:r>
              <a:rPr lang="ru-RU" sz="2600" b="1" dirty="0">
                <a:solidFill>
                  <a:srgbClr val="9A0000"/>
                </a:solidFill>
              </a:rPr>
              <a:t>Особенности реализации программы: </a:t>
            </a:r>
            <a:r>
              <a:rPr lang="ru-RU" sz="2600" i="1" dirty="0"/>
              <a:t>Адресат программы </a:t>
            </a:r>
            <a:r>
              <a:rPr lang="ru-RU" sz="2600" dirty="0"/>
              <a:t>– краткая характеристика обучающихся по программе, возрастные особенности, иные медико-психолого-педагогические характеристики;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600" b="1" i="1" dirty="0">
                <a:solidFill>
                  <a:srgbClr val="9A0000"/>
                </a:solidFill>
              </a:rPr>
              <a:t>Объем и срок освоения программы </a:t>
            </a:r>
            <a:r>
              <a:rPr lang="ru-RU" sz="2600" dirty="0"/>
              <a:t>– общее количество учебных часов, запланированных на весь период обучения и необходимых для освоения программы; определяется содержанием и прогнозируемыми результатами программы; характеризуется продолжительностью программы (количество месяцев, лет, необходимых для ее освоения</a:t>
            </a:r>
            <a:r>
              <a:rPr lang="ru-RU" sz="2600" dirty="0" smtClean="0"/>
              <a:t>);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600" b="1" i="1" dirty="0">
                <a:solidFill>
                  <a:srgbClr val="9A0000"/>
                </a:solidFill>
              </a:rPr>
              <a:t>Формы обучения </a:t>
            </a:r>
            <a:r>
              <a:rPr lang="ru-RU" sz="2600" dirty="0"/>
              <a:t>– очная, очно-заочная или заочная форме (Закон № 273-ФЗ, гл. 2, ст. 17, п. 2), а также «допускается сочетание различных форм получения образования и форм обучения» </a:t>
            </a:r>
            <a:endParaRPr lang="ru-RU" sz="2600" dirty="0" smtClean="0"/>
          </a:p>
          <a:p>
            <a:pPr algn="just">
              <a:buFont typeface="Wingdings" pitchFamily="2" charset="2"/>
              <a:buChar char="§"/>
            </a:pPr>
            <a:r>
              <a:rPr lang="ru-RU" sz="2600" b="1" i="1" dirty="0">
                <a:solidFill>
                  <a:srgbClr val="9A0000"/>
                </a:solidFill>
              </a:rPr>
              <a:t>Режим занятий</a:t>
            </a:r>
            <a:r>
              <a:rPr lang="ru-RU" sz="2600" b="1" dirty="0">
                <a:solidFill>
                  <a:srgbClr val="9A0000"/>
                </a:solidFill>
              </a:rPr>
              <a:t>, периодичность и продолжительность занятий </a:t>
            </a:r>
            <a:r>
              <a:rPr lang="ru-RU" sz="2600" dirty="0">
                <a:solidFill>
                  <a:srgbClr val="9A0000"/>
                </a:solidFill>
              </a:rPr>
              <a:t>– </a:t>
            </a:r>
            <a:r>
              <a:rPr lang="ru-RU" sz="2600" dirty="0"/>
              <a:t>общее количество часов в год; количество часов и занятий в неделю; периодичность и продолжительность занятий</a:t>
            </a:r>
          </a:p>
          <a:p>
            <a:pPr marL="0" indent="0" algn="just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050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4155" y="242596"/>
            <a:ext cx="9750457" cy="7429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9A0000"/>
                </a:solidFill>
              </a:rPr>
              <a:t>Прогнозируемый результат </a:t>
            </a:r>
            <a:r>
              <a:rPr lang="ru-RU" b="1" dirty="0"/>
              <a:t/>
            </a:r>
            <a:br>
              <a:rPr lang="ru-RU" b="1" dirty="0"/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5616" y="1278294"/>
            <a:ext cx="10188996" cy="52952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/>
              <a:t>- </a:t>
            </a:r>
            <a:r>
              <a:rPr lang="ru-RU" sz="2400" b="1" dirty="0" smtClean="0"/>
              <a:t>Обучающиеся будут иметь представление</a:t>
            </a:r>
          </a:p>
          <a:p>
            <a:pPr marL="0" indent="0">
              <a:buNone/>
            </a:pPr>
            <a:r>
              <a:rPr lang="ru-RU" sz="2400" b="1" dirty="0" smtClean="0"/>
              <a:t>-Обучающиеся будут знать</a:t>
            </a:r>
            <a:endParaRPr lang="ru-RU" sz="2400" b="1" dirty="0"/>
          </a:p>
          <a:p>
            <a:pPr marL="0" indent="0" algn="just">
              <a:buNone/>
            </a:pPr>
            <a:r>
              <a:rPr lang="ru-RU" sz="2400" b="1" dirty="0" smtClean="0"/>
              <a:t>-Обучающиеся </a:t>
            </a:r>
            <a:r>
              <a:rPr lang="ru-RU" sz="2400" b="1" dirty="0"/>
              <a:t>смогут </a:t>
            </a:r>
            <a:r>
              <a:rPr lang="ru-RU" sz="2400" b="1" dirty="0" smtClean="0"/>
              <a:t> продемонстрировать</a:t>
            </a:r>
          </a:p>
          <a:p>
            <a:pPr marL="0" indent="0" algn="just">
              <a:buNone/>
            </a:pPr>
            <a:r>
              <a:rPr lang="ru-RU" sz="2400" b="1" dirty="0" smtClean="0"/>
              <a:t>-</a:t>
            </a:r>
            <a:r>
              <a:rPr lang="ru-RU" sz="2400" b="1" dirty="0"/>
              <a:t> </a:t>
            </a:r>
            <a:r>
              <a:rPr lang="ru-RU" sz="2400" b="1" dirty="0" smtClean="0"/>
              <a:t>Обучающиеся получат навыки</a:t>
            </a:r>
            <a:endParaRPr lang="ru-RU" sz="2400" b="1" dirty="0"/>
          </a:p>
          <a:p>
            <a:pPr marL="0" indent="0">
              <a:buNone/>
            </a:pPr>
            <a:r>
              <a:rPr lang="ru-RU" sz="2400" b="1" dirty="0" smtClean="0"/>
              <a:t>-Обучающиеся </a:t>
            </a:r>
            <a:r>
              <a:rPr lang="ru-RU" sz="2400" b="1" dirty="0"/>
              <a:t>будут </a:t>
            </a:r>
            <a:r>
              <a:rPr lang="ru-RU" sz="2400" b="1" dirty="0" smtClean="0"/>
              <a:t>уметь</a:t>
            </a:r>
            <a:endParaRPr lang="ru-RU" sz="2400" b="1" dirty="0"/>
          </a:p>
          <a:p>
            <a:pPr marL="0" indent="0" algn="just">
              <a:buNone/>
            </a:pPr>
            <a:r>
              <a:rPr lang="ru-RU" sz="2400" b="1" dirty="0" smtClean="0"/>
              <a:t>-Обучающиеся </a:t>
            </a:r>
            <a:r>
              <a:rPr lang="ru-RU" sz="2400" b="1" dirty="0"/>
              <a:t>смогут решать следующие жизненно-практические задачи: </a:t>
            </a:r>
          </a:p>
          <a:p>
            <a:pPr marL="0" indent="0" algn="just">
              <a:buNone/>
            </a:pPr>
            <a:r>
              <a:rPr lang="ru-RU" sz="2400" b="1" dirty="0" smtClean="0"/>
              <a:t>-Обучающиеся </a:t>
            </a:r>
            <a:r>
              <a:rPr lang="ru-RU" sz="2400" b="1" dirty="0"/>
              <a:t>способны проявлять </a:t>
            </a:r>
            <a:endParaRPr lang="ru-RU" sz="2400" b="1" dirty="0" smtClean="0"/>
          </a:p>
          <a:p>
            <a:pPr marL="0" indent="0" algn="just">
              <a:buNone/>
            </a:pPr>
            <a:r>
              <a:rPr lang="ru-RU" sz="2400" b="1" dirty="0" smtClean="0"/>
              <a:t>следующие отношения:</a:t>
            </a:r>
          </a:p>
          <a:p>
            <a:pPr marL="0" indent="0" algn="just">
              <a:buNone/>
            </a:pPr>
            <a:r>
              <a:rPr lang="ru-RU" sz="2400" b="1" dirty="0" smtClean="0"/>
              <a:t>-Будут развиты творческие способности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://apkholding.ru.opt-images.1c-bitrix-cdn.ru/upload/medialibrary/0c3/0c383c9b9eebb6fdf1fdee94507a7c1f.jpg?14544092554448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035" y="4184650"/>
            <a:ext cx="3981450" cy="24917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9303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0727" y="294640"/>
            <a:ext cx="9423885" cy="117856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>
                <a:solidFill>
                  <a:srgbClr val="9A0000"/>
                </a:solidFill>
              </a:rPr>
              <a:t>Способы проверки результатов освоения программы</a:t>
            </a:r>
            <a:r>
              <a:rPr lang="ru-RU" b="1" dirty="0">
                <a:solidFill>
                  <a:srgbClr val="9A0000"/>
                </a:solidFill>
              </a:rPr>
              <a:t>: </a:t>
            </a:r>
            <a:br>
              <a:rPr lang="ru-RU" b="1" dirty="0">
                <a:solidFill>
                  <a:srgbClr val="9A0000"/>
                </a:solidFill>
              </a:rPr>
            </a:br>
            <a:endParaRPr lang="ru-RU" dirty="0">
              <a:solidFill>
                <a:srgbClr val="9A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1473200"/>
            <a:ext cx="10975750" cy="525514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800" b="1" dirty="0" smtClean="0">
                <a:solidFill>
                  <a:srgbClr val="9A0000"/>
                </a:solidFill>
              </a:rPr>
              <a:t>Формы </a:t>
            </a:r>
            <a:r>
              <a:rPr lang="ru-RU" sz="2800" b="1" dirty="0">
                <a:solidFill>
                  <a:srgbClr val="9A0000"/>
                </a:solidFill>
              </a:rPr>
              <a:t>и методы контроля</a:t>
            </a:r>
            <a:r>
              <a:rPr lang="ru-RU" sz="2800" dirty="0"/>
              <a:t>, специфичные для системы дополнительного образования: </a:t>
            </a:r>
            <a:r>
              <a:rPr lang="ru-RU" sz="2800" b="1" dirty="0"/>
              <a:t>конкурсы, смотры, соревнования, выставки, фестивали, отчетные </a:t>
            </a:r>
            <a:r>
              <a:rPr lang="ru-RU" sz="2800" b="1" dirty="0" smtClean="0"/>
              <a:t>концерты, </a:t>
            </a:r>
            <a:r>
              <a:rPr lang="ru-RU" sz="2800" b="1" dirty="0"/>
              <a:t>конференции, </a:t>
            </a:r>
            <a:r>
              <a:rPr lang="ru-RU" sz="2800" b="1" dirty="0" smtClean="0"/>
              <a:t> проекты</a:t>
            </a:r>
            <a:r>
              <a:rPr lang="ru-RU" sz="2800" b="1" dirty="0"/>
              <a:t> </a:t>
            </a:r>
            <a:r>
              <a:rPr lang="ru-RU" sz="2800" b="1" dirty="0" smtClean="0"/>
              <a:t> т.д.</a:t>
            </a:r>
            <a:endParaRPr lang="ru-RU" sz="2800" b="1" dirty="0"/>
          </a:p>
          <a:p>
            <a:pPr algn="just">
              <a:buFont typeface="Wingdings" pitchFamily="2" charset="2"/>
              <a:buChar char="§"/>
            </a:pPr>
            <a:r>
              <a:rPr lang="ru-RU" sz="2800" b="1" dirty="0" smtClean="0">
                <a:solidFill>
                  <a:srgbClr val="820000"/>
                </a:solidFill>
              </a:rPr>
              <a:t>Промежуточная </a:t>
            </a:r>
            <a:r>
              <a:rPr lang="ru-RU" sz="2800" b="1" dirty="0">
                <a:solidFill>
                  <a:srgbClr val="820000"/>
                </a:solidFill>
              </a:rPr>
              <a:t>аттестация </a:t>
            </a:r>
            <a:r>
              <a:rPr lang="ru-RU" sz="2800" dirty="0"/>
              <a:t>в конце 1 и последующего годов обучения и итоговая аттестация в конце последнего </a:t>
            </a:r>
            <a:r>
              <a:rPr lang="ru-RU" sz="2800" dirty="0" smtClean="0"/>
              <a:t>года </a:t>
            </a:r>
            <a:r>
              <a:rPr lang="ru-RU" sz="2800" dirty="0"/>
              <a:t>обучения по программе. </a:t>
            </a:r>
            <a:endParaRPr lang="ru-RU" sz="2800" dirty="0" smtClean="0"/>
          </a:p>
          <a:p>
            <a:pPr marL="0" indent="0" algn="r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В данном разделе отражается перечень </a:t>
            </a:r>
          </a:p>
          <a:p>
            <a:pPr marL="0" indent="0" algn="r"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диагностических методик,  </a:t>
            </a:r>
          </a:p>
          <a:p>
            <a:pPr marL="0" indent="0" algn="r"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позволяющих определить достижения </a:t>
            </a:r>
          </a:p>
          <a:p>
            <a:pPr marL="0" indent="0" algn="r"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учащимися планируемых результатов</a:t>
            </a:r>
          </a:p>
        </p:txBody>
      </p:sp>
      <p:pic>
        <p:nvPicPr>
          <p:cNvPr id="4" name="Рисунок 3" descr="Картинки по запросу графические картинки соревнования конкурсы победы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152" y="4662788"/>
            <a:ext cx="2964377" cy="21952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060595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1" y="142240"/>
            <a:ext cx="9858692" cy="59944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9A0000"/>
                </a:solidFill>
              </a:rPr>
              <a:t>Условие реализации программы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4560" y="741680"/>
            <a:ext cx="10641012" cy="611632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600" b="1" dirty="0" smtClean="0">
                <a:solidFill>
                  <a:schemeClr val="tx1"/>
                </a:solidFill>
              </a:rPr>
              <a:t>      1. Материально </a:t>
            </a:r>
            <a:r>
              <a:rPr lang="ru-RU" sz="2600" b="1" dirty="0">
                <a:solidFill>
                  <a:schemeClr val="tx1"/>
                </a:solidFill>
              </a:rPr>
              <a:t>- техническое обеспечение программы</a:t>
            </a:r>
            <a:endParaRPr lang="ru-RU" sz="2600" b="1" dirty="0" smtClean="0">
              <a:solidFill>
                <a:schemeClr val="tx1"/>
              </a:solidFill>
            </a:endParaRPr>
          </a:p>
          <a:p>
            <a:pPr algn="just"/>
            <a:r>
              <a:rPr lang="ru-RU" sz="2600" b="1" dirty="0" smtClean="0">
                <a:solidFill>
                  <a:srgbClr val="820000"/>
                </a:solidFill>
              </a:rPr>
              <a:t>сведения </a:t>
            </a:r>
            <a:r>
              <a:rPr lang="ru-RU" sz="2600" b="1" dirty="0">
                <a:solidFill>
                  <a:srgbClr val="820000"/>
                </a:solidFill>
              </a:rPr>
              <a:t>о помещении, в котором проводятся </a:t>
            </a:r>
            <a:r>
              <a:rPr lang="ru-RU" sz="2600" b="1" dirty="0" smtClean="0">
                <a:solidFill>
                  <a:srgbClr val="820000"/>
                </a:solidFill>
              </a:rPr>
              <a:t>занятия</a:t>
            </a:r>
            <a:r>
              <a:rPr lang="ru-RU" sz="2600" b="1" dirty="0" smtClean="0"/>
              <a:t>-</a:t>
            </a:r>
          </a:p>
          <a:p>
            <a:pPr marL="0" indent="0" algn="just">
              <a:buNone/>
            </a:pPr>
            <a:r>
              <a:rPr lang="ru-RU" sz="2400" b="1" dirty="0" smtClean="0"/>
              <a:t> </a:t>
            </a:r>
            <a:r>
              <a:rPr lang="ru-RU" sz="2400" b="1" dirty="0"/>
              <a:t>(</a:t>
            </a:r>
            <a:r>
              <a:rPr lang="ru-RU" sz="2400" b="1" dirty="0" smtClean="0"/>
              <a:t>учебном </a:t>
            </a:r>
            <a:r>
              <a:rPr lang="ru-RU" sz="2400" b="1" dirty="0"/>
              <a:t>кабинете, компьютерном классе, мастерской, лаборатории, </a:t>
            </a:r>
            <a:r>
              <a:rPr lang="ru-RU" sz="2400" b="1" dirty="0" smtClean="0"/>
              <a:t>хореографическом </a:t>
            </a:r>
            <a:r>
              <a:rPr lang="ru-RU" sz="2400" b="1" dirty="0"/>
              <a:t>классе, спортивном или актовом зале, и т.п.); </a:t>
            </a:r>
            <a:endParaRPr lang="ru-RU" sz="2400" b="1" dirty="0" smtClean="0"/>
          </a:p>
          <a:p>
            <a:pPr algn="just"/>
            <a:r>
              <a:rPr lang="ru-RU" sz="2600" b="1" dirty="0" smtClean="0">
                <a:solidFill>
                  <a:srgbClr val="820000"/>
                </a:solidFill>
              </a:rPr>
              <a:t>перечень оборудования кабинета </a:t>
            </a:r>
            <a:r>
              <a:rPr lang="ru-RU" sz="2400" b="1" dirty="0" smtClean="0"/>
              <a:t>- </a:t>
            </a:r>
            <a:r>
              <a:rPr lang="ru-RU" sz="2800" b="1" dirty="0" smtClean="0"/>
              <a:t>классная </a:t>
            </a:r>
            <a:r>
              <a:rPr lang="ru-RU" sz="2800" b="1" dirty="0"/>
              <a:t>доска, столы и стулья для учащихся и педагога, шкафы и </a:t>
            </a:r>
            <a:r>
              <a:rPr lang="ru-RU" sz="2800" b="1" dirty="0" smtClean="0"/>
              <a:t>стеллажи </a:t>
            </a:r>
            <a:r>
              <a:rPr lang="ru-RU" sz="2800" b="1" dirty="0"/>
              <a:t>для хранения дидактических пособий и учебных материалов, швейные машинки, инструменты, </a:t>
            </a:r>
            <a:r>
              <a:rPr lang="ru-RU" sz="2800" b="1" dirty="0" smtClean="0"/>
              <a:t>декорации, </a:t>
            </a:r>
            <a:r>
              <a:rPr lang="ru-RU" sz="2800" b="1" dirty="0"/>
              <a:t>технические средства </a:t>
            </a:r>
            <a:r>
              <a:rPr lang="ru-RU" sz="2800" b="1" dirty="0" smtClean="0"/>
              <a:t>обучения (компьютер, телевизор, магнитофон, мультимедийный проектор), музыкальные инструменты, микрофоны,  зеркала</a:t>
            </a:r>
            <a:r>
              <a:rPr lang="ru-RU" sz="2800" b="1" dirty="0"/>
              <a:t>, декорации, костюмы и т.п</a:t>
            </a:r>
            <a:r>
              <a:rPr lang="ru-RU" sz="2800" b="1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4716480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7041" y="162560"/>
            <a:ext cx="9787571" cy="1209039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820000"/>
                </a:solidFill>
              </a:rPr>
              <a:t>2. Информационное обеспечение программы</a:t>
            </a:r>
            <a:endParaRPr lang="ru-RU" b="1" dirty="0">
              <a:solidFill>
                <a:srgbClr val="82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1161" y="1341119"/>
            <a:ext cx="11002297" cy="539889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algn="just"/>
            <a:r>
              <a:rPr lang="ru-RU" sz="3600" b="1" dirty="0">
                <a:latin typeface="+mj-lt"/>
                <a:cs typeface="Times New Roman" pitchFamily="18" charset="0"/>
              </a:rPr>
              <a:t>описание </a:t>
            </a:r>
            <a:r>
              <a:rPr lang="ru-RU" sz="3600" b="1" dirty="0" smtClean="0">
                <a:latin typeface="+mj-lt"/>
                <a:cs typeface="Times New Roman" pitchFamily="18" charset="0"/>
              </a:rPr>
              <a:t>информационных </a:t>
            </a:r>
            <a:r>
              <a:rPr lang="ru-RU" sz="3600" b="1" dirty="0">
                <a:latin typeface="+mj-lt"/>
                <a:cs typeface="Times New Roman" pitchFamily="18" charset="0"/>
              </a:rPr>
              <a:t>ресурсов, необходимых для реализации программы, информационно-компьютерная поддержка учебного процесса: мультимедийные учебные пособия</a:t>
            </a:r>
            <a:r>
              <a:rPr lang="ru-RU" sz="3600" b="1" dirty="0" smtClean="0">
                <a:latin typeface="+mj-lt"/>
                <a:cs typeface="Times New Roman" pitchFamily="18" charset="0"/>
              </a:rPr>
              <a:t>, материалы,  </a:t>
            </a:r>
            <a:r>
              <a:rPr lang="ru-RU" sz="3600" b="1" dirty="0">
                <a:latin typeface="+mj-lt"/>
                <a:cs typeface="Times New Roman" pitchFamily="18" charset="0"/>
              </a:rPr>
              <a:t>электронные издания </a:t>
            </a:r>
            <a:r>
              <a:rPr lang="ru-RU" sz="3600" b="1" dirty="0" smtClean="0">
                <a:latin typeface="+mj-lt"/>
                <a:cs typeface="Times New Roman" pitchFamily="18" charset="0"/>
              </a:rPr>
              <a:t>учебников, учебно-развивающие </a:t>
            </a:r>
            <a:r>
              <a:rPr lang="ru-RU" sz="3600" b="1" dirty="0">
                <a:latin typeface="+mj-lt"/>
                <a:cs typeface="Times New Roman" pitchFamily="18" charset="0"/>
              </a:rPr>
              <a:t>программные </a:t>
            </a:r>
            <a:endParaRPr lang="ru-RU" sz="3600" b="1" dirty="0" smtClean="0">
              <a:latin typeface="+mj-lt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600" b="1" dirty="0">
                <a:latin typeface="+mj-lt"/>
                <a:cs typeface="Times New Roman" pitchFamily="18" charset="0"/>
              </a:rPr>
              <a:t> </a:t>
            </a:r>
            <a:r>
              <a:rPr lang="ru-RU" sz="3600" b="1" dirty="0" smtClean="0">
                <a:latin typeface="+mj-lt"/>
                <a:cs typeface="Times New Roman" pitchFamily="18" charset="0"/>
              </a:rPr>
              <a:t>  среды </a:t>
            </a:r>
            <a:r>
              <a:rPr lang="ru-RU" sz="3600" b="1" dirty="0">
                <a:latin typeface="+mj-lt"/>
                <a:cs typeface="Times New Roman" pitchFamily="18" charset="0"/>
              </a:rPr>
              <a:t>и пр.;</a:t>
            </a:r>
          </a:p>
          <a:p>
            <a:pPr marL="0" indent="0" algn="just">
              <a:buNone/>
            </a:pPr>
            <a:endParaRPr lang="ru-RU" sz="3600" b="1" dirty="0" smtClean="0"/>
          </a:p>
        </p:txBody>
      </p:sp>
      <p:pic>
        <p:nvPicPr>
          <p:cNvPr id="6" name="Рисунок 5" descr="Картинки по запросу мультимедийные материалы картинки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7" t="51033" r="62478" b="10177"/>
          <a:stretch/>
        </p:blipFill>
        <p:spPr bwMode="auto">
          <a:xfrm>
            <a:off x="162560" y="258916"/>
            <a:ext cx="1554481" cy="124968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Картинки по запросу картинки информационное обеспечение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360" y="4896464"/>
            <a:ext cx="3726098" cy="2301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23009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520" y="235974"/>
            <a:ext cx="10546080" cy="870155"/>
          </a:xfrm>
        </p:spPr>
        <p:txBody>
          <a:bodyPr/>
          <a:lstStyle/>
          <a:p>
            <a:r>
              <a:rPr lang="ru-RU" b="1" dirty="0"/>
              <a:t>3</a:t>
            </a:r>
            <a:r>
              <a:rPr lang="ru-RU" b="1" dirty="0" smtClean="0"/>
              <a:t>. Дидактическое обеспечение программы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9935" y="1106128"/>
            <a:ext cx="11602065" cy="5751871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перечень </a:t>
            </a:r>
            <a:r>
              <a:rPr lang="ru-RU" sz="3600" b="1" dirty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используемых дидактических </a:t>
            </a:r>
            <a:r>
              <a:rPr lang="ru-RU" sz="36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материалов: </a:t>
            </a:r>
          </a:p>
          <a:p>
            <a:pPr marL="0" indent="0" algn="just">
              <a:lnSpc>
                <a:spcPct val="140000"/>
              </a:lnSpc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схемы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, плакаты,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наглядные пособия, репродукции произведений живописи, раздаточный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материал, репертуарные сборники,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макеты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муляжи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, видео-, 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40000"/>
              </a:lnSpc>
              <a:buNone/>
            </a:pP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аудиофонд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комплексы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упражнений и т.п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Картинки по запросу картинки  произведения живописи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5" t="26843" r="14009" b="5310"/>
          <a:stretch/>
        </p:blipFill>
        <p:spPr bwMode="auto">
          <a:xfrm>
            <a:off x="8844115" y="4298797"/>
            <a:ext cx="3347885" cy="2559203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963354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5600" y="162560"/>
            <a:ext cx="10394335" cy="869827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820000"/>
                </a:solidFill>
              </a:rPr>
              <a:t>4</a:t>
            </a:r>
            <a:r>
              <a:rPr lang="ru-RU" b="1" dirty="0" smtClean="0">
                <a:solidFill>
                  <a:srgbClr val="820000"/>
                </a:solidFill>
              </a:rPr>
              <a:t>. Методическое обеспечение программы</a:t>
            </a:r>
            <a:endParaRPr lang="ru-RU" b="1" dirty="0">
              <a:solidFill>
                <a:srgbClr val="9A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5840" y="1135626"/>
            <a:ext cx="10739120" cy="5722374"/>
          </a:xfrm>
        </p:spPr>
        <p:txBody>
          <a:bodyPr>
            <a:norm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600" b="1" dirty="0">
                <a:solidFill>
                  <a:schemeClr val="tx1"/>
                </a:solidFill>
                <a:latin typeface="+mj-lt"/>
              </a:rPr>
              <a:t>Р</a:t>
            </a:r>
            <a:r>
              <a:rPr lang="ru-RU" sz="2600" b="1" dirty="0" smtClean="0">
                <a:solidFill>
                  <a:schemeClr val="tx1"/>
                </a:solidFill>
                <a:latin typeface="+mj-lt"/>
              </a:rPr>
              <a:t>азработки, конспекты занятий, мастер-классов, внеурочных мероприятий </a:t>
            </a:r>
            <a:r>
              <a:rPr lang="ru-RU" sz="2600" b="1" dirty="0" smtClean="0">
                <a:solidFill>
                  <a:srgbClr val="820000"/>
                </a:solidFill>
                <a:latin typeface="+mj-lt"/>
              </a:rPr>
              <a:t>(перечень)</a:t>
            </a:r>
          </a:p>
          <a:p>
            <a:pPr algn="just">
              <a:buFont typeface="Arial" pitchFamily="34" charset="0"/>
              <a:buChar char="•"/>
            </a:pPr>
            <a:r>
              <a:rPr lang="ru-RU" sz="2600" b="1" dirty="0">
                <a:solidFill>
                  <a:schemeClr val="tx1"/>
                </a:solidFill>
                <a:latin typeface="+mj-lt"/>
              </a:rPr>
              <a:t>Р</a:t>
            </a:r>
            <a:r>
              <a:rPr lang="ru-RU" sz="2600" b="1" dirty="0" smtClean="0">
                <a:solidFill>
                  <a:schemeClr val="tx1"/>
                </a:solidFill>
                <a:latin typeface="+mj-lt"/>
              </a:rPr>
              <a:t>екомендации </a:t>
            </a:r>
            <a:r>
              <a:rPr lang="ru-RU" sz="2600" b="1" dirty="0">
                <a:solidFill>
                  <a:schemeClr val="tx1"/>
                </a:solidFill>
                <a:latin typeface="+mj-lt"/>
              </a:rPr>
              <a:t>по проведению </a:t>
            </a:r>
            <a:r>
              <a:rPr lang="ru-RU" sz="2600" b="1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600" b="1" dirty="0">
                <a:solidFill>
                  <a:schemeClr val="tx1"/>
                </a:solidFill>
                <a:latin typeface="+mj-lt"/>
              </a:rPr>
              <a:t>практических </a:t>
            </a:r>
            <a:r>
              <a:rPr lang="ru-RU" sz="2600" b="1" dirty="0" smtClean="0">
                <a:solidFill>
                  <a:schemeClr val="tx1"/>
                </a:solidFill>
                <a:latin typeface="+mj-lt"/>
              </a:rPr>
              <a:t>работ</a:t>
            </a:r>
          </a:p>
          <a:p>
            <a:pPr algn="just">
              <a:buFont typeface="Arial" pitchFamily="34" charset="0"/>
              <a:buChar char="•"/>
            </a:pPr>
            <a:r>
              <a:rPr lang="ru-RU" sz="2600" b="1" dirty="0" smtClean="0">
                <a:solidFill>
                  <a:schemeClr val="tx1"/>
                </a:solidFill>
                <a:latin typeface="+mj-lt"/>
              </a:rPr>
              <a:t>Описание методов обучения </a:t>
            </a:r>
          </a:p>
          <a:p>
            <a:pPr algn="just">
              <a:buFont typeface="Arial" pitchFamily="34" charset="0"/>
              <a:buChar char="•"/>
            </a:pPr>
            <a:r>
              <a:rPr lang="ru-RU" sz="2600" b="1" dirty="0" smtClean="0">
                <a:solidFill>
                  <a:schemeClr val="tx1"/>
                </a:solidFill>
                <a:latin typeface="+mj-lt"/>
              </a:rPr>
              <a:t>Описание форм проведения занятий и технологий их реализации</a:t>
            </a:r>
          </a:p>
          <a:p>
            <a:pPr algn="just">
              <a:buFont typeface="Arial" pitchFamily="34" charset="0"/>
              <a:buChar char="•"/>
            </a:pPr>
            <a:r>
              <a:rPr lang="ru-RU" sz="2600" b="1" dirty="0" smtClean="0">
                <a:solidFill>
                  <a:schemeClr val="tx1"/>
                </a:solidFill>
                <a:latin typeface="+mj-lt"/>
              </a:rPr>
              <a:t>Форм подведения итогов по разделам, темам</a:t>
            </a:r>
          </a:p>
          <a:p>
            <a:pPr algn="just">
              <a:buFont typeface="Arial" pitchFamily="34" charset="0"/>
              <a:buChar char="•"/>
            </a:pPr>
            <a:r>
              <a:rPr lang="ru-RU" sz="2600" b="1" dirty="0" smtClean="0">
                <a:solidFill>
                  <a:schemeClr val="tx1"/>
                </a:solidFill>
                <a:latin typeface="+mj-lt"/>
              </a:rPr>
              <a:t>Педагогический инструментарий оценки результативности программы (критерии и показатели результативности, технологии отслеживания результатов)</a:t>
            </a:r>
          </a:p>
          <a:p>
            <a:pPr algn="just">
              <a:buFont typeface="Arial" pitchFamily="34" charset="0"/>
              <a:buChar char="•"/>
            </a:pPr>
            <a:r>
              <a:rPr lang="ru-RU" sz="2600" b="1" dirty="0">
                <a:solidFill>
                  <a:schemeClr val="tx1"/>
                </a:solidFill>
                <a:latin typeface="+mj-lt"/>
              </a:rPr>
              <a:t>и</a:t>
            </a:r>
            <a:r>
              <a:rPr lang="ru-RU" sz="2600" b="1" dirty="0" smtClean="0">
                <a:solidFill>
                  <a:schemeClr val="tx1"/>
                </a:solidFill>
                <a:latin typeface="+mj-lt"/>
              </a:rPr>
              <a:t>ндивидуальные образовательные маршруты</a:t>
            </a:r>
          </a:p>
          <a:p>
            <a:pPr algn="just">
              <a:buFont typeface="Arial" pitchFamily="34" charset="0"/>
              <a:buChar char="•"/>
            </a:pPr>
            <a:endParaRPr lang="ru-RU" sz="2000" b="1" dirty="0">
              <a:solidFill>
                <a:schemeClr val="tx1"/>
              </a:solidFill>
              <a:latin typeface="+mj-lt"/>
            </a:endParaRPr>
          </a:p>
          <a:p>
            <a:pPr marL="0" indent="0" algn="just">
              <a:buNone/>
            </a:pPr>
            <a:endParaRPr lang="ru-RU" sz="2000" b="1" dirty="0" smtClean="0">
              <a:solidFill>
                <a:schemeClr val="tx1"/>
              </a:solidFill>
              <a:latin typeface="Arial Narrow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40654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5139" y="221226"/>
            <a:ext cx="9769474" cy="1047738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/>
              <a:t>Учебный план 1-го года обучения</a:t>
            </a:r>
            <a:endParaRPr lang="ru-RU" sz="44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5215862"/>
              </p:ext>
            </p:extLst>
          </p:nvPr>
        </p:nvGraphicFramePr>
        <p:xfrm>
          <a:off x="1297858" y="2035276"/>
          <a:ext cx="10102646" cy="2108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1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6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42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08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859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6340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73355">
                <a:tc>
                  <a:txBody>
                    <a:bodyPr/>
                    <a:lstStyle/>
                    <a:p>
                      <a:r>
                        <a:rPr lang="ru-RU" dirty="0" smtClean="0"/>
                        <a:t>№ п/п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Название раздела, темы</a:t>
                      </a:r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Всего часов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Теория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Практика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Формы аттестации/</a:t>
                      </a:r>
                    </a:p>
                    <a:p>
                      <a:r>
                        <a:rPr lang="ru-RU" sz="2000" dirty="0" smtClean="0"/>
                        <a:t>контроля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934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934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6" name="Рисунок 5" descr="Картинки по запросу картинки теория или практика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984" y="4608409"/>
            <a:ext cx="4874393" cy="1800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653747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1437" y="206477"/>
            <a:ext cx="9573175" cy="722671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</a:rPr>
              <a:t>Содержание 1-го года обучения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5689" y="1150374"/>
            <a:ext cx="11646311" cy="581086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dirty="0" smtClean="0">
                <a:solidFill>
                  <a:srgbClr val="B02222"/>
                </a:solidFill>
              </a:rPr>
              <a:t>        Тема 1.</a:t>
            </a:r>
            <a:r>
              <a:rPr lang="ru-RU" sz="2800" b="1" dirty="0">
                <a:solidFill>
                  <a:srgbClr val="B02222"/>
                </a:solidFill>
              </a:rPr>
              <a:t> </a:t>
            </a:r>
            <a:r>
              <a:rPr lang="ru-RU" sz="2800" b="1" dirty="0" smtClean="0">
                <a:solidFill>
                  <a:srgbClr val="B02222"/>
                </a:solidFill>
              </a:rPr>
              <a:t> </a:t>
            </a:r>
            <a:r>
              <a:rPr lang="ru-RU" sz="2800" b="1" dirty="0">
                <a:solidFill>
                  <a:srgbClr val="B02222"/>
                </a:solidFill>
              </a:rPr>
              <a:t>Вводное занятие. Традиции технической </a:t>
            </a:r>
            <a:r>
              <a:rPr lang="ru-RU" sz="2800" b="1" dirty="0" smtClean="0">
                <a:solidFill>
                  <a:srgbClr val="B02222"/>
                </a:solidFill>
              </a:rPr>
              <a:t>лаборатории</a:t>
            </a:r>
            <a:endParaRPr lang="ru-RU" sz="2800" b="1" i="1" dirty="0" smtClean="0">
              <a:solidFill>
                <a:srgbClr val="B02222"/>
              </a:solidFill>
            </a:endParaRPr>
          </a:p>
          <a:p>
            <a:pPr marL="0" indent="0">
              <a:buNone/>
            </a:pPr>
            <a:r>
              <a:rPr lang="ru-RU" sz="2800" b="1" i="1" dirty="0">
                <a:solidFill>
                  <a:srgbClr val="B02222"/>
                </a:solidFill>
              </a:rPr>
              <a:t> </a:t>
            </a:r>
            <a:r>
              <a:rPr lang="ru-RU" sz="2800" b="1" i="1" dirty="0" smtClean="0">
                <a:solidFill>
                  <a:srgbClr val="B02222"/>
                </a:solidFill>
              </a:rPr>
              <a:t>    Теория</a:t>
            </a:r>
            <a:endParaRPr lang="ru-RU" sz="2800" b="1" dirty="0">
              <a:solidFill>
                <a:srgbClr val="B02222"/>
              </a:solidFill>
            </a:endParaRPr>
          </a:p>
          <a:p>
            <a:pPr marL="0" indent="0" algn="just">
              <a:buNone/>
            </a:pPr>
            <a:r>
              <a:rPr lang="ru-RU" sz="3000" b="1" dirty="0" smtClean="0"/>
              <a:t>      Знакомство </a:t>
            </a:r>
            <a:r>
              <a:rPr lang="ru-RU" sz="3000" b="1" dirty="0"/>
              <a:t>с обучающимися. Игры на знакомство,  сплочение группы. </a:t>
            </a:r>
            <a:r>
              <a:rPr lang="ru-RU" sz="3000" b="1" dirty="0" smtClean="0"/>
              <a:t>   Знакомство </a:t>
            </a:r>
            <a:r>
              <a:rPr lang="ru-RU" sz="3000" b="1" dirty="0"/>
              <a:t>с планом работы, оборудованием и техническим оснащением лаборатории</a:t>
            </a:r>
            <a:r>
              <a:rPr lang="ru-RU" sz="3000" b="1" dirty="0" smtClean="0"/>
              <a:t>.</a:t>
            </a:r>
            <a:endParaRPr lang="ru-RU" sz="3000" b="1" dirty="0"/>
          </a:p>
          <a:p>
            <a:pPr marL="0" indent="0" algn="just">
              <a:buNone/>
            </a:pPr>
            <a:r>
              <a:rPr lang="ru-RU" sz="2800" b="1" i="1" dirty="0" smtClean="0">
                <a:solidFill>
                  <a:srgbClr val="9A0000"/>
                </a:solidFill>
              </a:rPr>
              <a:t>     Практика</a:t>
            </a:r>
            <a:endParaRPr lang="ru-RU" sz="2800" b="1" dirty="0">
              <a:solidFill>
                <a:srgbClr val="9A0000"/>
              </a:solidFill>
            </a:endParaRPr>
          </a:p>
          <a:p>
            <a:pPr marL="0" indent="0" algn="just">
              <a:buNone/>
            </a:pPr>
            <a:r>
              <a:rPr lang="ru-RU" sz="2800" b="1" dirty="0" smtClean="0"/>
              <a:t>     </a:t>
            </a:r>
            <a:r>
              <a:rPr lang="ru-RU" sz="3000" b="1" dirty="0" smtClean="0"/>
              <a:t>Выставка</a:t>
            </a:r>
            <a:r>
              <a:rPr lang="ru-RU" sz="3000" b="1" dirty="0"/>
              <a:t>, демонстрация работ конструкторов-выпускников. Традиции технической лаборатории.</a:t>
            </a:r>
          </a:p>
          <a:p>
            <a:pPr marL="0" indent="0" algn="just">
              <a:buNone/>
            </a:pPr>
            <a:endParaRPr lang="ru-RU" sz="3000" b="1" dirty="0" smtClean="0"/>
          </a:p>
          <a:p>
            <a:pPr marL="0" indent="0" algn="just">
              <a:buNone/>
            </a:pPr>
            <a:r>
              <a:rPr lang="ru-RU" sz="2800" b="1" dirty="0" smtClean="0"/>
              <a:t>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5882566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4335" y="294968"/>
            <a:ext cx="10000277" cy="79641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9A0000"/>
                </a:solidFill>
              </a:rPr>
              <a:t>Прогнозируемый результат 1-го года обучения</a:t>
            </a:r>
            <a:endParaRPr lang="ru-RU" sz="3200" b="1" dirty="0">
              <a:solidFill>
                <a:srgbClr val="9A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3174" y="1091381"/>
            <a:ext cx="11498826" cy="5609669"/>
          </a:xfrm>
        </p:spPr>
        <p:txBody>
          <a:bodyPr>
            <a:normAutofit fontScale="92500"/>
          </a:bodyPr>
          <a:lstStyle/>
          <a:p>
            <a:r>
              <a:rPr lang="ru-RU" sz="4000" b="1" dirty="0" smtClean="0"/>
              <a:t>Учащиеся  получат представление:</a:t>
            </a:r>
          </a:p>
          <a:p>
            <a:r>
              <a:rPr lang="ru-RU" sz="4000" b="1" dirty="0" smtClean="0"/>
              <a:t>Учащиеся будут знать:</a:t>
            </a:r>
          </a:p>
          <a:p>
            <a:r>
              <a:rPr lang="ru-RU" sz="4000" b="1" dirty="0" smtClean="0"/>
              <a:t>Учащиеся будут уметь:</a:t>
            </a:r>
          </a:p>
          <a:p>
            <a:r>
              <a:rPr lang="ru-RU" sz="4000" b="1" dirty="0" smtClean="0"/>
              <a:t>Учащиеся смогут продемонстрировать:</a:t>
            </a:r>
          </a:p>
          <a:p>
            <a:r>
              <a:rPr lang="ru-RU" sz="4000" b="1" dirty="0"/>
              <a:t>Обучающиеся смогут решать следующие жизненно-практические задачи</a:t>
            </a:r>
            <a:r>
              <a:rPr lang="ru-RU" sz="4000" b="1" dirty="0" smtClean="0"/>
              <a:t>:</a:t>
            </a:r>
          </a:p>
          <a:p>
            <a:r>
              <a:rPr lang="ru-RU" sz="4000" b="1" dirty="0" smtClean="0"/>
              <a:t>Обучающиеся способны проявлять следующие отношения:</a:t>
            </a:r>
          </a:p>
          <a:p>
            <a:pPr marL="0" indent="0">
              <a:buNone/>
            </a:pPr>
            <a:endParaRPr lang="ru-RU" sz="3200" b="1" dirty="0" smtClean="0"/>
          </a:p>
          <a:p>
            <a:pPr marL="0" indent="0">
              <a:buNone/>
            </a:pPr>
            <a:endParaRPr lang="ru-RU" sz="3200" b="1" dirty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6510998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284480"/>
            <a:ext cx="8911687" cy="88392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9A0000"/>
                </a:solidFill>
              </a:rPr>
              <a:t>Формы аттестации</a:t>
            </a:r>
            <a:endParaRPr lang="ru-RU" sz="4400" b="1" dirty="0">
              <a:solidFill>
                <a:srgbClr val="9A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0942" y="1442720"/>
            <a:ext cx="11569618" cy="54152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rgbClr val="9A0000"/>
                </a:solidFill>
              </a:rPr>
              <a:t>Призваны отражать достижения цели и задач программы</a:t>
            </a:r>
          </a:p>
          <a:p>
            <a:pPr marL="0" indent="0">
              <a:buNone/>
            </a:pPr>
            <a:r>
              <a:rPr lang="ru-RU" sz="3400" b="1" i="1" dirty="0" smtClean="0">
                <a:latin typeface="Times New Roman" pitchFamily="18" charset="0"/>
                <a:cs typeface="Times New Roman" pitchFamily="18" charset="0"/>
              </a:rPr>
              <a:t>  Перечисляются </a:t>
            </a:r>
            <a:r>
              <a:rPr lang="ru-RU" sz="3400" b="1" i="1" dirty="0">
                <a:latin typeface="Times New Roman" pitchFamily="18" charset="0"/>
                <a:cs typeface="Times New Roman" pitchFamily="18" charset="0"/>
              </a:rPr>
              <a:t>согласно учебному плану </a:t>
            </a:r>
            <a:endParaRPr lang="ru-RU" sz="3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зачет</a:t>
            </a:r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, творческая работа, выставка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конкурс</a:t>
            </a:r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фестиваль, концерт, </a:t>
            </a:r>
          </a:p>
          <a:p>
            <a:pPr marL="0" indent="0">
              <a:buNone/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презентация творческих работ, </a:t>
            </a:r>
          </a:p>
          <a:p>
            <a:pPr marL="0" indent="0">
              <a:buNone/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защита проектов, занятие для родителей</a:t>
            </a:r>
          </a:p>
          <a:p>
            <a:pPr marL="0" indent="0">
              <a:buNone/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отзывы родителей, спектакли и т.д.</a:t>
            </a:r>
            <a:endParaRPr lang="ru-RU" sz="3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rpp.nashaucheba.ru/pars_docs/refs/109/108288/img4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8" t="7375" r="4371" b="8259"/>
          <a:stretch/>
        </p:blipFill>
        <p:spPr bwMode="auto">
          <a:xfrm>
            <a:off x="8593723" y="3510116"/>
            <a:ext cx="3860800" cy="3347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623404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2107" y="167950"/>
            <a:ext cx="9582506" cy="1531776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>
                <a:solidFill>
                  <a:srgbClr val="820000"/>
                </a:solidFill>
              </a:rPr>
              <a:t>Формы отслеживания и фиксации образовательных </a:t>
            </a:r>
            <a:r>
              <a:rPr lang="ru-RU" sz="4000" b="1" i="1" dirty="0" smtClean="0">
                <a:solidFill>
                  <a:srgbClr val="820000"/>
                </a:solidFill>
              </a:rPr>
              <a:t>результатов</a:t>
            </a:r>
            <a:endParaRPr lang="ru-RU" sz="4000" dirty="0">
              <a:solidFill>
                <a:srgbClr val="82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7135" y="1737359"/>
            <a:ext cx="10457477" cy="4840421"/>
          </a:xfrm>
        </p:spPr>
        <p:txBody>
          <a:bodyPr>
            <a:noAutofit/>
          </a:bodyPr>
          <a:lstStyle/>
          <a:p>
            <a:pPr algn="just"/>
            <a:r>
              <a:rPr lang="ru-RU" sz="3600" b="1" dirty="0"/>
              <a:t>грамота, готовая работа, диплом, дневник наблюдений, журнал посещаемости, </a:t>
            </a:r>
            <a:r>
              <a:rPr lang="ru-RU" sz="3600" b="1" dirty="0" smtClean="0"/>
              <a:t>индивидуальный образовательный маршрут, </a:t>
            </a:r>
            <a:r>
              <a:rPr lang="ru-RU" sz="3600" b="1" dirty="0"/>
              <a:t>материал анкетирования и тестирования, портфолио, перечень готовых работ, протокол соревнований, фото, отзыв детей и родителей, свидетельство (сертификат) и др.</a:t>
            </a:r>
          </a:p>
          <a:p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56934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264160"/>
            <a:ext cx="8911687" cy="7620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820000"/>
                </a:solidFill>
              </a:rPr>
              <a:t>Литература</a:t>
            </a:r>
            <a:endParaRPr lang="ru-RU" sz="4400" b="1" dirty="0">
              <a:solidFill>
                <a:srgbClr val="82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9871" y="995680"/>
            <a:ext cx="10324741" cy="56184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b="1" i="1" dirty="0" smtClean="0">
                <a:solidFill>
                  <a:srgbClr val="820000"/>
                </a:solidFill>
              </a:rPr>
              <a:t>Основная </a:t>
            </a:r>
            <a:r>
              <a:rPr lang="ru-RU" sz="3200" b="1" i="1" dirty="0">
                <a:solidFill>
                  <a:srgbClr val="820000"/>
                </a:solidFill>
              </a:rPr>
              <a:t>и дополнительная литература</a:t>
            </a:r>
            <a:r>
              <a:rPr lang="ru-RU" sz="3200" b="1" dirty="0" smtClean="0">
                <a:solidFill>
                  <a:srgbClr val="820000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3200" b="1" dirty="0"/>
              <a:t>пособия, сборники упражнений, контрольных заданий, тестов, практических работ и практикумов, </a:t>
            </a:r>
            <a:r>
              <a:rPr lang="ru-RU" sz="3200" b="1" dirty="0" smtClean="0"/>
              <a:t>хрестоматии</a:t>
            </a:r>
            <a:r>
              <a:rPr lang="ru-RU" sz="3200" b="1" dirty="0"/>
              <a:t> </a:t>
            </a:r>
            <a:r>
              <a:rPr lang="ru-RU" sz="3200" b="1" dirty="0" smtClean="0"/>
              <a:t>и т.д.</a:t>
            </a:r>
          </a:p>
          <a:p>
            <a:pPr>
              <a:buFont typeface="Wingdings" pitchFamily="2" charset="2"/>
              <a:buChar char="Ø"/>
            </a:pPr>
            <a:r>
              <a:rPr lang="ru-RU" sz="3600" b="1" i="1" dirty="0" smtClean="0">
                <a:solidFill>
                  <a:srgbClr val="820000"/>
                </a:solidFill>
              </a:rPr>
              <a:t>Список </a:t>
            </a:r>
            <a:r>
              <a:rPr lang="ru-RU" sz="3600" b="1" i="1" dirty="0">
                <a:solidFill>
                  <a:srgbClr val="820000"/>
                </a:solidFill>
              </a:rPr>
              <a:t>может быть составлен для разных </a:t>
            </a:r>
            <a:r>
              <a:rPr lang="ru-RU" sz="3600" b="1" i="1" dirty="0" smtClean="0">
                <a:solidFill>
                  <a:srgbClr val="820000"/>
                </a:solidFill>
              </a:rPr>
              <a:t>участников: </a:t>
            </a:r>
            <a:r>
              <a:rPr lang="ru-RU" sz="3600" b="1" dirty="0" smtClean="0"/>
              <a:t>педагогов</a:t>
            </a:r>
            <a:r>
              <a:rPr lang="ru-RU" sz="3600" b="1" dirty="0"/>
              <a:t>, детей, </a:t>
            </a:r>
            <a:r>
              <a:rPr lang="ru-RU" sz="3600" b="1" dirty="0" smtClean="0"/>
              <a:t>родителей</a:t>
            </a:r>
          </a:p>
          <a:p>
            <a:pPr marL="0" indent="0">
              <a:buNone/>
            </a:pPr>
            <a:endParaRPr lang="ru-RU" sz="2800" b="1" dirty="0"/>
          </a:p>
          <a:p>
            <a:pPr marL="0" indent="0" algn="just">
              <a:buNone/>
            </a:pPr>
            <a:r>
              <a:rPr lang="ru-RU" sz="3200" b="1" u="sng" dirty="0"/>
              <a:t>Список оформляется в соответствии с ГОСТ к оформлению библиографических ссылок</a:t>
            </a:r>
          </a:p>
          <a:p>
            <a:pPr marL="0" indent="0">
              <a:buNone/>
            </a:pPr>
            <a:endParaRPr lang="ru-RU" sz="3200" b="1" dirty="0"/>
          </a:p>
          <a:p>
            <a:pPr marL="0" indent="0">
              <a:buNone/>
            </a:pP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67907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4801" y="233680"/>
            <a:ext cx="9929812" cy="7620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9A0000"/>
                </a:solidFill>
              </a:rPr>
              <a:t>Приложения</a:t>
            </a:r>
            <a:endParaRPr lang="ru-RU" sz="4400" b="1" dirty="0">
              <a:solidFill>
                <a:srgbClr val="9A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2559" y="965200"/>
            <a:ext cx="10271759" cy="5598160"/>
          </a:xfrm>
        </p:spPr>
        <p:txBody>
          <a:bodyPr>
            <a:normAutofit fontScale="92500" lnSpcReduction="10000"/>
          </a:bodyPr>
          <a:lstStyle/>
          <a:p>
            <a:r>
              <a:rPr lang="ru-RU" sz="2800" b="1" dirty="0"/>
              <a:t>к</a:t>
            </a:r>
            <a:r>
              <a:rPr lang="ru-RU" sz="2800" b="1" dirty="0" smtClean="0"/>
              <a:t>алендарно-тематический план</a:t>
            </a:r>
          </a:p>
          <a:p>
            <a:r>
              <a:rPr lang="ru-RU" sz="2800" b="1" dirty="0"/>
              <a:t>разработки занятий, внеурочных мероприятий</a:t>
            </a:r>
            <a:endParaRPr lang="ru-RU" sz="2800" b="1" dirty="0" smtClean="0"/>
          </a:p>
          <a:p>
            <a:r>
              <a:rPr lang="ru-RU" sz="2800" b="1" dirty="0" smtClean="0"/>
              <a:t>иллюстративный </a:t>
            </a:r>
            <a:r>
              <a:rPr lang="ru-RU" sz="2800" b="1" dirty="0"/>
              <a:t>материал по тематике </a:t>
            </a:r>
            <a:r>
              <a:rPr lang="ru-RU" sz="2800" b="1" dirty="0" smtClean="0"/>
              <a:t>занятий</a:t>
            </a:r>
          </a:p>
          <a:p>
            <a:r>
              <a:rPr lang="ru-RU" sz="2800" b="1" dirty="0"/>
              <a:t>словарь специальных терминов с пояснениями</a:t>
            </a:r>
            <a:r>
              <a:rPr lang="ru-RU" sz="2800" b="1" dirty="0" smtClean="0"/>
              <a:t>;</a:t>
            </a:r>
          </a:p>
          <a:p>
            <a:r>
              <a:rPr lang="ru-RU" sz="2800" b="1" dirty="0" smtClean="0"/>
              <a:t>индивидуальные образовательные маршруты</a:t>
            </a:r>
          </a:p>
          <a:p>
            <a:r>
              <a:rPr lang="ru-RU" sz="2800" b="1" dirty="0"/>
              <a:t>контрольные вопросы и задания </a:t>
            </a:r>
            <a:endParaRPr lang="ru-RU" sz="2800" b="1" dirty="0" smtClean="0"/>
          </a:p>
          <a:p>
            <a:r>
              <a:rPr lang="ru-RU" sz="2800" b="1" dirty="0"/>
              <a:t>готовые изделия, </a:t>
            </a:r>
            <a:r>
              <a:rPr lang="ru-RU" sz="2800" b="1" dirty="0" smtClean="0"/>
              <a:t>образцы (фото)</a:t>
            </a:r>
          </a:p>
          <a:p>
            <a:r>
              <a:rPr lang="ru-RU" sz="2800" b="1" dirty="0" smtClean="0"/>
              <a:t>диагностические материалы</a:t>
            </a:r>
          </a:p>
          <a:p>
            <a:r>
              <a:rPr lang="ru-RU" sz="2800" b="1" dirty="0"/>
              <a:t>р</a:t>
            </a:r>
            <a:r>
              <a:rPr lang="ru-RU" sz="2800" b="1" dirty="0" smtClean="0"/>
              <a:t>епертуар</a:t>
            </a:r>
          </a:p>
          <a:p>
            <a:r>
              <a:rPr lang="ru-RU" sz="2800" b="1" dirty="0"/>
              <a:t>ф</a:t>
            </a:r>
            <a:r>
              <a:rPr lang="ru-RU" sz="2800" b="1" dirty="0" smtClean="0"/>
              <a:t>отоматериалы</a:t>
            </a:r>
          </a:p>
          <a:p>
            <a:r>
              <a:rPr lang="ru-RU" sz="2800" b="1" dirty="0"/>
              <a:t>п</a:t>
            </a:r>
            <a:r>
              <a:rPr lang="ru-RU" sz="2800" b="1" dirty="0" smtClean="0"/>
              <a:t>амятки для родителей и т.д.</a:t>
            </a:r>
          </a:p>
          <a:p>
            <a:endParaRPr lang="ru-RU" sz="2400" b="1" dirty="0" smtClean="0"/>
          </a:p>
        </p:txBody>
      </p:sp>
      <p:pic>
        <p:nvPicPr>
          <p:cNvPr id="4" name="Рисунок 3" descr="Картинки по запросу картинки  папка с документами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8967" y="3332480"/>
            <a:ext cx="3830319" cy="3230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1011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117987"/>
            <a:ext cx="8911687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2050" name="Picture 2" descr="Картинки по запросу картинки спасибо за внимание для презентации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09002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1722</TotalTime>
  <Words>2013</Words>
  <Application>Microsoft Office PowerPoint</Application>
  <PresentationFormat>Широкоэкранный</PresentationFormat>
  <Paragraphs>237</Paragraphs>
  <Slides>32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1" baseType="lpstr">
      <vt:lpstr>Arial</vt:lpstr>
      <vt:lpstr>Arial Black</vt:lpstr>
      <vt:lpstr>Arial Narrow</vt:lpstr>
      <vt:lpstr>Calibri</vt:lpstr>
      <vt:lpstr>Century Gothic</vt:lpstr>
      <vt:lpstr>Times New Roman</vt:lpstr>
      <vt:lpstr>Wingdings</vt:lpstr>
      <vt:lpstr>Wingdings 3</vt:lpstr>
      <vt:lpstr>Легкий дым</vt:lpstr>
      <vt:lpstr>Подготовили: Лебедева Л. А., Никитина А.Г., Цветнова Н.С.</vt:lpstr>
      <vt:lpstr>Нормативно-правовая база</vt:lpstr>
      <vt:lpstr>Направления программ</vt:lpstr>
      <vt:lpstr>          Программы различают </vt:lpstr>
      <vt:lpstr>Классификация программ по степени авторства  </vt:lpstr>
      <vt:lpstr>Классификация программ  по уровню усвоения</vt:lpstr>
      <vt:lpstr>Классификация программ по форме организации содержания и процесса педагогической деятельности</vt:lpstr>
      <vt:lpstr> Программа должна иметь  две экспертизы            </vt:lpstr>
      <vt:lpstr>По признаку временных ресурсов</vt:lpstr>
      <vt:lpstr>Презентация PowerPoint</vt:lpstr>
      <vt:lpstr>Управление образования администрации г. Хабаровска Муниципальное автономное учреждение дополнительного образования Дворец детского творчества «Маленький принц»</vt:lpstr>
      <vt:lpstr>Пояснительная записка </vt:lpstr>
      <vt:lpstr>Актуальность программы.</vt:lpstr>
      <vt:lpstr>Новизна (если есть) или отличительные особенности </vt:lpstr>
      <vt:lpstr>Педагогическая целесообразность</vt:lpstr>
      <vt:lpstr>Цель программы</vt:lpstr>
      <vt:lpstr>Задачи программы</vt:lpstr>
      <vt:lpstr>Презентация PowerPoint</vt:lpstr>
      <vt:lpstr>Прогнозируемый результат  </vt:lpstr>
      <vt:lpstr>Способы проверки результатов освоения программы:  </vt:lpstr>
      <vt:lpstr>Условие реализации программы</vt:lpstr>
      <vt:lpstr>2. Информационное обеспечение программы</vt:lpstr>
      <vt:lpstr>3. Дидактическое обеспечение программы</vt:lpstr>
      <vt:lpstr>4. Методическое обеспечение программы</vt:lpstr>
      <vt:lpstr>Учебный план 1-го года обучения</vt:lpstr>
      <vt:lpstr>Содержание 1-го года обучения</vt:lpstr>
      <vt:lpstr>Прогнозируемый результат 1-го года обучения</vt:lpstr>
      <vt:lpstr>Формы аттестации</vt:lpstr>
      <vt:lpstr>Формы отслеживания и фиксации образовательных результатов</vt:lpstr>
      <vt:lpstr>Литература</vt:lpstr>
      <vt:lpstr>Приложения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</dc:creator>
  <cp:lastModifiedBy>Пользователь Windows</cp:lastModifiedBy>
  <cp:revision>121</cp:revision>
  <dcterms:created xsi:type="dcterms:W3CDTF">2016-08-26T01:26:47Z</dcterms:created>
  <dcterms:modified xsi:type="dcterms:W3CDTF">2021-11-30T03:36:34Z</dcterms:modified>
</cp:coreProperties>
</file>