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60" r:id="rId3"/>
    <p:sldId id="261" r:id="rId4"/>
    <p:sldId id="296" r:id="rId5"/>
    <p:sldId id="297" r:id="rId6"/>
    <p:sldId id="306" r:id="rId7"/>
    <p:sldId id="308" r:id="rId8"/>
    <p:sldId id="298" r:id="rId9"/>
    <p:sldId id="309" r:id="rId10"/>
    <p:sldId id="311" r:id="rId11"/>
    <p:sldId id="301" r:id="rId12"/>
    <p:sldId id="303" r:id="rId13"/>
    <p:sldId id="312" r:id="rId14"/>
    <p:sldId id="313" r:id="rId15"/>
    <p:sldId id="307" r:id="rId16"/>
    <p:sldId id="305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33CCCC"/>
    <a:srgbClr val="CCCCFF"/>
    <a:srgbClr val="FDDBE6"/>
    <a:srgbClr val="99FF99"/>
    <a:srgbClr val="FFFFE1"/>
    <a:srgbClr val="66FFFF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234" y="18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ED377E43-8E2D-4F3A-9993-47C68F21AE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0325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D5D03-B08F-4BE3-8E7E-2A54DB74BF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0720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1D2F33-B15A-438D-91A3-E1390F1580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9850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0EE8EA-62F8-49E5-AEF6-61274FC81E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2552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8FF281-64DB-4852-86A3-2EA047EC17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4283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A6277C-7D4D-48EA-963B-ECD0AC78D2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1565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C952A-8B59-457A-8FB9-FEEB713411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46533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7D7DEB-647D-4FDD-B8B8-D2E71F7DAD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95703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21D0DD-8B32-41F4-B45E-05FF9DB63C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63278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08D0B6-470E-42B4-8580-B83F9FDA77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8240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E8E0A1-73EA-48EE-99E3-1787AD0B9A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7236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FE5ABE-F55F-402F-A204-C37C43C0DB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926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3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31A5BDAD-2DC8-41EE-B2E7-1002E42DB7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03" r:id="rId2"/>
    <p:sldLayoutId id="2147483712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13" r:id="rId9"/>
    <p:sldLayoutId id="2147483709" r:id="rId10"/>
    <p:sldLayoutId id="2147483710" r:id="rId11"/>
  </p:sldLayoutIdLst>
  <p:timing>
    <p:tnLst>
      <p:par>
        <p:cTn id="1" dur="indefinite" restart="never" nodeType="tmRoot"/>
      </p:par>
    </p:tnLst>
  </p:timing>
  <p:txStyles>
    <p:titleStyle>
      <a:lvl1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780928"/>
            <a:ext cx="1524347" cy="151164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2204864"/>
            <a:ext cx="1575159" cy="151164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1196752"/>
            <a:ext cx="1562456" cy="15116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604083" y="5254150"/>
            <a:ext cx="1008063" cy="1008063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600" b="1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7176" name="Oval 8"/>
          <p:cNvSpPr>
            <a:spLocks noChangeArrowheads="1"/>
          </p:cNvSpPr>
          <p:nvPr/>
        </p:nvSpPr>
        <p:spPr bwMode="auto">
          <a:xfrm>
            <a:off x="3013295" y="4869160"/>
            <a:ext cx="1079500" cy="1079500"/>
          </a:xfrm>
          <a:prstGeom prst="star6">
            <a:avLst/>
          </a:prstGeom>
          <a:ln>
            <a:headEnd/>
            <a:tailEnd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endParaRPr lang="ru-RU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177" name="Oval 9"/>
          <p:cNvSpPr>
            <a:spLocks noChangeArrowheads="1"/>
          </p:cNvSpPr>
          <p:nvPr/>
        </p:nvSpPr>
        <p:spPr bwMode="auto">
          <a:xfrm>
            <a:off x="1737840" y="2265254"/>
            <a:ext cx="1079500" cy="1079500"/>
          </a:xfrm>
          <a:prstGeom prst="star6">
            <a:avLst/>
          </a:prstGeom>
          <a:ln>
            <a:headEnd/>
            <a:tailEnd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endParaRPr lang="ru-RU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178" name="Oval 10"/>
          <p:cNvSpPr>
            <a:spLocks noChangeArrowheads="1"/>
          </p:cNvSpPr>
          <p:nvPr/>
        </p:nvSpPr>
        <p:spPr bwMode="auto">
          <a:xfrm>
            <a:off x="3929198" y="2588420"/>
            <a:ext cx="1079500" cy="1079500"/>
          </a:xfrm>
          <a:prstGeom prst="star6">
            <a:avLst/>
          </a:prstGeom>
          <a:ln>
            <a:headEnd/>
            <a:tailEnd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endParaRPr lang="ru-RU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179" name="Oval 11"/>
          <p:cNvSpPr>
            <a:spLocks noChangeArrowheads="1"/>
          </p:cNvSpPr>
          <p:nvPr/>
        </p:nvSpPr>
        <p:spPr bwMode="auto">
          <a:xfrm>
            <a:off x="6423200" y="2048670"/>
            <a:ext cx="1079500" cy="1079500"/>
          </a:xfrm>
          <a:prstGeom prst="star6">
            <a:avLst/>
          </a:prstGeom>
          <a:ln>
            <a:headEnd/>
            <a:tailEnd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endParaRPr lang="ru-RU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180" name="Rectangle 12"/>
          <p:cNvSpPr>
            <a:spLocks noChangeArrowheads="1"/>
          </p:cNvSpPr>
          <p:nvPr/>
        </p:nvSpPr>
        <p:spPr bwMode="auto">
          <a:xfrm>
            <a:off x="7392297" y="4130113"/>
            <a:ext cx="1081088" cy="1081088"/>
          </a:xfrm>
          <a:prstGeom prst="ellipse">
            <a:avLst/>
          </a:prstGeom>
          <a:solidFill>
            <a:srgbClr val="FFC000"/>
          </a:solidFill>
          <a:ln>
            <a:noFill/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endParaRPr lang="ru-RU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182" name="AutoShape 14"/>
          <p:cNvSpPr>
            <a:spLocks noChangeArrowheads="1"/>
          </p:cNvSpPr>
          <p:nvPr/>
        </p:nvSpPr>
        <p:spPr bwMode="auto">
          <a:xfrm rot="17554447">
            <a:off x="646058" y="4125081"/>
            <a:ext cx="2047397" cy="287337"/>
          </a:xfrm>
          <a:prstGeom prst="rightArrow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183" name="Text Box 15"/>
          <p:cNvSpPr txBox="1">
            <a:spLocks noChangeArrowheads="1"/>
          </p:cNvSpPr>
          <p:nvPr/>
        </p:nvSpPr>
        <p:spPr bwMode="auto">
          <a:xfrm>
            <a:off x="917216" y="3495787"/>
            <a:ext cx="71365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3600" b="1" dirty="0">
                <a:cs typeface="Arial" charset="0"/>
                <a:sym typeface="Wingdings" pitchFamily="2" charset="2"/>
              </a:rPr>
              <a:t></a:t>
            </a:r>
            <a:r>
              <a:rPr lang="en-US" sz="3600" b="1" dirty="0" smtClean="0">
                <a:cs typeface="Arial" charset="0"/>
              </a:rPr>
              <a:t> 3</a:t>
            </a:r>
            <a:endParaRPr lang="ru-RU" sz="3600" b="1" dirty="0">
              <a:cs typeface="Arial" charset="0"/>
            </a:endParaRPr>
          </a:p>
        </p:txBody>
      </p:sp>
      <p:sp>
        <p:nvSpPr>
          <p:cNvPr id="7184" name="AutoShape 16"/>
          <p:cNvSpPr>
            <a:spLocks noChangeArrowheads="1"/>
          </p:cNvSpPr>
          <p:nvPr/>
        </p:nvSpPr>
        <p:spPr bwMode="auto">
          <a:xfrm rot="4819281">
            <a:off x="1939918" y="4088257"/>
            <a:ext cx="1754842" cy="276225"/>
          </a:xfrm>
          <a:prstGeom prst="rightArrow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185" name="Text Box 17"/>
          <p:cNvSpPr txBox="1">
            <a:spLocks noChangeArrowheads="1"/>
          </p:cNvSpPr>
          <p:nvPr/>
        </p:nvSpPr>
        <p:spPr bwMode="auto">
          <a:xfrm>
            <a:off x="2817340" y="3423026"/>
            <a:ext cx="85151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3600" b="1" dirty="0" smtClean="0">
                <a:cs typeface="Arial" charset="0"/>
              </a:rPr>
              <a:t>-</a:t>
            </a:r>
            <a:r>
              <a:rPr lang="ru-RU" sz="3600" b="1" dirty="0" smtClean="0">
                <a:cs typeface="Arial" charset="0"/>
              </a:rPr>
              <a:t>12</a:t>
            </a:r>
            <a:endParaRPr lang="ru-RU" sz="3600" b="1" dirty="0">
              <a:cs typeface="Arial" charset="0"/>
            </a:endParaRPr>
          </a:p>
        </p:txBody>
      </p:sp>
      <p:sp>
        <p:nvSpPr>
          <p:cNvPr id="7186" name="AutoShape 18"/>
          <p:cNvSpPr>
            <a:spLocks noChangeArrowheads="1"/>
          </p:cNvSpPr>
          <p:nvPr/>
        </p:nvSpPr>
        <p:spPr bwMode="auto">
          <a:xfrm rot="17636011">
            <a:off x="3380987" y="4110338"/>
            <a:ext cx="1361116" cy="287338"/>
          </a:xfrm>
          <a:prstGeom prst="rightArrow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187" name="Text Box 19"/>
          <p:cNvSpPr txBox="1">
            <a:spLocks noChangeArrowheads="1"/>
          </p:cNvSpPr>
          <p:nvPr/>
        </p:nvSpPr>
        <p:spPr bwMode="auto">
          <a:xfrm>
            <a:off x="4201652" y="4043938"/>
            <a:ext cx="72327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3600" b="1" dirty="0">
                <a:cs typeface="Arial" charset="0"/>
              </a:rPr>
              <a:t>: 5</a:t>
            </a:r>
          </a:p>
        </p:txBody>
      </p:sp>
      <p:sp>
        <p:nvSpPr>
          <p:cNvPr id="7188" name="AutoShape 20"/>
          <p:cNvSpPr>
            <a:spLocks noChangeArrowheads="1"/>
          </p:cNvSpPr>
          <p:nvPr/>
        </p:nvSpPr>
        <p:spPr bwMode="auto">
          <a:xfrm rot="20407365">
            <a:off x="4982596" y="2691202"/>
            <a:ext cx="1502575" cy="287337"/>
          </a:xfrm>
          <a:prstGeom prst="rightArrow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189" name="Text Box 21"/>
          <p:cNvSpPr txBox="1">
            <a:spLocks noChangeArrowheads="1"/>
          </p:cNvSpPr>
          <p:nvPr/>
        </p:nvSpPr>
        <p:spPr bwMode="auto">
          <a:xfrm>
            <a:off x="5148064" y="2124075"/>
            <a:ext cx="96693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3600" b="1" dirty="0" smtClean="0">
                <a:cs typeface="Arial" charset="0"/>
                <a:sym typeface="Wingdings" pitchFamily="2" charset="2"/>
              </a:rPr>
              <a:t>+69</a:t>
            </a:r>
            <a:endParaRPr lang="ru-RU" sz="3600" b="1" dirty="0">
              <a:cs typeface="Arial" charset="0"/>
            </a:endParaRPr>
          </a:p>
        </p:txBody>
      </p:sp>
      <p:sp>
        <p:nvSpPr>
          <p:cNvPr id="7190" name="AutoShape 22"/>
          <p:cNvSpPr>
            <a:spLocks noChangeArrowheads="1"/>
          </p:cNvSpPr>
          <p:nvPr/>
        </p:nvSpPr>
        <p:spPr bwMode="auto">
          <a:xfrm rot="4572834">
            <a:off x="7135343" y="3247674"/>
            <a:ext cx="1420040" cy="276225"/>
          </a:xfrm>
          <a:prstGeom prst="rightArrow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191" name="Text Box 23"/>
          <p:cNvSpPr txBox="1">
            <a:spLocks noChangeArrowheads="1"/>
          </p:cNvSpPr>
          <p:nvPr/>
        </p:nvSpPr>
        <p:spPr bwMode="auto">
          <a:xfrm>
            <a:off x="8028384" y="2805004"/>
            <a:ext cx="72327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3600" b="1" dirty="0">
                <a:cs typeface="Arial" charset="0"/>
              </a:rPr>
              <a:t>:</a:t>
            </a:r>
            <a:r>
              <a:rPr lang="ru-RU" sz="3600" b="1" dirty="0" smtClean="0">
                <a:cs typeface="Arial" charset="0"/>
                <a:sym typeface="Wingdings" pitchFamily="2" charset="2"/>
              </a:rPr>
              <a:t> 9</a:t>
            </a:r>
            <a:endParaRPr lang="ru-RU" sz="3600" b="1" dirty="0">
              <a:cs typeface="Arial" charset="0"/>
            </a:endParaRPr>
          </a:p>
        </p:txBody>
      </p:sp>
      <p:sp>
        <p:nvSpPr>
          <p:cNvPr id="24" name="AutoShape 6"/>
          <p:cNvSpPr>
            <a:spLocks noChangeArrowheads="1"/>
          </p:cNvSpPr>
          <p:nvPr/>
        </p:nvSpPr>
        <p:spPr bwMode="auto">
          <a:xfrm>
            <a:off x="2411760" y="355081"/>
            <a:ext cx="4671128" cy="792385"/>
          </a:xfrm>
          <a:prstGeom prst="wedgeRoundRectCallout">
            <a:avLst>
              <a:gd name="adj1" fmla="val -49262"/>
              <a:gd name="adj2" fmla="val 99453"/>
              <a:gd name="adj3" fmla="val 16667"/>
            </a:avLst>
          </a:prstGeom>
          <a:ln>
            <a:headEnd/>
            <a:tailEnd/>
          </a:ln>
          <a:effec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Устный счет</a:t>
            </a:r>
            <a:endParaRPr lang="ru-RU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10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10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1" dur="100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8" dur="1000"/>
                                        <p:tgtEl>
                                          <p:spTgt spid="7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7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7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5" dur="1000"/>
                                        <p:tgtEl>
                                          <p:spTgt spid="7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7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7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3" grpId="0"/>
      <p:bldP spid="7185" grpId="0"/>
      <p:bldP spid="7187" grpId="0"/>
      <p:bldP spid="7189" grpId="0"/>
      <p:bldP spid="719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6"/>
          <p:cNvSpPr>
            <a:spLocks noChangeArrowheads="1"/>
          </p:cNvSpPr>
          <p:nvPr/>
        </p:nvSpPr>
        <p:spPr bwMode="auto">
          <a:xfrm>
            <a:off x="827584" y="241199"/>
            <a:ext cx="7551448" cy="1203943"/>
          </a:xfrm>
          <a:prstGeom prst="wedgeRoundRectCallout">
            <a:avLst>
              <a:gd name="adj1" fmla="val -51226"/>
              <a:gd name="adj2" fmla="val 88142"/>
              <a:gd name="adj3" fmla="val 16667"/>
            </a:avLst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ru-RU" sz="3200" dirty="0"/>
              <a:t>Расположите числа в порядке </a:t>
            </a:r>
            <a:r>
              <a:rPr lang="ru-RU" sz="3200" dirty="0" smtClean="0"/>
              <a:t>возрастания</a:t>
            </a:r>
            <a:endParaRPr lang="ru-RU" sz="3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7"/>
          <p:cNvSpPr>
            <a:spLocks noChangeArrowheads="1"/>
          </p:cNvSpPr>
          <p:nvPr/>
        </p:nvSpPr>
        <p:spPr bwMode="auto">
          <a:xfrm>
            <a:off x="899592" y="2564904"/>
            <a:ext cx="1394697" cy="5746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21303</a:t>
            </a:r>
            <a:endParaRPr lang="ru-RU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7"/>
          <p:cNvSpPr>
            <a:spLocks noChangeArrowheads="1"/>
          </p:cNvSpPr>
          <p:nvPr/>
        </p:nvSpPr>
        <p:spPr bwMode="auto">
          <a:xfrm>
            <a:off x="4860032" y="2542365"/>
            <a:ext cx="1185168" cy="5746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6389</a:t>
            </a:r>
            <a:endParaRPr lang="ru-RU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ectangle 7"/>
          <p:cNvSpPr>
            <a:spLocks noChangeArrowheads="1"/>
          </p:cNvSpPr>
          <p:nvPr/>
        </p:nvSpPr>
        <p:spPr bwMode="auto">
          <a:xfrm>
            <a:off x="6300192" y="2542364"/>
            <a:ext cx="1130201" cy="5746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2310</a:t>
            </a:r>
            <a:endParaRPr lang="ru-RU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7"/>
          <p:cNvSpPr>
            <a:spLocks noChangeArrowheads="1"/>
          </p:cNvSpPr>
          <p:nvPr/>
        </p:nvSpPr>
        <p:spPr bwMode="auto">
          <a:xfrm>
            <a:off x="2627784" y="2553138"/>
            <a:ext cx="842169" cy="5746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564</a:t>
            </a:r>
            <a:endParaRPr lang="ru-RU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ectangle 7"/>
          <p:cNvSpPr>
            <a:spLocks noChangeArrowheads="1"/>
          </p:cNvSpPr>
          <p:nvPr/>
        </p:nvSpPr>
        <p:spPr bwMode="auto">
          <a:xfrm>
            <a:off x="7660663" y="2542363"/>
            <a:ext cx="864096" cy="5746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408</a:t>
            </a:r>
            <a:endParaRPr lang="ru-RU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7"/>
          <p:cNvSpPr>
            <a:spLocks noChangeArrowheads="1"/>
          </p:cNvSpPr>
          <p:nvPr/>
        </p:nvSpPr>
        <p:spPr bwMode="auto">
          <a:xfrm>
            <a:off x="3851920" y="2562101"/>
            <a:ext cx="618372" cy="5746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89</a:t>
            </a:r>
            <a:endParaRPr lang="ru-RU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51915" y="1599397"/>
            <a:ext cx="2031325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·</a:t>
            </a:r>
            <a:r>
              <a:rPr lang="en-US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t-345</a:t>
            </a:r>
            <a:endParaRPr lang="ru-RU" sz="48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51915" y="2598207"/>
            <a:ext cx="217719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3·x+2·y</a:t>
            </a:r>
            <a:endParaRPr lang="ru-RU" sz="4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843808" y="3636402"/>
            <a:ext cx="315983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r>
              <a:rPr lang="ru-RU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4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(28</a:t>
            </a:r>
            <a:r>
              <a:rPr lang="ru-RU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-1</a:t>
            </a:r>
            <a:r>
              <a:rPr lang="en-US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3)</a:t>
            </a:r>
            <a:endParaRPr lang="ru-RU" sz="4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97550" y="4653136"/>
            <a:ext cx="158569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144:c</a:t>
            </a:r>
            <a:endParaRPr lang="ru-RU" sz="4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43808" y="620688"/>
            <a:ext cx="254428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2500-124</a:t>
            </a:r>
            <a:endParaRPr lang="ru-RU" sz="4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0087584"/>
              </p:ext>
            </p:extLst>
          </p:nvPr>
        </p:nvGraphicFramePr>
        <p:xfrm>
          <a:off x="1475656" y="548680"/>
          <a:ext cx="6912768" cy="4771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400"/>
                <a:gridCol w="3312368"/>
              </a:tblGrid>
              <a:tr h="576064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r>
                        <a:rPr lang="ru-RU" baseline="0" dirty="0" smtClean="0"/>
                        <a:t> группа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 группа</a:t>
                      </a:r>
                      <a:endParaRPr lang="ru-RU" dirty="0"/>
                    </a:p>
                  </a:txBody>
                  <a:tcPr anchor="ctr"/>
                </a:tc>
              </a:tr>
              <a:tr h="4195128">
                <a:tc>
                  <a:txBody>
                    <a:bodyPr/>
                    <a:lstStyle/>
                    <a:p>
                      <a:endParaRPr lang="ru-RU" sz="3600" b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3600" b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</a:endParaRPr>
                    </a:p>
                    <a:p>
                      <a:endParaRPr lang="ru-RU" sz="3600" b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</a:endParaRPr>
                    </a:p>
                    <a:p>
                      <a:endParaRPr lang="ru-RU" sz="3600" b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</a:endParaRPr>
                    </a:p>
                    <a:p>
                      <a:endParaRPr lang="ru-RU" sz="3600" b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</a:endParaRPr>
                    </a:p>
                    <a:p>
                      <a:endParaRPr lang="ru-RU" sz="3600" b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</a:endParaRPr>
                    </a:p>
                    <a:p>
                      <a:endParaRPr lang="ru-RU" sz="3600" b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</a:endParaRPr>
                    </a:p>
                    <a:p>
                      <a:endParaRPr lang="ru-RU" sz="3600" b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6"/>
          <p:cNvSpPr>
            <a:spLocks noChangeArrowheads="1"/>
          </p:cNvSpPr>
          <p:nvPr/>
        </p:nvSpPr>
        <p:spPr bwMode="auto">
          <a:xfrm>
            <a:off x="899592" y="4208843"/>
            <a:ext cx="7488832" cy="1512168"/>
          </a:xfrm>
          <a:prstGeom prst="wedgeRoundRectCallout">
            <a:avLst>
              <a:gd name="adj1" fmla="val 46775"/>
              <a:gd name="adj2" fmla="val -82304"/>
              <a:gd name="adj3" fmla="val 16667"/>
            </a:avLst>
          </a:prstGeom>
          <a:solidFill>
            <a:srgbClr val="33CCCC"/>
          </a:solidFill>
          <a:ln>
            <a:headEnd/>
            <a:tailEnd/>
          </a:ln>
          <a:effec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ru-RU" sz="2800" dirty="0" smtClean="0">
                <a:solidFill>
                  <a:srgbClr val="FFFF00"/>
                </a:solidFill>
              </a:rPr>
              <a:t>Цель: </a:t>
            </a:r>
            <a:r>
              <a:rPr lang="ru-RU" sz="2800" dirty="0" smtClean="0">
                <a:solidFill>
                  <a:srgbClr val="FFFF00"/>
                </a:solidFill>
              </a:rPr>
              <a:t>дать определение числовым </a:t>
            </a:r>
            <a:r>
              <a:rPr lang="ru-RU" sz="2800" dirty="0" smtClean="0">
                <a:solidFill>
                  <a:srgbClr val="FFFF00"/>
                </a:solidFill>
              </a:rPr>
              <a:t>и </a:t>
            </a:r>
            <a:r>
              <a:rPr lang="ru-RU" sz="2800" dirty="0" smtClean="0">
                <a:solidFill>
                  <a:srgbClr val="FFFF00"/>
                </a:solidFill>
              </a:rPr>
              <a:t>буквенным выражениям, </a:t>
            </a:r>
            <a:r>
              <a:rPr lang="ru-RU" sz="2800" dirty="0" smtClean="0">
                <a:solidFill>
                  <a:srgbClr val="FFFF00"/>
                </a:solidFill>
              </a:rPr>
              <a:t>научиться читать и записывать их</a:t>
            </a:r>
            <a:endParaRPr lang="ru-RU" sz="28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62637" y="1988840"/>
            <a:ext cx="7560840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Числовые и буквенные выражения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915816" y="692696"/>
            <a:ext cx="32403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Cambria" pitchFamily="18" charset="0"/>
                <a:ea typeface="Cambria" pitchFamily="18" charset="0"/>
              </a:rPr>
              <a:t>Тема урока:</a:t>
            </a:r>
            <a:endParaRPr lang="ru-RU" sz="3200" dirty="0">
              <a:latin typeface="Cambria" pitchFamily="18" charset="0"/>
              <a:ea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3588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834678"/>
            <a:ext cx="7560840" cy="2308324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Числовые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выражения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- это такие выражения, которые составлены из чисел, знаков математических действий и скобок.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568" y="3501008"/>
            <a:ext cx="7560840" cy="2308324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Буквенные выражения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- это такие выражения, которые составлены из чисел, букв, знаков математических действий и скобок.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7378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6"/>
          <p:cNvSpPr>
            <a:spLocks noChangeArrowheads="1"/>
          </p:cNvSpPr>
          <p:nvPr/>
        </p:nvSpPr>
        <p:spPr bwMode="auto">
          <a:xfrm>
            <a:off x="1547664" y="260648"/>
            <a:ext cx="4464496" cy="811537"/>
          </a:xfrm>
          <a:prstGeom prst="wedgeRoundRectCallout">
            <a:avLst>
              <a:gd name="adj1" fmla="val -55574"/>
              <a:gd name="adj2" fmla="val 86281"/>
              <a:gd name="adj3" fmla="val 16667"/>
            </a:avLst>
          </a:prstGeom>
          <a:ln>
            <a:headEnd/>
            <a:tailEnd/>
          </a:ln>
          <a:effec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ru-RU" sz="3200" dirty="0" smtClean="0"/>
              <a:t>Выполните действие:</a:t>
            </a:r>
            <a:endParaRPr lang="ru-RU" sz="3200" dirty="0"/>
          </a:p>
          <a:p>
            <a:pPr>
              <a:defRPr/>
            </a:pPr>
            <a:endParaRPr lang="ru-RU" sz="3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2195736" y="1628799"/>
            <a:ext cx="3191182" cy="574675"/>
          </a:xfrm>
          <a:prstGeom prst="rect">
            <a:avLst/>
          </a:prstGeom>
          <a:solidFill>
            <a:srgbClr val="CCCCFF"/>
          </a:solidFill>
          <a:ln>
            <a:noFill/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r>
              <a:rPr lang="ru-RU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40 - 8=</a:t>
            </a:r>
            <a:endParaRPr lang="ru-RU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ectangle 8"/>
          <p:cNvSpPr>
            <a:spLocks noChangeArrowheads="1"/>
          </p:cNvSpPr>
          <p:nvPr/>
        </p:nvSpPr>
        <p:spPr bwMode="auto">
          <a:xfrm>
            <a:off x="2195736" y="3861048"/>
            <a:ext cx="3191182" cy="574675"/>
          </a:xfrm>
          <a:prstGeom prst="rect">
            <a:avLst/>
          </a:prstGeom>
          <a:solidFill>
            <a:srgbClr val="CCCCFF"/>
          </a:solidFill>
          <a:ln>
            <a:noFill/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r>
              <a:rPr lang="ru-RU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12+10·5=</a:t>
            </a:r>
            <a:endParaRPr lang="ru-RU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8"/>
          <p:cNvSpPr>
            <a:spLocks noChangeArrowheads="1"/>
          </p:cNvSpPr>
          <p:nvPr/>
        </p:nvSpPr>
        <p:spPr bwMode="auto">
          <a:xfrm>
            <a:off x="2195736" y="2780928"/>
            <a:ext cx="3191182" cy="574675"/>
          </a:xfrm>
          <a:prstGeom prst="rect">
            <a:avLst/>
          </a:prstGeom>
          <a:solidFill>
            <a:srgbClr val="CCCCFF"/>
          </a:solidFill>
          <a:ln>
            <a:noFill/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r>
              <a:rPr lang="ru-RU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(25-3):2=</a:t>
            </a:r>
            <a:endParaRPr lang="ru-RU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ectangle 8"/>
          <p:cNvSpPr>
            <a:spLocks noChangeArrowheads="1"/>
          </p:cNvSpPr>
          <p:nvPr/>
        </p:nvSpPr>
        <p:spPr bwMode="auto">
          <a:xfrm>
            <a:off x="2195736" y="4869160"/>
            <a:ext cx="3191182" cy="574675"/>
          </a:xfrm>
          <a:prstGeom prst="rect">
            <a:avLst/>
          </a:prstGeom>
          <a:solidFill>
            <a:srgbClr val="CCCCFF"/>
          </a:solidFill>
          <a:ln>
            <a:noFill/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r>
              <a:rPr lang="ru-RU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3·(15-6)=</a:t>
            </a:r>
            <a:endParaRPr lang="ru-RU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97384" y="4556332"/>
            <a:ext cx="8136904" cy="1815882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Cambria" pitchFamily="18" charset="0"/>
                <a:ea typeface="Cambria" pitchFamily="18" charset="0"/>
              </a:rPr>
              <a:t>Число, полученное в результате выполнения всех указанных действий в числовом выражении, называется </a:t>
            </a:r>
            <a:r>
              <a:rPr lang="ru-RU" sz="2800" b="1" dirty="0" smtClean="0">
                <a:latin typeface="Cambria" pitchFamily="18" charset="0"/>
                <a:ea typeface="Cambria" pitchFamily="18" charset="0"/>
              </a:rPr>
              <a:t>значением</a:t>
            </a:r>
            <a:r>
              <a:rPr lang="ru-RU" sz="2800" dirty="0" smtClean="0">
                <a:latin typeface="Cambria" pitchFamily="18" charset="0"/>
                <a:ea typeface="Cambria" pitchFamily="18" charset="0"/>
              </a:rPr>
              <a:t> этого</a:t>
            </a:r>
            <a:r>
              <a:rPr lang="ru-RU" sz="2800" b="1" dirty="0" smtClean="0">
                <a:latin typeface="Cambria" pitchFamily="18" charset="0"/>
                <a:ea typeface="Cambria" pitchFamily="18" charset="0"/>
              </a:rPr>
              <a:t> выражения</a:t>
            </a:r>
            <a:endParaRPr lang="ru-RU" sz="2800" b="1" dirty="0">
              <a:latin typeface="Cambria" pitchFamily="18" charset="0"/>
              <a:ea typeface="Cambria" pitchFamily="18" charset="0"/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1763688" y="1031925"/>
            <a:ext cx="3191182" cy="574675"/>
          </a:xfrm>
          <a:prstGeom prst="rect">
            <a:avLst/>
          </a:prstGeom>
          <a:solidFill>
            <a:srgbClr val="CCCCFF"/>
          </a:solidFill>
          <a:ln>
            <a:noFill/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40-8= 32</a:t>
            </a:r>
            <a:endParaRPr lang="ru-RU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1763688" y="2544093"/>
            <a:ext cx="3191182" cy="574675"/>
          </a:xfrm>
          <a:prstGeom prst="rect">
            <a:avLst/>
          </a:prstGeom>
          <a:solidFill>
            <a:srgbClr val="CCCCFF"/>
          </a:solidFill>
          <a:ln>
            <a:noFill/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12+10·5= 62</a:t>
            </a:r>
            <a:endParaRPr lang="ru-RU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1766971" y="1752005"/>
            <a:ext cx="3191182" cy="574675"/>
          </a:xfrm>
          <a:prstGeom prst="rect">
            <a:avLst/>
          </a:prstGeom>
          <a:solidFill>
            <a:srgbClr val="CCCCFF"/>
          </a:solidFill>
          <a:ln>
            <a:noFill/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(25-3):2= 11</a:t>
            </a:r>
            <a:endParaRPr lang="ru-RU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766971" y="3356992"/>
            <a:ext cx="3191182" cy="574675"/>
          </a:xfrm>
          <a:prstGeom prst="rect">
            <a:avLst/>
          </a:prstGeom>
          <a:solidFill>
            <a:srgbClr val="CCCCFF"/>
          </a:solidFill>
          <a:ln>
            <a:noFill/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3·(15-6)= 27</a:t>
            </a:r>
            <a:endParaRPr lang="ru-RU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04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1737709" y="1916832"/>
            <a:ext cx="3191182" cy="574675"/>
          </a:xfrm>
          <a:prstGeom prst="rect">
            <a:avLst/>
          </a:prstGeom>
          <a:solidFill>
            <a:srgbClr val="CCCCFF"/>
          </a:solidFill>
          <a:ln>
            <a:noFill/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40 - 8</a:t>
            </a:r>
            <a:r>
              <a:rPr lang="ru-RU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= 32</a:t>
            </a:r>
            <a:endParaRPr lang="ru-RU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1763688" y="3861048"/>
            <a:ext cx="3191182" cy="574675"/>
          </a:xfrm>
          <a:prstGeom prst="rect">
            <a:avLst/>
          </a:prstGeom>
          <a:solidFill>
            <a:srgbClr val="CCCCFF"/>
          </a:solidFill>
          <a:ln>
            <a:noFill/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12+10·5= 62</a:t>
            </a:r>
            <a:endParaRPr lang="ru-RU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1737709" y="2852936"/>
            <a:ext cx="3191182" cy="574675"/>
          </a:xfrm>
          <a:prstGeom prst="rect">
            <a:avLst/>
          </a:prstGeom>
          <a:solidFill>
            <a:srgbClr val="CCCCFF"/>
          </a:solidFill>
          <a:ln>
            <a:noFill/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(25-3):2= 11</a:t>
            </a:r>
            <a:endParaRPr lang="ru-RU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766971" y="4797152"/>
            <a:ext cx="3191182" cy="574675"/>
          </a:xfrm>
          <a:prstGeom prst="rect">
            <a:avLst/>
          </a:prstGeom>
          <a:solidFill>
            <a:srgbClr val="CCCCFF"/>
          </a:solidFill>
          <a:ln>
            <a:noFill/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3·(15-6)= 27</a:t>
            </a:r>
            <a:endParaRPr lang="ru-RU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83568" y="476672"/>
            <a:ext cx="5976664" cy="52322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Прочитайте числовое выражение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5109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03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636912"/>
            <a:ext cx="206057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229"/>
          <a:stretch/>
        </p:blipFill>
        <p:spPr>
          <a:xfrm>
            <a:off x="-1750" y="1176382"/>
            <a:ext cx="9145750" cy="5681617"/>
          </a:xfrm>
          <a:prstGeom prst="rect">
            <a:avLst/>
          </a:prstGeom>
        </p:spPr>
      </p:pic>
      <p:sp>
        <p:nvSpPr>
          <p:cNvPr id="12" name="AutoShape 6"/>
          <p:cNvSpPr>
            <a:spLocks noChangeArrowheads="1"/>
          </p:cNvSpPr>
          <p:nvPr/>
        </p:nvSpPr>
        <p:spPr bwMode="auto">
          <a:xfrm>
            <a:off x="2770925" y="346424"/>
            <a:ext cx="3600400" cy="811537"/>
          </a:xfrm>
          <a:prstGeom prst="wedgeRoundRectCallout">
            <a:avLst>
              <a:gd name="adj1" fmla="val -55574"/>
              <a:gd name="adj2" fmla="val 86281"/>
              <a:gd name="adj3" fmla="val 16667"/>
            </a:avLst>
          </a:prstGeom>
          <a:ln>
            <a:headEnd/>
            <a:tailEnd/>
          </a:ln>
          <a:effec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ru-RU" sz="3200" dirty="0" smtClean="0"/>
              <a:t>Физкультминутка</a:t>
            </a:r>
            <a:endParaRPr lang="ru-RU" sz="3200" dirty="0"/>
          </a:p>
          <a:p>
            <a:pPr>
              <a:defRPr/>
            </a:pPr>
            <a:endParaRPr lang="ru-RU" sz="3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450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6"/>
          <p:cNvSpPr>
            <a:spLocks noChangeArrowheads="1"/>
          </p:cNvSpPr>
          <p:nvPr/>
        </p:nvSpPr>
        <p:spPr bwMode="auto">
          <a:xfrm>
            <a:off x="1979712" y="364846"/>
            <a:ext cx="3960440" cy="811537"/>
          </a:xfrm>
          <a:prstGeom prst="wedgeRoundRectCallout">
            <a:avLst>
              <a:gd name="adj1" fmla="val -55574"/>
              <a:gd name="adj2" fmla="val 86281"/>
              <a:gd name="adj3" fmla="val 16667"/>
            </a:avLst>
          </a:prstGeom>
          <a:ln>
            <a:headEnd/>
            <a:tailEnd/>
          </a:ln>
          <a:effec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ru-RU" sz="3200" dirty="0" smtClean="0"/>
              <a:t>Выполните задания</a:t>
            </a:r>
            <a:endParaRPr lang="ru-RU" sz="3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139698" y="1916832"/>
            <a:ext cx="244041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№ 297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275856" y="2924944"/>
            <a:ext cx="25202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№ 298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75856" y="3933056"/>
            <a:ext cx="25202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№ </a:t>
            </a:r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299</a:t>
            </a:r>
            <a:endParaRPr lang="ru-RU" sz="40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282250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7110449"/>
              </p:ext>
            </p:extLst>
          </p:nvPr>
        </p:nvGraphicFramePr>
        <p:xfrm>
          <a:off x="1475656" y="836712"/>
          <a:ext cx="5208240" cy="457200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520824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1. Найдите числовые выражения</a:t>
                      </a:r>
                      <a:endParaRPr lang="ru-RU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5*а+9</a:t>
                      </a:r>
                    </a:p>
                    <a:p>
                      <a:pPr algn="ctr"/>
                      <a:r>
                        <a:rPr lang="ru-RU" sz="2400" dirty="0" smtClean="0"/>
                        <a:t>12 + 65</a:t>
                      </a:r>
                    </a:p>
                    <a:p>
                      <a:pPr algn="ctr"/>
                      <a:r>
                        <a:rPr lang="ru-RU" sz="2400" dirty="0" smtClean="0"/>
                        <a:t>6·(8 -3)</a:t>
                      </a:r>
                    </a:p>
                    <a:p>
                      <a:pPr algn="ctr"/>
                      <a:r>
                        <a:rPr lang="ru-RU" sz="2400" dirty="0" smtClean="0"/>
                        <a:t>56:4 -</a:t>
                      </a:r>
                      <a:r>
                        <a:rPr lang="ru-RU" sz="2400" baseline="0" dirty="0" smtClean="0"/>
                        <a:t> </a:t>
                      </a:r>
                      <a:r>
                        <a:rPr lang="ru-RU" sz="2400" dirty="0" smtClean="0"/>
                        <a:t>2·х</a:t>
                      </a:r>
                    </a:p>
                    <a:p>
                      <a:pPr algn="ctr"/>
                      <a:r>
                        <a:rPr lang="ru-RU" sz="2400" dirty="0" smtClean="0"/>
                        <a:t>180 -12:4</a:t>
                      </a:r>
                      <a:endParaRPr lang="ru-RU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bg1"/>
                          </a:solidFill>
                        </a:rPr>
                        <a:t>2. Запишите выражения:</a:t>
                      </a:r>
                      <a:endParaRPr lang="ru-RU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i="0" baseline="0" dirty="0" smtClean="0"/>
                        <a:t>Произведение 56 и </a:t>
                      </a:r>
                      <a:r>
                        <a:rPr lang="ru-RU" sz="2400" i="1" baseline="0" dirty="0" smtClean="0"/>
                        <a:t>а</a:t>
                      </a:r>
                      <a:r>
                        <a:rPr lang="ru-RU" sz="2400" i="0" baseline="0" dirty="0" smtClean="0"/>
                        <a:t>+12</a:t>
                      </a:r>
                    </a:p>
                    <a:p>
                      <a:pPr algn="ctr"/>
                      <a:r>
                        <a:rPr lang="ru-RU" sz="2400" i="0" baseline="0" dirty="0" smtClean="0"/>
                        <a:t>Разность 45+69 и 87-32</a:t>
                      </a:r>
                      <a:endParaRPr lang="ru-RU" sz="2400" i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bg1"/>
                          </a:solidFill>
                        </a:rPr>
                        <a:t>3.Найдите значение выражения</a:t>
                      </a:r>
                      <a:endParaRPr lang="ru-RU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48:4 +18·5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8320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8207590"/>
              </p:ext>
            </p:extLst>
          </p:nvPr>
        </p:nvGraphicFramePr>
        <p:xfrm>
          <a:off x="1475656" y="836712"/>
          <a:ext cx="5208240" cy="384048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520824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1. Найдите числовые выражения</a:t>
                      </a:r>
                      <a:endParaRPr lang="ru-RU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12 + 65</a:t>
                      </a:r>
                    </a:p>
                    <a:p>
                      <a:pPr algn="ctr"/>
                      <a:r>
                        <a:rPr lang="ru-RU" sz="2400" dirty="0" smtClean="0"/>
                        <a:t>6·(8 -3)</a:t>
                      </a:r>
                    </a:p>
                    <a:p>
                      <a:pPr algn="ctr"/>
                      <a:r>
                        <a:rPr lang="ru-RU" sz="2400" dirty="0" smtClean="0"/>
                        <a:t>180 -12:4</a:t>
                      </a:r>
                      <a:endParaRPr lang="ru-RU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bg1"/>
                          </a:solidFill>
                        </a:rPr>
                        <a:t>2. Запишите выражения:</a:t>
                      </a:r>
                      <a:endParaRPr lang="ru-RU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i="0" baseline="0" dirty="0" smtClean="0"/>
                        <a:t>56 · (</a:t>
                      </a:r>
                      <a:r>
                        <a:rPr lang="ru-RU" sz="2400" i="1" baseline="0" dirty="0" smtClean="0"/>
                        <a:t>а</a:t>
                      </a:r>
                      <a:r>
                        <a:rPr lang="ru-RU" sz="2400" i="0" baseline="0" dirty="0" smtClean="0"/>
                        <a:t>+12)</a:t>
                      </a:r>
                    </a:p>
                    <a:p>
                      <a:pPr algn="ctr"/>
                      <a:r>
                        <a:rPr lang="ru-RU" sz="2400" i="0" baseline="0" dirty="0" smtClean="0"/>
                        <a:t>(45+69) – (87-32)</a:t>
                      </a:r>
                      <a:endParaRPr lang="ru-RU" sz="2400" i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bg1"/>
                          </a:solidFill>
                        </a:rPr>
                        <a:t>3.Найдите значение выражения</a:t>
                      </a:r>
                      <a:endParaRPr lang="ru-RU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48:4 +18·5 =102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869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6"/>
          <p:cNvSpPr>
            <a:spLocks noChangeArrowheads="1"/>
          </p:cNvSpPr>
          <p:nvPr/>
        </p:nvSpPr>
        <p:spPr bwMode="auto">
          <a:xfrm>
            <a:off x="1979711" y="364846"/>
            <a:ext cx="4032449" cy="687890"/>
          </a:xfrm>
          <a:prstGeom prst="wedgeRoundRectCallout">
            <a:avLst>
              <a:gd name="adj1" fmla="val -63860"/>
              <a:gd name="adj2" fmla="val 160414"/>
              <a:gd name="adj3" fmla="val 16667"/>
            </a:avLst>
          </a:prstGeom>
          <a:ln>
            <a:headEnd/>
            <a:tailEnd/>
          </a:ln>
          <a:effec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ru-RU" sz="3200" i="1" dirty="0" smtClean="0"/>
              <a:t>Домашнее задание</a:t>
            </a:r>
            <a:endParaRPr lang="ru-RU" sz="3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843808" y="2418854"/>
            <a:ext cx="25922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</a:t>
            </a:r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тр.</a:t>
            </a:r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53 </a:t>
            </a:r>
            <a:endParaRPr lang="ru-RU" sz="36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№ 328, </a:t>
            </a:r>
          </a:p>
          <a:p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№ 330, </a:t>
            </a:r>
          </a:p>
          <a:p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№ 331</a:t>
            </a:r>
            <a:endParaRPr lang="ru-RU" sz="36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402884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7479" y="1196752"/>
            <a:ext cx="1524347" cy="151164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3317389"/>
            <a:ext cx="1575159" cy="151164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4077072"/>
            <a:ext cx="1562456" cy="1511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993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1711</TotalTime>
  <Words>278</Words>
  <Application>Microsoft Office PowerPoint</Application>
  <PresentationFormat>Экран (4:3)</PresentationFormat>
  <Paragraphs>76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UCL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Чаплыгина И.Б.</dc:creator>
  <cp:lastModifiedBy>Секретарь</cp:lastModifiedBy>
  <cp:revision>63</cp:revision>
  <dcterms:created xsi:type="dcterms:W3CDTF">2009-07-05T07:26:55Z</dcterms:created>
  <dcterms:modified xsi:type="dcterms:W3CDTF">2022-10-04T17:47:31Z</dcterms:modified>
</cp:coreProperties>
</file>