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4" r:id="rId31"/>
    <p:sldId id="286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C0D7B1-3516-484C-970D-C11622D888E7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D0C142-8EB6-4B52-967B-E36F02DD00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464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0C142-8EB6-4B52-967B-E36F02DD00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1782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D0C142-8EB6-4B52-967B-E36F02DD009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8234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bbcont.ru/uploads/images/default/0278_pravila_etiketa_v_restorane.jpg" TargetMode="External"/><Relationship Id="rId3" Type="http://schemas.openxmlformats.org/officeDocument/2006/relationships/hyperlink" Target="http://protocolonline.ru/uploads/posts/2010-06/1275647155_10030117.jpg" TargetMode="External"/><Relationship Id="rId7" Type="http://schemas.openxmlformats.org/officeDocument/2006/relationships/hyperlink" Target="http://sunny7.ua/upload/photos/6635855975252c2a0008e67.18755175_articles_main_big.jpg" TargetMode="External"/><Relationship Id="rId12" Type="http://schemas.openxmlformats.org/officeDocument/2006/relationships/hyperlink" Target="http://armfha.com/wp-content/uploads/2015/03/familydinner.jpg" TargetMode="External"/><Relationship Id="rId2" Type="http://schemas.openxmlformats.org/officeDocument/2006/relationships/hyperlink" Target="http://www.knigge.ru/images/etiket_pisma-04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danceforkids.ru/wp-content/uploads/2013/06/%D0%B1%D0%B0%D0%BB%D1%8C%D0%BD%D1%8B%D0%B9-%D1%8D%D1%82%D0%B8%D0%BA%D0%B5%D1%82.jpg" TargetMode="External"/><Relationship Id="rId11" Type="http://schemas.openxmlformats.org/officeDocument/2006/relationships/hyperlink" Target="http://www.s-b-s.su/content/sbs/pics/sections/biuro-rachunkowe.jpg" TargetMode="External"/><Relationship Id="rId5" Type="http://schemas.openxmlformats.org/officeDocument/2006/relationships/hyperlink" Target="http://www.svadbann.ru/images/topic/53b084d065b0406bdea5643d14e898b6/53b084d065b0406bdea5643d14e898b6.jpg" TargetMode="External"/><Relationship Id="rId10" Type="http://schemas.openxmlformats.org/officeDocument/2006/relationships/hyperlink" Target="http://www.calend.ru/img/content_events/i1/1617.jpg" TargetMode="External"/><Relationship Id="rId4" Type="http://schemas.openxmlformats.org/officeDocument/2006/relationships/hyperlink" Target="http://www.seminarna.ru/i/spaw/_0037293_image_2.jpg" TargetMode="External"/><Relationship Id="rId9" Type="http://schemas.openxmlformats.org/officeDocument/2006/relationships/hyperlink" Target="https://upload.wikimedia.org/wikipedia/commons/thumb/d/d3/Yekaterina_Romanovna_Vorontsova-Dashkova.jpg/220px-Yekaterina_Romanovna_Vorontsova-Dashkov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476672"/>
            <a:ext cx="9183972" cy="1048762"/>
          </a:xfrm>
          <a:prstGeom prst="rect">
            <a:avLst/>
          </a:prstGeom>
          <a:noFill/>
        </p:spPr>
        <p:txBody>
          <a:bodyPr wrap="none">
            <a:prstTxWarp prst="textPlain">
              <a:avLst/>
            </a:prstTxWarp>
            <a:spAutoFit/>
          </a:bodyPr>
          <a:lstStyle/>
          <a:p>
            <a:pPr algn="ctr">
              <a:defRPr/>
            </a:pPr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Что составляет твой духовный </a:t>
            </a:r>
          </a:p>
          <a:p>
            <a:pPr algn="ctr">
              <a:defRPr/>
            </a:pPr>
            <a:r>
              <a:rPr lang="ru-RU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мир</a:t>
            </a:r>
            <a:endParaRPr lang="ru-RU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5" name="TextBox 2"/>
          <p:cNvSpPr txBox="1">
            <a:spLocks noChangeArrowheads="1"/>
          </p:cNvSpPr>
          <p:nvPr/>
        </p:nvSpPr>
        <p:spPr bwMode="auto">
          <a:xfrm>
            <a:off x="3419872" y="5557882"/>
            <a:ext cx="5328592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" pitchFamily="34" charset="0"/>
              </a:rPr>
              <a:t>Подготовила ученица 5А класса </a:t>
            </a:r>
          </a:p>
          <a:p>
            <a:pPr eaLnBrk="1" hangingPunct="1"/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" pitchFamily="34" charset="0"/>
              </a:rPr>
              <a:t>Фещенко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Light" pitchFamily="34" charset="0"/>
              </a:rPr>
              <a:t> Елизавета</a:t>
            </a:r>
          </a:p>
          <a:p>
            <a:pPr eaLnBrk="1" hangingPunct="1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eaLnBrk="1" hangingPunct="1"/>
            <a:endParaRPr lang="ru-RU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2276475"/>
            <a:ext cx="9144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Основы </a:t>
            </a: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уховно-нравственной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ru-RU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ru-RU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ультуры народов России</a:t>
            </a:r>
            <a:endParaRPr lang="ru-RU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021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Понятие «Душа»</a:t>
            </a:r>
            <a:endParaRPr lang="ru-RU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62000" y="1905000"/>
            <a:ext cx="7483475" cy="2460104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dirty="0" smtClean="0"/>
              <a:t>В новоевропейской философии термин «душа» стал преимущественно употребляться для обозначения внутреннего мира человека. </a:t>
            </a:r>
          </a:p>
          <a:p>
            <a:pPr marL="45720" indent="0">
              <a:buNone/>
            </a:pPr>
            <a:r>
              <a:rPr lang="ru-RU" dirty="0" smtClean="0"/>
              <a:t>«Душа-совокупность психических характеристик личности, всего того, что происходит в нас». </a:t>
            </a:r>
          </a:p>
          <a:p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19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3355" y="188640"/>
            <a:ext cx="419057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b="1" dirty="0" smtClean="0"/>
              <a:t>Духовный мир</a:t>
            </a:r>
            <a:endParaRPr lang="ru-RU" sz="4400" b="1" dirty="0"/>
          </a:p>
        </p:txBody>
      </p:sp>
      <p:sp>
        <p:nvSpPr>
          <p:cNvPr id="3" name="TextBox 2"/>
          <p:cNvSpPr txBox="1"/>
          <p:nvPr/>
        </p:nvSpPr>
        <p:spPr>
          <a:xfrm rot="10800000" flipV="1">
            <a:off x="297441" y="1172429"/>
            <a:ext cx="82089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Духовный мир не даётся человеку от рождения. Каждый сам формирует свой духовный мир, развивает свои интересы, совершенствует образование и культуру. Школа обогащает человека знаниями, воспитывает нравственные качества.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-134607" y="4005064"/>
            <a:ext cx="90730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Кого из известных вам литературных героев можно назвать человеком духовным?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89560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764704"/>
            <a:ext cx="571021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Твоя образованность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395536" y="1628800"/>
            <a:ext cx="82089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Образованный человек – это человек, имеющий разносторонние знания, много читающий, постоянно пополняющий свои знания, интересующийся разными науками и областями знаний, умеющий поддерживать беседу на любую тему.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08615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9712" y="332656"/>
            <a:ext cx="500489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dirty="0" smtClean="0"/>
              <a:t>Образованные люди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97684" y="1057007"/>
            <a:ext cx="85689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Россия всегда славилась образованными людьми. Ярослав Мудрый и Владимир Мономах, Пётр Великий и Екатерина Великая, М.В. Ломоносов, Д.С. Лихачёв.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6236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5805264"/>
            <a:ext cx="2032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Ярослав Мудрый </a:t>
            </a:r>
          </a:p>
        </p:txBody>
      </p:sp>
      <p:pic>
        <p:nvPicPr>
          <p:cNvPr id="1026" name="Picture 2" descr="C:\Users\Светлана\Desktop\lCimsO2ZzG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04664"/>
            <a:ext cx="4475576" cy="5191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15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5805264"/>
            <a:ext cx="2255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Владимир Мономах</a:t>
            </a:r>
          </a:p>
        </p:txBody>
      </p:sp>
      <p:pic>
        <p:nvPicPr>
          <p:cNvPr id="2050" name="Picture 2" descr="C:\Users\Светлана\Desktop\1345923640_monomax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451" y="0"/>
            <a:ext cx="4578524" cy="558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86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5896" y="5805264"/>
            <a:ext cx="16594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Пётр Великий</a:t>
            </a:r>
          </a:p>
        </p:txBody>
      </p:sp>
      <p:pic>
        <p:nvPicPr>
          <p:cNvPr id="3074" name="Picture 2" descr="C:\Users\Светлана\Desktop\sered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382" y="188640"/>
            <a:ext cx="4104456" cy="544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36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59832" y="5877272"/>
            <a:ext cx="22317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Екатерина Великая</a:t>
            </a:r>
          </a:p>
        </p:txBody>
      </p:sp>
      <p:pic>
        <p:nvPicPr>
          <p:cNvPr id="4098" name="Picture 2" descr="C:\Users\Светлана\Desktop\Dashkova28.03.1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82" y="162272"/>
            <a:ext cx="4572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39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3848" y="5949280"/>
            <a:ext cx="1896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М.В. Ломоносов</a:t>
            </a:r>
          </a:p>
        </p:txBody>
      </p:sp>
      <p:pic>
        <p:nvPicPr>
          <p:cNvPr id="5122" name="Picture 2" descr="C:\Users\Светлана\Desktop\Lomonosov_(3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332656"/>
            <a:ext cx="4560507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667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35896" y="6021288"/>
            <a:ext cx="1608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Д.С. Лихачёв</a:t>
            </a:r>
          </a:p>
        </p:txBody>
      </p:sp>
      <p:pic>
        <p:nvPicPr>
          <p:cNvPr id="6146" name="Picture 2" descr="C:\Users\Светлана\Desktop\Likhachev_portrait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9866"/>
            <a:ext cx="4320480" cy="5871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144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260646"/>
            <a:ext cx="60901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Екатерина Романовна Дашкова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8141" y="1017651"/>
            <a:ext cx="87129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Президент Российской Академии, княгиня, человек высокой культуры и широкой эрудиции. Главным научным делом Российской Академии стало издание «Толкового словаря русского языка»</a:t>
            </a:r>
          </a:p>
          <a:p>
            <a:pPr algn="just"/>
            <a:r>
              <a:rPr lang="ru-RU" dirty="0" smtClean="0"/>
              <a:t>Екатерина Дашкова писала стихи, сочиняла</a:t>
            </a:r>
          </a:p>
          <a:p>
            <a:pPr algn="just"/>
            <a:r>
              <a:rPr lang="ru-RU" dirty="0" smtClean="0"/>
              <a:t>пьесы для театра, печатала статьи на научные</a:t>
            </a:r>
          </a:p>
          <a:p>
            <a:pPr algn="just"/>
            <a:r>
              <a:rPr lang="ru-RU" dirty="0" smtClean="0"/>
              <a:t>темы.</a:t>
            </a:r>
            <a:endParaRPr lang="ru-RU" dirty="0"/>
          </a:p>
        </p:txBody>
      </p:sp>
      <p:pic>
        <p:nvPicPr>
          <p:cNvPr id="7170" name="Picture 2" descr="C:\Users\Светлана\Desktop\97007376_4000579_00d316f9c50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15" y="1735033"/>
            <a:ext cx="3886373" cy="4866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6223" y="2996952"/>
            <a:ext cx="50218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 детства её страстью было чтение, к 15 годам у нее была собрана библиотека в 900 томов. Особенно радовалась она приобретению «Энциклопедии», в которой можно было найти ответы на интересующие вопросы.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079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8436"/>
            <a:ext cx="9756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Книга и чтение – важная часть культуры человека.</a:t>
            </a:r>
            <a:endParaRPr lang="ru-RU" sz="3600" dirty="0"/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762000" y="1238255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sz="2900" dirty="0" smtClean="0"/>
              <a:t>Дени Дидро (1713-1784) о значении чтения книг</a:t>
            </a:r>
            <a:endParaRPr lang="ru-RU" sz="29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2609855"/>
            <a:ext cx="3773488" cy="4038600"/>
          </a:xfrm>
          <a:prstGeom prst="rect">
            <a:avLst/>
          </a:prstGeom>
        </p:spPr>
      </p:pic>
      <p:sp>
        <p:nvSpPr>
          <p:cNvPr id="5" name="Rectangle 4"/>
          <p:cNvSpPr txBox="1">
            <a:spLocks noChangeArrowheads="1"/>
          </p:cNvSpPr>
          <p:nvPr/>
        </p:nvSpPr>
        <p:spPr>
          <a:xfrm>
            <a:off x="4684713" y="2609855"/>
            <a:ext cx="3632200" cy="3908425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ru-RU" sz="2700" dirty="0" smtClean="0"/>
              <a:t>« Люди перестают мыслить, когда перестают читать»</a:t>
            </a:r>
            <a:endParaRPr lang="ru-RU" sz="2700" dirty="0"/>
          </a:p>
        </p:txBody>
      </p:sp>
    </p:spTree>
    <p:extLst>
      <p:ext uri="{BB962C8B-B14F-4D97-AF65-F5344CB8AC3E}">
        <p14:creationId xmlns:p14="http://schemas.microsoft.com/office/powerpoint/2010/main" val="376773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dirty="0" smtClean="0"/>
              <a:t>Пословицы</a:t>
            </a:r>
            <a:endParaRPr lang="ru-RU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62000" y="1905000"/>
            <a:ext cx="7696200" cy="4038600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ru-RU" smtClean="0"/>
              <a:t>Ум без книги, что птица без крыльев.</a:t>
            </a:r>
          </a:p>
          <a:p>
            <a:pPr>
              <a:lnSpc>
                <a:spcPct val="90000"/>
              </a:lnSpc>
            </a:pPr>
            <a:r>
              <a:rPr lang="ru-RU" smtClean="0"/>
              <a:t>Книги читать — зла не пытать.</a:t>
            </a:r>
          </a:p>
          <a:p>
            <a:pPr>
              <a:lnSpc>
                <a:spcPct val="90000"/>
              </a:lnSpc>
            </a:pPr>
            <a:r>
              <a:rPr lang="ru-RU" smtClean="0"/>
              <a:t>Глядит в книгу, а видит фигу.</a:t>
            </a:r>
          </a:p>
          <a:p>
            <a:pPr>
              <a:lnSpc>
                <a:spcPct val="90000"/>
              </a:lnSpc>
            </a:pPr>
            <a:r>
              <a:rPr lang="ru-RU" smtClean="0"/>
              <a:t>Не на пользу читать, коли только вершки хватать.</a:t>
            </a:r>
          </a:p>
          <a:p>
            <a:pPr>
              <a:lnSpc>
                <a:spcPct val="90000"/>
              </a:lnSpc>
            </a:pPr>
            <a:r>
              <a:rPr lang="ru-RU" smtClean="0"/>
              <a:t>Хороша книга, да чтец плох.</a:t>
            </a:r>
          </a:p>
          <a:p>
            <a:pPr>
              <a:lnSpc>
                <a:spcPct val="90000"/>
              </a:lnSpc>
            </a:pPr>
            <a:r>
              <a:rPr lang="ru-RU" smtClean="0"/>
              <a:t>Книга книгой, а своим умом двигай.</a:t>
            </a:r>
          </a:p>
          <a:p>
            <a:pPr>
              <a:lnSpc>
                <a:spcPct val="90000"/>
              </a:lnSpc>
            </a:pPr>
            <a:r>
              <a:rPr lang="ru-RU" smtClean="0"/>
              <a:t>Кто много читает, тот много знает.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8203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sz="3600" dirty="0" smtClean="0"/>
              <a:t>РОССИЙСКАЯ ГОСУДАРСТВЕННАЯ БИБЛИОТЕКА</a:t>
            </a:r>
            <a:endParaRPr lang="ru-RU" sz="3600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905000"/>
            <a:ext cx="3773488" cy="4038600"/>
          </a:xfrm>
          <a:prstGeom prst="rect">
            <a:avLst/>
          </a:prstGeom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4684713" y="1905000"/>
            <a:ext cx="3773487" cy="4038600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8000"/>
              </a:lnSpc>
              <a:spcBef>
                <a:spcPts val="600"/>
              </a:spcBef>
            </a:pPr>
            <a:r>
              <a:rPr lang="ru-RU" sz="1800" smtClean="0"/>
              <a:t>Г. Москва, национальная библиотека Российской Федерации; ведущее научно-исследовательское учреждение в области библиотековедения, библиографии и книговедения, методический и консультативный центр библиотек Российской Федерации .</a:t>
            </a:r>
          </a:p>
          <a:p>
            <a:pPr>
              <a:lnSpc>
                <a:spcPct val="80000"/>
              </a:lnSpc>
            </a:pPr>
            <a:endParaRPr lang="ru-RU" sz="1000"/>
          </a:p>
        </p:txBody>
      </p:sp>
    </p:spTree>
    <p:extLst>
      <p:ext uri="{BB962C8B-B14F-4D97-AF65-F5344CB8AC3E}">
        <p14:creationId xmlns:p14="http://schemas.microsoft.com/office/powerpoint/2010/main" val="204988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900" smtClean="0"/>
              <a:t>Российская государственная библиотека</a:t>
            </a:r>
            <a:endParaRPr lang="ru-RU" sz="2900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762000" y="1905000"/>
            <a:ext cx="7696200" cy="4038600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ru-RU" sz="2000" smtClean="0"/>
              <a:t>Основана в 1862 в составе московского Румянцевского музея, в 1925-92 Государственная библиотека СССР им. В. И. Ленина, в 1992 преобразована в Российскую государственную библиотеку. В 1993 св. 41 млн. ед. хр. на 247 языках мира. По содержанию фонды универсальны. Российские издания представлены с почти исчерпывающей полнотой, среди иностранных изданий преобладает научная литература. Хранятся рукописи 6-20 вв., в т. ч. Архангельское Евангелие (1002), Мариинское Евангелие (11 в.), собрание греческих, арабских, персидских, китайских, древнееврейских и средневековых западно-европейских рукописей. В отделе редких книг — старопечатные книги 15-18 вв. («Октоих» Ш. Фиоля (1491), «Малая подорожная книжица» Ф. Скорины (1525), книги И. Федорова и др.)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4628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762000" y="533400"/>
            <a:ext cx="7696200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None/>
            </a:pPr>
            <a:r>
              <a:rPr lang="ru-RU" sz="3600" dirty="0" smtClean="0"/>
              <a:t>Московский государственный университет</a:t>
            </a:r>
            <a:endParaRPr lang="ru-RU" sz="3600" dirty="0"/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839788" y="1905000"/>
            <a:ext cx="3368675" cy="3746500"/>
          </a:xfrm>
          <a:prstGeom prst="rect">
            <a:avLst/>
          </a:prstGeom>
          <a:solidFill>
            <a:srgbClr val="F2F8A6"/>
          </a:solidFill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700" smtClean="0"/>
              <a:t>Здание МГУ со стороны Воробьевых гор.</a:t>
            </a:r>
            <a:endParaRPr lang="ru-RU" sz="270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30700" y="1905000"/>
            <a:ext cx="41275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194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87623" y="260648"/>
            <a:ext cx="706796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/>
              <a:t>Твоя культура поведения.</a:t>
            </a:r>
            <a:endParaRPr lang="ru-RU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1030089"/>
            <a:ext cx="87849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Культура поведения тесно связанна с нравственностью, с общим развитием человека, его интересами, увлечениями, знаниями – совсем, что составляет внутренний мир человека. Многие правила поведения характеризуют отношение человека к другим людям и самому себе. Это правило вежливости, внимательности – то, что принято называть этикетом.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07504" y="3843779"/>
            <a:ext cx="86409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Слово «Этикет» появилось во Франции, в 17 веке при дворе Людовика и объяснялось, как порядок поведения при королевском дворе.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54905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ветлана\Desktop\16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721" y="26215"/>
            <a:ext cx="5976664" cy="582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257524" y="6021288"/>
            <a:ext cx="257955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Людовик </a:t>
            </a:r>
            <a:r>
              <a:rPr lang="en-US" sz="3200" dirty="0" smtClean="0"/>
              <a:t>XIV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848638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9752" y="188640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/>
              <a:t>Этикет в России </a:t>
            </a:r>
            <a:endParaRPr lang="ru-RU" sz="4800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268760"/>
            <a:ext cx="85689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В России стали использовать в 18 веке. Основными словами, которыми характеризовался этикет были, учтивость, благопристойность, приятность обхождения.  Цель применения правил этикета – проявление, уважение к собеседнику, желание доставить ему удовольствие своим обходительным поведением, манерами, своим внешним видом, жестами, мимикой.</a:t>
            </a:r>
          </a:p>
          <a:p>
            <a:r>
              <a:rPr lang="ru-RU" sz="2800" dirty="0" smtClean="0"/>
              <a:t>Этикет позволяет жить приятно без стрессов, обид и непонимания.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46074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Светлана\Desktop\biuro-rachunkow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8086725" cy="539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59832" y="5764614"/>
            <a:ext cx="8424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Деловой этикет.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8678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47664" y="580526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Семейный этикет.</a:t>
            </a:r>
            <a:endParaRPr lang="ru-RU" dirty="0"/>
          </a:p>
        </p:txBody>
      </p:sp>
      <p:pic>
        <p:nvPicPr>
          <p:cNvPr id="3074" name="Picture 2" descr="C:\Users\Светлана\Desktop\familydinn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6667500" cy="500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40320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ветлана\Desktop\0278_pravila_etiketa_v_restora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8704967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37355" y="5338592"/>
            <a:ext cx="20649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Столовый этикет.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2393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5589240"/>
            <a:ext cx="2002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Гостевой этикет.</a:t>
            </a:r>
            <a:endParaRPr lang="ru-RU" dirty="0"/>
          </a:p>
        </p:txBody>
      </p:sp>
      <p:pic>
        <p:nvPicPr>
          <p:cNvPr id="5122" name="Picture 2" descr="C:\Users\Светлана\Desktop\6635855975252c2a0008e67.18755175_articles_main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620688"/>
            <a:ext cx="8586677" cy="496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97676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5805264"/>
            <a:ext cx="25875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Танцевальный этикет.</a:t>
            </a:r>
            <a:endParaRPr lang="ru-RU" dirty="0"/>
          </a:p>
        </p:txBody>
      </p:sp>
      <p:pic>
        <p:nvPicPr>
          <p:cNvPr id="6146" name="Picture 2" descr="C:\Users\Светлана\Desktop\бальный-этикет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99" y="1340768"/>
            <a:ext cx="9144000" cy="375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0065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6165304"/>
            <a:ext cx="22188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Свадебный этикет.</a:t>
            </a:r>
            <a:endParaRPr lang="ru-RU" dirty="0"/>
          </a:p>
        </p:txBody>
      </p:sp>
      <p:pic>
        <p:nvPicPr>
          <p:cNvPr id="7170" name="Picture 2" descr="C:\Users\Светлана\Desktop\53b084d065b0406bdea5643d14e898b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0" y="116631"/>
            <a:ext cx="8820472" cy="586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6645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5589240"/>
            <a:ext cx="3376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Этикет телефонного общения</a:t>
            </a:r>
            <a:endParaRPr lang="ru-RU" dirty="0"/>
          </a:p>
        </p:txBody>
      </p:sp>
      <p:pic>
        <p:nvPicPr>
          <p:cNvPr id="8194" name="Picture 2" descr="C:\Users\Светлана\Desktop\_0037293_image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55" y="692696"/>
            <a:ext cx="7433084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7676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5517232"/>
            <a:ext cx="1826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Этикет письма.</a:t>
            </a:r>
          </a:p>
        </p:txBody>
      </p:sp>
      <p:pic>
        <p:nvPicPr>
          <p:cNvPr id="9219" name="Picture 3" descr="C:\Users\Светлана\Desktop\etiket_pisma-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590" y="0"/>
            <a:ext cx="5668001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401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625" y="404664"/>
            <a:ext cx="879767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Культура общества определяется культурой каждого его члена. Выполнение нравственных норм и правил является условием благополучия общества. Нравственность современного человека основывается на обычаях, традициях, нормах поведения, которые формировались на протяжении многих веков. Огромное значение в укреплении нравственности принадлежит религии.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970998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428172">
            <a:off x="899591" y="2870371"/>
            <a:ext cx="729398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89566653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752" y="42601"/>
            <a:ext cx="43043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Интернет-ресурсы: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688932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www.knigge.ru/images/etiket_pisma-04.jpg</a:t>
            </a:r>
            <a:endParaRPr lang="ru-RU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protocolonline.ru/uploads/posts/2010-06/1275647155_10030117.jpg</a:t>
            </a:r>
            <a:endParaRPr lang="ru-RU" dirty="0" smtClean="0"/>
          </a:p>
          <a:p>
            <a:r>
              <a:rPr lang="en-US" dirty="0">
                <a:hlinkClick r:id="rId4"/>
              </a:rPr>
              <a:t>http://www.seminarna.ru/i/spaw/_</a:t>
            </a:r>
            <a:r>
              <a:rPr lang="en-US" dirty="0" smtClean="0">
                <a:hlinkClick r:id="rId4"/>
              </a:rPr>
              <a:t>0037293_image_2.jpg</a:t>
            </a:r>
            <a:endParaRPr lang="ru-RU" dirty="0" smtClean="0"/>
          </a:p>
          <a:p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www.svadbann.ru/images/topic/53b084d065b0406bdea5643d14e898b6/53b084d065b0406bdea5643d14e898b6.jpg</a:t>
            </a:r>
            <a:endParaRPr lang="ru-RU" dirty="0" smtClean="0"/>
          </a:p>
          <a:p>
            <a:r>
              <a:rPr lang="en-US" dirty="0">
                <a:hlinkClick r:id="rId6"/>
              </a:rPr>
              <a:t>http://danceforkids.ru/wp-content/uploads/2013/06/%D0%B1%D0%B0%D0%BB%D1%8C%D0%BD%D1%8B%D0%B9-%</a:t>
            </a:r>
            <a:r>
              <a:rPr lang="en-US" dirty="0" smtClean="0">
                <a:hlinkClick r:id="rId6"/>
              </a:rPr>
              <a:t>D1%8D%D1%82%D0%B8%D0%BA%D0%B5%D1%82.jpg</a:t>
            </a:r>
            <a:endParaRPr lang="ru-RU" dirty="0" smtClean="0"/>
          </a:p>
          <a:p>
            <a:r>
              <a:rPr lang="en-US" dirty="0">
                <a:hlinkClick r:id="rId7"/>
              </a:rPr>
              <a:t>http://</a:t>
            </a:r>
            <a:r>
              <a:rPr lang="en-US" dirty="0" smtClean="0">
                <a:hlinkClick r:id="rId7"/>
              </a:rPr>
              <a:t>sunny7.ua/upload/photos/6635855975252c2a0008e67.18755175_articles_main_big.jpg</a:t>
            </a:r>
            <a:endParaRPr lang="ru-RU" dirty="0" smtClean="0"/>
          </a:p>
          <a:p>
            <a:r>
              <a:rPr lang="en-US" dirty="0">
                <a:hlinkClick r:id="rId8"/>
              </a:rPr>
              <a:t>http://</a:t>
            </a:r>
            <a:r>
              <a:rPr lang="en-US" dirty="0" smtClean="0">
                <a:hlinkClick r:id="rId8"/>
              </a:rPr>
              <a:t>bbcont.ru/uploads/images/default/0278_pravila_etiketa_v_restorane.jpg</a:t>
            </a:r>
            <a:endParaRPr lang="ru-RU" dirty="0" smtClean="0"/>
          </a:p>
          <a:p>
            <a:r>
              <a:rPr lang="en-US" dirty="0">
                <a:hlinkClick r:id="rId9"/>
              </a:rPr>
              <a:t>https://</a:t>
            </a:r>
            <a:r>
              <a:rPr lang="en-US" dirty="0" smtClean="0">
                <a:hlinkClick r:id="rId9"/>
              </a:rPr>
              <a:t>upload.wikimedia.org/wikipedia/commons/thumb/d/d3/Yekaterina_Romanovna_Vorontsova-Dashkova.jpg/220px-Yekaterina_Romanovna_Vorontsova-Dashkova.jpg</a:t>
            </a:r>
            <a:endParaRPr lang="ru-RU" dirty="0" smtClean="0"/>
          </a:p>
          <a:p>
            <a:r>
              <a:rPr lang="en-US" dirty="0">
                <a:hlinkClick r:id="rId10"/>
              </a:rPr>
              <a:t>http://</a:t>
            </a:r>
            <a:r>
              <a:rPr lang="en-US" dirty="0" smtClean="0">
                <a:hlinkClick r:id="rId10"/>
              </a:rPr>
              <a:t>www.calend.ru/img/content_events/i1/1617.jpg</a:t>
            </a:r>
            <a:endParaRPr lang="ru-RU" dirty="0" smtClean="0"/>
          </a:p>
          <a:p>
            <a:r>
              <a:rPr lang="en-US" dirty="0">
                <a:hlinkClick r:id="rId11"/>
              </a:rPr>
              <a:t>http://</a:t>
            </a:r>
            <a:r>
              <a:rPr lang="en-US" dirty="0" smtClean="0">
                <a:hlinkClick r:id="rId11"/>
              </a:rPr>
              <a:t>www.s-b-s.su/content/sbs/pics/sections/biuro-rachunkowe.jpg</a:t>
            </a:r>
            <a:endParaRPr lang="ru-RU" dirty="0" smtClean="0"/>
          </a:p>
          <a:p>
            <a:r>
              <a:rPr lang="en-US" dirty="0">
                <a:hlinkClick r:id="rId12"/>
              </a:rPr>
              <a:t>http://</a:t>
            </a:r>
            <a:r>
              <a:rPr lang="en-US" dirty="0" smtClean="0">
                <a:hlinkClick r:id="rId12"/>
              </a:rPr>
              <a:t>armfha.com/wp-content/uploads/2015/03/familydinner.jpg</a:t>
            </a:r>
            <a:endParaRPr lang="ru-RU" dirty="0" smtClean="0"/>
          </a:p>
          <a:p>
            <a:r>
              <a:rPr lang="en-US" dirty="0"/>
              <a:t>http://v.img.com.ua/b/600x500/f/aa/26253820cc73293844a3074e1a437aaf.jpg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7713553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</TotalTime>
  <Words>789</Words>
  <Application>Microsoft Office PowerPoint</Application>
  <PresentationFormat>Экран (4:3)</PresentationFormat>
  <Paragraphs>77</Paragraphs>
  <Slides>31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Ученик</cp:lastModifiedBy>
  <cp:revision>14</cp:revision>
  <dcterms:created xsi:type="dcterms:W3CDTF">2015-12-28T16:28:07Z</dcterms:created>
  <dcterms:modified xsi:type="dcterms:W3CDTF">2020-05-25T14:38:37Z</dcterms:modified>
</cp:coreProperties>
</file>