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85" r:id="rId2"/>
    <p:sldId id="286" r:id="rId3"/>
    <p:sldId id="291" r:id="rId4"/>
    <p:sldId id="287" r:id="rId5"/>
    <p:sldId id="288" r:id="rId6"/>
    <p:sldId id="257" r:id="rId7"/>
    <p:sldId id="258" r:id="rId8"/>
    <p:sldId id="289" r:id="rId9"/>
    <p:sldId id="281" r:id="rId10"/>
    <p:sldId id="292" r:id="rId11"/>
    <p:sldId id="282" r:id="rId12"/>
    <p:sldId id="264" r:id="rId13"/>
    <p:sldId id="265" r:id="rId14"/>
    <p:sldId id="266" r:id="rId15"/>
    <p:sldId id="268" r:id="rId16"/>
    <p:sldId id="283" r:id="rId17"/>
    <p:sldId id="280" r:id="rId18"/>
    <p:sldId id="284" r:id="rId19"/>
    <p:sldId id="294" r:id="rId20"/>
    <p:sldId id="295" r:id="rId21"/>
    <p:sldId id="293" r:id="rId2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89" autoAdjust="0"/>
  </p:normalViewPr>
  <p:slideViewPr>
    <p:cSldViewPr>
      <p:cViewPr>
        <p:scale>
          <a:sx n="80" d="100"/>
          <a:sy n="80" d="100"/>
        </p:scale>
        <p:origin x="-132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3D58BF-398A-4799-B325-4A62EC60BFF2}" type="doc">
      <dgm:prSet loTypeId="urn:microsoft.com/office/officeart/2005/8/layout/hProcess7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D7EF471-9F82-46B5-81C3-84CE02D25829}" type="pres">
      <dgm:prSet presAssocID="{C83D58BF-398A-4799-B325-4A62EC60BFF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BC43B981-B026-48E9-9242-1F34A9A2B866}" type="presOf" srcId="{C83D58BF-398A-4799-B325-4A62EC60BFF2}" destId="{7D7EF471-9F82-46B5-81C3-84CE02D25829}" srcOrd="0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CA9C7-6895-4D1A-B3E9-FB7764D4782A}" type="datetimeFigureOut">
              <a:rPr lang="ru-RU" smtClean="0"/>
              <a:pPr/>
              <a:t>12.04.2022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8F3DAE-1788-4724-95A6-B34A4AB4C0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F3DAE-1788-4724-95A6-B34A4AB4C07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8F3DAE-1788-4724-95A6-B34A4AB4C079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FBEB59-8640-4785-8D31-1233FBCC50F9}" type="datetimeFigureOut">
              <a:rPr lang="ru-RU"/>
              <a:pPr>
                <a:defRPr/>
              </a:pPr>
              <a:t>12.04.2022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70376-5F64-4DD7-99C2-E965F887E1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alphaModFix amt="64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diagramData" Target="../diagrams/data1.xml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microsoft.com/office/2007/relationships/diagramDrawing" Target="../diagrams/drawing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&#1087;&#1083;&#1072;&#1085;%20&#1084;&#1077;&#1088;&#1086;&#1087;&#1088;&#1080;&#1103;&#1090;&#1080;&#1081;.docx" TargetMode="External"/><Relationship Id="rId2" Type="http://schemas.openxmlformats.org/officeDocument/2006/relationships/hyperlink" Target="&#1087;&#1072;&#1089;&#1087;%202.docx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228601"/>
            <a:ext cx="8382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9250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общеобразовательное учреждение</a:t>
            </a:r>
          </a:p>
          <a:p>
            <a:pPr marL="349250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«Средняя общеобразовательная школа №8»</a:t>
            </a:r>
          </a:p>
          <a:p>
            <a:pPr marL="349250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с. Грушевского Александровского района</a:t>
            </a:r>
          </a:p>
          <a:p>
            <a:pPr marL="3492500" indent="0">
              <a:buNone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Ставропольского края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3276600"/>
            <a:ext cx="8458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Социальная  проектная деятельность </a:t>
            </a:r>
            <a:b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05400" y="5181600"/>
            <a:ext cx="343061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Автор работы: </a:t>
            </a:r>
          </a:p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Горгосова Любовь Николаевна</a:t>
            </a:r>
          </a:p>
          <a:p>
            <a:pPr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учитель биологии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05000" y="2362200"/>
            <a:ext cx="342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ОБОБЩЕНИЕ   ОПЫТА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457200"/>
            <a:ext cx="8763000" cy="8186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Социальный проект- 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это проблема, в соответствии с которой  будет  осуществляться деятельность организации по решению социально значимой проблемы с полным её обоснованием и оценкой результатов.</a:t>
            </a:r>
            <a:b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Социальный проект – это модель предлагаемых изменений в ближайшем социальном окружении в виде: 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а) словесного описания предполагаемых действий по осуществлению указанных изменений; 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б) графического изображения (чертежей, схем и т.д.); 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в) числовых показателей и расчетов, необходимых для осуществления планируемых действий</a:t>
            </a:r>
          </a:p>
          <a:p>
            <a:pPr eaLnBrk="1" hangingPunct="1">
              <a:buFontTx/>
              <a:buChar char="-"/>
              <a:defRPr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-"/>
              <a:defRPr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-"/>
              <a:defRPr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-"/>
              <a:defRPr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-"/>
              <a:defRPr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-"/>
              <a:defRPr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-"/>
              <a:defRPr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-"/>
              <a:defRPr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Tx/>
              <a:buChar char="-"/>
              <a:defRPr/>
            </a:pP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28600"/>
            <a:ext cx="89154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buFontTx/>
              <a:buChar char="-"/>
              <a:defRPr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Цель социального проектирования: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привлечение внимания школьников к актуальным социальным проблемам данного местного сообщества;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включение учащихся в реальную практическую деятельность по разрешению одной из этих проблем  своими силами.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задачи социального проектирования: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повышение общего уровня культуры детей и подростков за счет получения дополнительной информации; формирование социально-личностных компетенций: навыки «разумного социального» поведения в сообществе, совершенствование полезных социальных навыков и умений (планирование предстоящей деятельности, расчет необходимых ресурсов, анализ результатов и окончательных итогов и т.п.), социальная мобильность и т.д.; закрепление навыков командной работы.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Используются методы современной науки: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лабораторный эксперимент, 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моделирование, 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социологический опрос и другие.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10800000" flipV="1">
            <a:off x="685800" y="-147048"/>
            <a:ext cx="7848600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buFontTx/>
              <a:buChar char="-"/>
              <a:defRPr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Виды социальных проектов воспитанников, реализуемых в образовательных учреждениях: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Прикладные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(результат выполнения такого проекта может быть непосредственно использован в практике);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Информационные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(предназначены для работы с информацией о каком-либо объекте, явлении, событии; предполагает анализ и обобщение информации и представление для широкой аудитории); 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Ролевые и игровые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(участники принимают на себя определенные социальные роли, обусловленные содержанием проекта, определяют поведение в игровой ситуации);</a:t>
            </a:r>
          </a:p>
          <a:p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Исследовательские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(результат связан с решением творческой исследовательской задачи с заранее неизвестным решением, предполагает наличие основных этапов, характерных для научного исследования: гипотеза, задача и др.)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2000" y="381000"/>
            <a:ext cx="7086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Структура проекта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1.Титульный лист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2.Краткая аннотация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3.Описание организации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4.Обоснование необходимости проекта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5.Цели и задачи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6.Стратегия и механизм реализации проекта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7.Рабочий план реализации проекта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8.Конкретные  ожидаемые результаты: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количественные и качественные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9.Механизм оценки результатов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10. Дальнейшее развитие и финансирование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11.Эффект проекта в долгосрочной перспективе</a:t>
            </a:r>
            <a:b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12.Бюджет с комментариями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1000" y="304800"/>
            <a:ext cx="8305800" cy="6553200"/>
          </a:xfrm>
        </p:spPr>
        <p:txBody>
          <a:bodyPr>
            <a:normAutofit/>
          </a:bodyPr>
          <a:lstStyle/>
          <a:p>
            <a:pPr marL="3492500" indent="0">
              <a:buNone/>
            </a:pP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общеобразовательное учреждение</a:t>
            </a:r>
          </a:p>
          <a:p>
            <a:pPr marL="3492500" indent="0">
              <a:buNone/>
            </a:pP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«Средняя общеобразовательная школа №8»</a:t>
            </a:r>
          </a:p>
          <a:p>
            <a:pPr marL="3492500" indent="0">
              <a:buNone/>
            </a:pP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с. Грушевского Александровского района</a:t>
            </a:r>
          </a:p>
          <a:p>
            <a:pPr marL="3492500" indent="0">
              <a:buNone/>
            </a:pP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Ставропольского края</a:t>
            </a:r>
          </a:p>
          <a:p>
            <a:pPr marL="3492500" indent="0"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Исследовательский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социальный проект</a:t>
            </a:r>
            <a:b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Экология , флора и  фауна разных мест обитания Пашкова пруда</a:t>
            </a:r>
            <a:endParaRPr lang="ru-RU" sz="3000" b="1" spc="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1400" b="1" spc="600" dirty="0" smtClean="0">
              <a:latin typeface="Times New Roman" pitchFamily="18" charset="0"/>
              <a:cs typeface="Times New Roman" pitchFamily="18" charset="0"/>
            </a:endParaRPr>
          </a:p>
          <a:p>
            <a:pPr marL="3587750" indent="-6350" algn="r">
              <a:buNone/>
            </a:pPr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587750" indent="-6350" algn="r">
              <a:buNone/>
            </a:pP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3587750" indent="-6350">
              <a:buNone/>
            </a:pPr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587750" indent="-6350">
              <a:buNone/>
            </a:pPr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587750" indent="-6350">
              <a:buNone/>
            </a:pP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587750" indent="-6350">
              <a:buNone/>
            </a:pPr>
            <a:endPara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irjkf\Desktop\20160219_084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865551" y="4011251"/>
            <a:ext cx="2993297" cy="2286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  <p:pic>
        <p:nvPicPr>
          <p:cNvPr id="1026" name="Picture 2" descr="C:\Users\irjkf\Desktop\P_20160309_121231.jpg"/>
          <p:cNvPicPr>
            <a:picLocks noChangeAspect="1" noChangeArrowheads="1"/>
          </p:cNvPicPr>
          <p:nvPr/>
        </p:nvPicPr>
        <p:blipFill>
          <a:blip r:embed="rId3" cstate="print"/>
          <a:srcRect l="9576" r="19565"/>
          <a:stretch>
            <a:fillRect/>
          </a:stretch>
        </p:blipFill>
        <p:spPr bwMode="auto">
          <a:xfrm>
            <a:off x="5562600" y="3886200"/>
            <a:ext cx="2667000" cy="2628900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810000" y="6019800"/>
            <a:ext cx="99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2020г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85800"/>
            <a:ext cx="8991600" cy="5334000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Цель</a:t>
            </a: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изучить состояние воды, природу и историю водоема, осознать значимость сохранения пруда, как источника жизни окружающего мира.</a:t>
            </a:r>
          </a:p>
          <a:p>
            <a:pPr marL="0" indent="0" algn="just">
              <a:buNone/>
            </a:pP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:1) формирование умений увидеть проблему и наметить пути её решения;  2) сформировать представление о роли воды в живых организмах;</a:t>
            </a:r>
          </a:p>
          <a:p>
            <a:pPr marL="0" indent="0" algn="just">
              <a:buNone/>
            </a:pP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3) выяснить происхождение названия пруда;</a:t>
            </a:r>
          </a:p>
          <a:p>
            <a:pPr algn="just">
              <a:buNone/>
            </a:pP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4) узнать степень загрязнения водоема, состав воды;</a:t>
            </a:r>
          </a:p>
          <a:p>
            <a:pPr>
              <a:buNone/>
            </a:pPr>
            <a: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5) познакомиться с представителями флоры и фауны Пашкова пруда.</a:t>
            </a:r>
            <a:br>
              <a:rPr lang="ru-RU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19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271463" lvl="1" indent="3175">
              <a:buNone/>
            </a:pP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38600" y="4038600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2971800"/>
            <a:ext cx="91440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Актуальность:</a:t>
            </a:r>
            <a:endParaRPr lang="ru-RU" altLang="zh-TW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Представляем, как бы выглядела Земля, если бы с неё исчезла внезапно вся вода. Моря и океаны бы пересохли и покрылись толстым слоем солей, раньше растворённых в воде. Горные породы бы разрушились, в их состав тоже входит вода. Погибли бы все растения и животные. Вода – колыбель жизни. Ей обязана планета появлением и развитием жизни. Вода не заменима ни какими сокровищами мира! Поэтому мы посвятили свою работу «жидкому золоту» Пашкова пруда.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Гипотеза проекта: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верно ли, что «великие дела начинаются с малого»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Методы исследования: </a:t>
            </a:r>
            <a:r>
              <a:rPr lang="ru-RU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эксперимент, наблюдение, проведение опытов.</a:t>
            </a:r>
            <a:endParaRPr lang="ru-RU" altLang="zh-TW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Объект исследования:</a:t>
            </a:r>
            <a:r>
              <a:rPr lang="ru-RU" altLang="zh-TW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 </a:t>
            </a:r>
            <a:r>
              <a:rPr lang="ru-RU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Пашков пруд</a:t>
            </a:r>
            <a:endParaRPr lang="ru-RU" altLang="zh-TW" sz="1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Сроки проведения исследования: </a:t>
            </a:r>
            <a:r>
              <a:rPr lang="ru-RU" altLang="zh-TW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сентябрь</a:t>
            </a:r>
            <a:r>
              <a:rPr lang="ru-RU" altLang="zh-TW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 </a:t>
            </a:r>
            <a:r>
              <a:rPr lang="ru-RU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2020 </a:t>
            </a:r>
            <a:r>
              <a:rPr lang="ru-RU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г –</a:t>
            </a:r>
            <a:r>
              <a:rPr lang="ru-RU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2021г</a:t>
            </a:r>
            <a:r>
              <a:rPr lang="ru-RU" altLang="zh-TW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charset="-120"/>
                <a:cs typeface="Times New Roman" pitchFamily="18" charset="0"/>
              </a:rPr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57200" y="533400"/>
            <a:ext cx="82296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Этапы деятельности по проекту</a:t>
            </a:r>
            <a:b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 этап.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Организационный: </a:t>
            </a: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1-ая неделя    сентября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г. </a:t>
            </a: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 этап.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Основной этап реализации проекта:</a:t>
            </a: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2,3,4 недели сентября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 – январь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</a:t>
            </a:r>
          </a:p>
          <a:p>
            <a:r>
              <a:rPr lang="ru-RU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III этап. 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Заключительный:</a:t>
            </a: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2021г</a:t>
            </a: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3400" y="304801"/>
            <a:ext cx="838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Содержание работы участников проекта  имеет 4 основных блока: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00600" y="4419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1000" y="762000"/>
            <a:ext cx="3962400" cy="378565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Font typeface="Arial" charset="0"/>
              <a:buNone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«</a:t>
            </a:r>
            <a:r>
              <a:rPr lang="ru-RU" sz="20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Экоучеба»</a:t>
            </a:r>
          </a:p>
          <a:p>
            <a:pPr>
              <a:buFont typeface="Arial" charset="0"/>
              <a:buNone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организационный сбор, инструктаж по т/б, знакомство с планом работ, лекции, беседы, практические занятия, направленные на подбор методик для исследования анализа воды, приготовление необходимых для исследования реактивов и  оборудования (Матвейчук С, Теряев В-учащиеся 9кл.)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24400" y="1143000"/>
            <a:ext cx="3962400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Font typeface="Arial" charset="0"/>
              <a:buNone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Просветительская и пропагандистская работа</a:t>
            </a:r>
          </a:p>
          <a:p>
            <a:r>
              <a:rPr lang="ru-RU" sz="2000" dirty="0" smtClean="0">
                <a:solidFill>
                  <a:srgbClr val="00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школьные конкурсы рисунков,  </a:t>
            </a:r>
          </a:p>
          <a:p>
            <a:pPr>
              <a:buFont typeface="Arial" charset="0"/>
              <a:buNone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сочинений, выпуск и распространение природоохранных листовок и обращений к населению, сбор подписей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(Кадиева А, Муталимова А-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учащиеся 7кл.)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)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4114800"/>
            <a:ext cx="4038600" cy="25545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Исследовательская работа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анализ состава воды под руководством руководителя – учителя, с последующим представлением результатов   в конкурсах муниципального и регионального уровнях (Дотдуева А-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учащаяся 10кл.)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)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800" y="4572001"/>
            <a:ext cx="4114800" cy="2246769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Arial" charset="0"/>
              <a:buNone/>
            </a:pP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Природоохранная работа</a:t>
            </a:r>
          </a:p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акции по расчистке территории береговой зоны пруда от мусора и его захоронению, завоз песка, размещение наглядной агитации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 Плуталов З- ученик 9кл. АлиеваЗ- ученица 7 кл.)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Беседа со старожилами села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irjkf\Desktop\DSC081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895600" y="1219200"/>
            <a:ext cx="3784600" cy="26005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Users\irjkf\Desktop\IMG_20160220_083332.jpg"/>
          <p:cNvPicPr>
            <a:picLocks noChangeAspect="1" noChangeArrowheads="1"/>
          </p:cNvPicPr>
          <p:nvPr/>
        </p:nvPicPr>
        <p:blipFill>
          <a:blip r:embed="rId3" cstate="print">
            <a:lum bright="20000" contrast="10000"/>
          </a:blip>
          <a:srcRect/>
          <a:stretch>
            <a:fillRect/>
          </a:stretch>
        </p:blipFill>
        <p:spPr bwMode="auto">
          <a:xfrm flipH="1">
            <a:off x="381000" y="4038600"/>
            <a:ext cx="3810000" cy="260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3" name="Picture 5" descr="C:\Users\irjkf\Desktop\Фото19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4038600"/>
            <a:ext cx="3810000" cy="2590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irjkf\Desktop\DSC081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7010399" y="4724399"/>
            <a:ext cx="2133598" cy="1752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голуби 051(edited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685800"/>
            <a:ext cx="4000500" cy="2209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Виктория 017(edited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800" y="3429000"/>
            <a:ext cx="4953000" cy="3200400"/>
          </a:xfrm>
          <a:prstGeom prst="rect">
            <a:avLst/>
          </a:prstGeom>
        </p:spPr>
      </p:pic>
      <p:pic>
        <p:nvPicPr>
          <p:cNvPr id="7" name="Рисунок 6" descr="Виктория 018(edited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638800" y="3505200"/>
            <a:ext cx="3352800" cy="32004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9600" y="152400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Пашков пруд в разное время года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000" y="2971800"/>
            <a:ext cx="762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Картины местного художника  Скворцова В. С.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П-ов пруд"/>
          <p:cNvPicPr>
            <a:picLocks noChangeAspect="1" noChangeArrowheads="1"/>
          </p:cNvPicPr>
          <p:nvPr/>
        </p:nvPicPr>
        <p:blipFill>
          <a:blip r:embed="rId5" cstate="print"/>
          <a:srcRect l="4076" t="5650" r="4817" b="7344"/>
          <a:stretch>
            <a:fillRect/>
          </a:stretch>
        </p:blipFill>
        <p:spPr bwMode="auto">
          <a:xfrm>
            <a:off x="4800601" y="609600"/>
            <a:ext cx="3962400" cy="22330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ru-RU" sz="4900" b="1" spc="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Животные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5" name="Picture 1" descr="Ящерица(edited)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914400"/>
            <a:ext cx="3886200" cy="17399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P9040014(edited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2895600"/>
            <a:ext cx="3886200" cy="1825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[BIO7_05-19]_[PF_05](edited)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4400" y="914400"/>
            <a:ext cx="3871912" cy="1752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 descr="[BIO7_05-19]_[PF_05](edited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5029200"/>
            <a:ext cx="3886200" cy="1687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 rot="10800000" flipV="1">
            <a:off x="990600" y="609599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Ящерица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0800000" flipH="1" flipV="1">
            <a:off x="6553200" y="609600"/>
            <a:ext cx="1445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Стрекоза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0800000" flipH="1" flipV="1">
            <a:off x="1590263" y="2594867"/>
            <a:ext cx="1604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Уж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266700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Черепаха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19200" y="4648200"/>
            <a:ext cx="2362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Пиявка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3" descr="голуби 047(edited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2971801"/>
            <a:ext cx="3962400" cy="167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4" descr="P8230042(edited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29200" y="5029200"/>
            <a:ext cx="3733800" cy="17922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TextBox 18"/>
          <p:cNvSpPr txBox="1"/>
          <p:nvPr/>
        </p:nvSpPr>
        <p:spPr>
          <a:xfrm rot="10800000" flipV="1">
            <a:off x="5334000" y="45720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Караси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ru-RU" sz="4900" b="1" spc="600" dirty="0" smtClean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Растения</a:t>
            </a:r>
            <a:r>
              <a:rPr lang="ru-RU" spc="600" dirty="0" smtClean="0"/>
              <a:t/>
            </a:r>
            <a:br>
              <a:rPr lang="ru-RU" spc="600" dirty="0" smtClean="0"/>
            </a:br>
            <a:endParaRPr lang="ru-RU" spc="600" dirty="0"/>
          </a:p>
        </p:txBody>
      </p:sp>
      <p:pic>
        <p:nvPicPr>
          <p:cNvPr id="23554" name="Picture 2" descr="P1010044(edited)2(edited)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838200"/>
            <a:ext cx="27432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3" descr="P1010044(edited)2(edited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609600"/>
            <a:ext cx="269063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 descr="голуби 042(edited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685800"/>
            <a:ext cx="2666999" cy="2991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5" descr="P8260033(edited)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4400" y="4114800"/>
            <a:ext cx="3124199" cy="23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 descr="Саня 047(edited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0600" y="4114800"/>
            <a:ext cx="3124200" cy="220503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 rot="10800000" flipV="1">
            <a:off x="304800" y="36576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Сурепка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0800000" flipV="1">
            <a:off x="1371600" y="6488668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Синеголовник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10800000" flipV="1">
            <a:off x="3200400" y="33528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Зверобой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10800000" flipV="1">
            <a:off x="5181600" y="6488668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Лишайники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10800000" flipV="1">
            <a:off x="6324600" y="35814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Боярышник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5602" name="Picture 2" descr="апрель 001(edited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" y="3679934"/>
            <a:ext cx="4495800" cy="2963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 descr="P1010039(edited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8600" y="1219200"/>
            <a:ext cx="4495800" cy="2351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 descr="апрель 002(edited)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76800" y="304800"/>
            <a:ext cx="4114801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477000" y="2286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381000"/>
            <a:ext cx="434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Экология пруда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 sz="quarter" idx="4294967295"/>
          </p:nvPr>
        </p:nvSpPr>
        <p:spPr>
          <a:xfrm>
            <a:off x="0" y="0"/>
            <a:ext cx="9144000" cy="1219200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Реализуя природоохранную часть проекта,  под руководством группы «практиков» была проведена  акция по расчистке территории береговой зоны пруда от мусора и его захоронению (к акции подключили и среднее звено учащихся)</a:t>
            </a:r>
            <a:endParaRPr lang="ru-RU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7114" name="Picture 10" descr="120220101227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8600" y="1295400"/>
            <a:ext cx="2887364" cy="1981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7119" name="Picture 15" descr="120220101232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352800" y="1295400"/>
            <a:ext cx="3048000" cy="1981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7120" name="Picture 16" descr="120220101237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705600" y="1295400"/>
            <a:ext cx="2209800" cy="2300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990600" y="43434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2" name="Рисунок 11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3581400"/>
            <a:ext cx="6172199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/>
          <p:nvPr/>
        </p:nvPicPr>
        <p:blipFill>
          <a:blip r:embed="rId6" cstate="print"/>
          <a:srcRect l="17673" t="21854" r="11996"/>
          <a:stretch>
            <a:fillRect/>
          </a:stretch>
        </p:blipFill>
        <p:spPr bwMode="auto">
          <a:xfrm rot="10800000" flipV="1">
            <a:off x="6629400" y="4038600"/>
            <a:ext cx="2334507" cy="24830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47800" y="1066800"/>
          <a:ext cx="6476999" cy="5444868"/>
        </p:xfrm>
        <a:graphic>
          <a:graphicData uri="http://schemas.openxmlformats.org/drawingml/2006/table">
            <a:tbl>
              <a:tblPr/>
              <a:tblGrid>
                <a:gridCol w="854309"/>
                <a:gridCol w="2267136"/>
                <a:gridCol w="1094674"/>
                <a:gridCol w="964818"/>
                <a:gridCol w="1296062"/>
              </a:tblGrid>
              <a:tr h="11236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Оборудование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Количество (шт)	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Сумма </a:t>
                      </a:r>
                      <a:b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ru-RU" sz="2000" b="1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руб</a:t>
                      </a: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Цена за 1 штуку (руб)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3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ерчатки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1200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30 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1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мусорные мешки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60 (120 л)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270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45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3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лопаты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1800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3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грабли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3750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250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1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трактор с тележкой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300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3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ватман	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10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карандаши цветные	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83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фломастеры	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120</a:t>
                      </a:r>
                      <a:endParaRPr lang="ru-RU" sz="20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20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61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ru-RU" sz="1600" b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Times New Roman"/>
                          <a:cs typeface="Times New Roman"/>
                        </a:rPr>
                        <a:t>650</a:t>
                      </a: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71600" y="304800"/>
            <a:ext cx="655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 action="ppaction://hlinkfile"/>
              </a:rPr>
              <a:t>Стоимость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 action="ppaction://hlinkfile"/>
              </a:rPr>
              <a:t>проекта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 rot="10800000" flipV="1">
            <a:off x="228600" y="134402"/>
            <a:ext cx="8686800" cy="698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TW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pitchFamily="18" charset="-120"/>
                <a:cs typeface="Times New Roman" pitchFamily="18" charset="0"/>
              </a:rPr>
              <a:t>Рекомендации по эффективным и реалистичным мерам по улучшению состояния Пашкова пруда:</a:t>
            </a:r>
            <a:endParaRPr kumimoji="0" lang="ru-RU" altLang="zh-TW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pitchFamily="18" charset="-120"/>
                <a:cs typeface="Times New Roman" pitchFamily="18" charset="0"/>
              </a:rPr>
              <a:t>Совместными усилиями рыбаков и местного населения очищать пруд и его берега от мусора;</a:t>
            </a:r>
            <a:endParaRPr kumimoji="0" lang="ru-RU" altLang="zh-TW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pitchFamily="18" charset="-120"/>
                <a:cs typeface="Times New Roman" pitchFamily="18" charset="0"/>
              </a:rPr>
              <a:t>Создать специально отведенную и оборудованную территорию для отдыхающих;</a:t>
            </a:r>
            <a:endParaRPr kumimoji="0" lang="ru-RU" altLang="zh-TW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pitchFamily="18" charset="-120"/>
                <a:cs typeface="Times New Roman" pitchFamily="18" charset="0"/>
              </a:rPr>
              <a:t>Предложить рыбакам уменьшить вылов рыбы сетями;</a:t>
            </a:r>
            <a:endParaRPr kumimoji="0" lang="ru-RU" altLang="zh-TW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zh-TW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MingLiU" pitchFamily="18" charset="-120"/>
                <a:cs typeface="Times New Roman" pitchFamily="18" charset="0"/>
              </a:rPr>
              <a:t>Перенести место выпаса скота на другое пригодное место и т.д.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lang="ru-RU" altLang="zh-TW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MingLiU" pitchFamily="18" charset="-12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Исследование физических свойств воды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53000" y="4191000"/>
            <a:ext cx="3581400" cy="21979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C:\Users\irjkf\Desktop\IMG_20160219_1117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524000"/>
            <a:ext cx="3784598" cy="22707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Users\irjkf\Desktop\20160219_0848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1524000"/>
            <a:ext cx="3276600" cy="2228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extBox 8"/>
          <p:cNvSpPr txBox="1"/>
          <p:nvPr/>
        </p:nvSpPr>
        <p:spPr>
          <a:xfrm rot="10800000" flipV="1">
            <a:off x="3505200" y="38100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Определение запаха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0800000" flipV="1">
            <a:off x="3962400" y="6488668"/>
            <a:ext cx="495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Определение прозрачности воды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62000" y="6488668"/>
            <a:ext cx="3124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Работа над экспериментом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2" descr="C:\Users\irjkf\Desktop\DSCN9154.JPG"/>
          <p:cNvPicPr>
            <a:picLocks noChangeAspect="1" noChangeArrowheads="1"/>
          </p:cNvPicPr>
          <p:nvPr/>
        </p:nvPicPr>
        <p:blipFill>
          <a:blip r:embed="rId5" cstate="print"/>
          <a:srcRect r="12236" b="15113"/>
          <a:stretch>
            <a:fillRect/>
          </a:stretch>
        </p:blipFill>
        <p:spPr bwMode="auto">
          <a:xfrm>
            <a:off x="609600" y="4191001"/>
            <a:ext cx="3429000" cy="228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Исследование химических свойств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endParaRPr lang="ru-RU" dirty="0"/>
          </a:p>
        </p:txBody>
      </p:sp>
      <p:pic>
        <p:nvPicPr>
          <p:cNvPr id="3074" name="Picture 2" descr="F:\Фото\Фото19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1" y="1600200"/>
            <a:ext cx="3429000" cy="2362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6" name="Picture 4" descr="C:\Users\irjkf\Desktop\Фото19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5400" y="1600201"/>
            <a:ext cx="3378955" cy="2438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 descr="C:\Users\irjkf\Desktop\Фото19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3429000"/>
            <a:ext cx="2590800" cy="2971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80999" y="304800"/>
            <a:ext cx="8458201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Мыслящий ум не чувствует себя счастливым,</a:t>
            </a:r>
            <a:b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пока ему не удается связать воедино  факты,</a:t>
            </a:r>
            <a:b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им наблюдаемые</a:t>
            </a:r>
            <a:r>
              <a:rPr kumimoji="0" lang="ru-RU" sz="5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5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5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Хевеши</a:t>
            </a:r>
            <a:endParaRPr kumimoji="0" lang="ru-RU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2145</TotalTime>
  <Words>617</Words>
  <Application>Microsoft Office PowerPoint</Application>
  <PresentationFormat>Экран (4:3)</PresentationFormat>
  <Paragraphs>148</Paragraphs>
  <Slides>21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Введение</vt:lpstr>
      <vt:lpstr>Слайд 8</vt:lpstr>
      <vt:lpstr>Слайд 9</vt:lpstr>
      <vt:lpstr>Беседа со старожилами села</vt:lpstr>
      <vt:lpstr>Слайд 11</vt:lpstr>
      <vt:lpstr>Слайд 12</vt:lpstr>
      <vt:lpstr>Животные </vt:lpstr>
      <vt:lpstr>Растения </vt:lpstr>
      <vt:lpstr>Слайд 15</vt:lpstr>
      <vt:lpstr>Реализуя природоохранную часть проекта,  под руководством группы «практиков» была проведена  акция по расчистке территории береговой зоны пруда от мусора и его захоронению (к акции подключили и среднее звено учащихся)</vt:lpstr>
      <vt:lpstr>Слайд 17</vt:lpstr>
      <vt:lpstr>Слайд 18</vt:lpstr>
      <vt:lpstr>Исследование физических свойств воды</vt:lpstr>
      <vt:lpstr>Исследование химических свойств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прть</dc:title>
  <dc:creator>irjkf</dc:creator>
  <cp:lastModifiedBy>Admin</cp:lastModifiedBy>
  <cp:revision>217</cp:revision>
  <dcterms:modified xsi:type="dcterms:W3CDTF">2022-04-12T17:37:09Z</dcterms:modified>
</cp:coreProperties>
</file>