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5"/>
  </p:notesMasterIdLst>
  <p:handoutMasterIdLst>
    <p:handoutMasterId r:id="rId96"/>
  </p:handoutMasterIdLst>
  <p:sldIdLst>
    <p:sldId id="358" r:id="rId2"/>
    <p:sldId id="355" r:id="rId3"/>
    <p:sldId id="354" r:id="rId4"/>
    <p:sldId id="288" r:id="rId5"/>
    <p:sldId id="257" r:id="rId6"/>
    <p:sldId id="357" r:id="rId7"/>
    <p:sldId id="261" r:id="rId8"/>
    <p:sldId id="263" r:id="rId9"/>
    <p:sldId id="265" r:id="rId10"/>
    <p:sldId id="264" r:id="rId11"/>
    <p:sldId id="266" r:id="rId12"/>
    <p:sldId id="267" r:id="rId13"/>
    <p:sldId id="270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77" r:id="rId25"/>
    <p:sldId id="280" r:id="rId26"/>
    <p:sldId id="281" r:id="rId27"/>
    <p:sldId id="283" r:id="rId28"/>
    <p:sldId id="284" r:id="rId29"/>
    <p:sldId id="285" r:id="rId30"/>
    <p:sldId id="289" r:id="rId31"/>
    <p:sldId id="282" r:id="rId32"/>
    <p:sldId id="290" r:id="rId33"/>
    <p:sldId id="291" r:id="rId34"/>
    <p:sldId id="292" r:id="rId35"/>
    <p:sldId id="293" r:id="rId36"/>
    <p:sldId id="299" r:id="rId37"/>
    <p:sldId id="300" r:id="rId38"/>
    <p:sldId id="294" r:id="rId39"/>
    <p:sldId id="301" r:id="rId40"/>
    <p:sldId id="297" r:id="rId41"/>
    <p:sldId id="295" r:id="rId42"/>
    <p:sldId id="298" r:id="rId43"/>
    <p:sldId id="305" r:id="rId44"/>
    <p:sldId id="302" r:id="rId45"/>
    <p:sldId id="306" r:id="rId46"/>
    <p:sldId id="296" r:id="rId47"/>
    <p:sldId id="303" r:id="rId48"/>
    <p:sldId id="308" r:id="rId49"/>
    <p:sldId id="307" r:id="rId50"/>
    <p:sldId id="310" r:id="rId51"/>
    <p:sldId id="315" r:id="rId52"/>
    <p:sldId id="316" r:id="rId53"/>
    <p:sldId id="317" r:id="rId54"/>
    <p:sldId id="314" r:id="rId55"/>
    <p:sldId id="309" r:id="rId56"/>
    <p:sldId id="304" r:id="rId57"/>
    <p:sldId id="311" r:id="rId58"/>
    <p:sldId id="313" r:id="rId59"/>
    <p:sldId id="312" r:id="rId60"/>
    <p:sldId id="321" r:id="rId61"/>
    <p:sldId id="325" r:id="rId62"/>
    <p:sldId id="322" r:id="rId63"/>
    <p:sldId id="318" r:id="rId64"/>
    <p:sldId id="324" r:id="rId65"/>
    <p:sldId id="326" r:id="rId66"/>
    <p:sldId id="327" r:id="rId67"/>
    <p:sldId id="328" r:id="rId68"/>
    <p:sldId id="323" r:id="rId69"/>
    <p:sldId id="330" r:id="rId70"/>
    <p:sldId id="331" r:id="rId71"/>
    <p:sldId id="319" r:id="rId72"/>
    <p:sldId id="332" r:id="rId73"/>
    <p:sldId id="334" r:id="rId74"/>
    <p:sldId id="329" r:id="rId75"/>
    <p:sldId id="335" r:id="rId76"/>
    <p:sldId id="336" r:id="rId77"/>
    <p:sldId id="320" r:id="rId78"/>
    <p:sldId id="333" r:id="rId79"/>
    <p:sldId id="337" r:id="rId80"/>
    <p:sldId id="340" r:id="rId81"/>
    <p:sldId id="341" r:id="rId82"/>
    <p:sldId id="339" r:id="rId83"/>
    <p:sldId id="342" r:id="rId84"/>
    <p:sldId id="343" r:id="rId85"/>
    <p:sldId id="344" r:id="rId86"/>
    <p:sldId id="345" r:id="rId87"/>
    <p:sldId id="346" r:id="rId88"/>
    <p:sldId id="347" r:id="rId89"/>
    <p:sldId id="348" r:id="rId90"/>
    <p:sldId id="349" r:id="rId91"/>
    <p:sldId id="350" r:id="rId92"/>
    <p:sldId id="352" r:id="rId93"/>
    <p:sldId id="359" r:id="rId9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00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88" autoAdjust="0"/>
    <p:restoredTop sz="94660"/>
  </p:normalViewPr>
  <p:slideViewPr>
    <p:cSldViewPr>
      <p:cViewPr varScale="1">
        <p:scale>
          <a:sx n="83" d="100"/>
          <a:sy n="83" d="100"/>
        </p:scale>
        <p:origin x="1476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2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28196A2-7808-4507-8C1A-AFBC922928AE}" type="datetimeFigureOut">
              <a:rPr lang="ru-RU"/>
              <a:pPr>
                <a:defRPr/>
              </a:pPr>
              <a:t>26.01.2021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96AF1FA-9164-44AA-96CD-930D4A7EC0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0402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B2B5BBC-8F04-467D-BC07-816A874FC61C}" type="datetimeFigureOut">
              <a:rPr lang="ru-RU"/>
              <a:pPr>
                <a:defRPr/>
              </a:pPr>
              <a:t>26.01.2021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D411D2A-B673-43AB-8E87-BCF3687DC5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32630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8308" name="Нижний колонтитул 3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mtClean="0">
              <a:latin typeface="Arial" charset="0"/>
            </a:endParaRPr>
          </a:p>
        </p:txBody>
      </p:sp>
      <p:sp>
        <p:nvSpPr>
          <p:cNvPr id="98309" name="Номер слайда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F114517-C1F9-4269-8259-CEC3D1E9008C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993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9E482BF-8BEF-4163-8DF0-FDC1B2E8916E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003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717A33B-535B-4E6A-95B9-9F605EB72392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013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431A76F-11F8-4359-AAE0-AEEE829CB843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83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1978E-E902-49D6-B576-B05C110AEB2B}" type="datetime1">
              <a:rPr lang="en-US"/>
              <a:pPr>
                <a:defRPr/>
              </a:pPr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86253-AD3B-45AD-973B-6D79B75122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735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DABE5-2CF2-425F-B264-227E88D724C7}" type="datetime1">
              <a:rPr lang="en-US"/>
              <a:pPr>
                <a:defRPr/>
              </a:pPr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B1082-0B81-4064-9CAD-E955E109E9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51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F0B55-FFB9-4D0C-8DCB-00E810EA2EC9}" type="datetime1">
              <a:rPr lang="en-US"/>
              <a:pPr>
                <a:defRPr/>
              </a:pPr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1CC44-4078-427E-A59D-2A8ED3DE51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566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71CA7-1B9D-431C-84E2-2FB5814BAE9F}" type="datetime1">
              <a:rPr lang="en-US"/>
              <a:pPr>
                <a:defRPr/>
              </a:pPr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7625F-4B76-480C-BC82-CF4A936E77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341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25474-DAF5-4A1E-8E5F-CAAD1D266D49}" type="datetime1">
              <a:rPr lang="en-US"/>
              <a:pPr>
                <a:defRPr/>
              </a:pPr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0DC8E-9C7F-44EE-83D3-02AAD68E38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998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28E95-526F-4CF6-A5BC-077FA25FB431}" type="datetime1">
              <a:rPr lang="en-US"/>
              <a:pPr>
                <a:defRPr/>
              </a:pPr>
              <a:t>1/26/2021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F0345-601C-480E-8F23-F82A88D78A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55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B6A63-A2CE-4518-B22A-FC798185DAD2}" type="datetime1">
              <a:rPr lang="en-US"/>
              <a:pPr>
                <a:defRPr/>
              </a:pPr>
              <a:t>1/26/2021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FC173-679E-4C0D-98DD-5732430D18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138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C7C3F-FE21-45A3-A736-1FCE28E77BCD}" type="datetime1">
              <a:rPr lang="en-US"/>
              <a:pPr>
                <a:defRPr/>
              </a:pPr>
              <a:t>1/26/2021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1A6EB-EA99-44D3-9B06-EA72F6A544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398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BE659-18B3-43E4-9ACA-AAC35855EE4A}" type="datetime1">
              <a:rPr lang="en-US"/>
              <a:pPr>
                <a:defRPr/>
              </a:pPr>
              <a:t>1/26/2021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EAA54-2FE9-49BB-A105-1EF63124F2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237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B8F83-C7B4-4496-A21E-C17F5F98DB44}" type="datetime1">
              <a:rPr lang="en-US"/>
              <a:pPr>
                <a:defRPr/>
              </a:pPr>
              <a:t>1/26/2021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1E21A-C275-4A42-A8A8-CE66D6EF88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45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105D2-CCA5-4A65-951B-95A81DA8D51F}" type="datetime1">
              <a:rPr lang="en-US"/>
              <a:pPr>
                <a:defRPr/>
              </a:pPr>
              <a:t>1/26/2021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A0182-BDB6-481B-BBAD-3446DC5FF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04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97F539-38B8-4EA4-B01B-AD28A28E633C}" type="datetime1">
              <a:rPr lang="en-US"/>
              <a:pPr>
                <a:defRPr/>
              </a:pPr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571C78F-B4C8-4838-99A9-8D1655B416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image" Target="../media/image70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slide" Target="slide44.xml"/><Relationship Id="rId7" Type="http://schemas.openxmlformats.org/officeDocument/2006/relationships/image" Target="../media/image90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png"/><Relationship Id="rId18" Type="http://schemas.openxmlformats.org/officeDocument/2006/relationships/image" Target="../media/image12.png"/><Relationship Id="rId26" Type="http://schemas.openxmlformats.org/officeDocument/2006/relationships/slide" Target="slide32.xml"/><Relationship Id="rId39" Type="http://schemas.openxmlformats.org/officeDocument/2006/relationships/slide" Target="slide48.xml"/><Relationship Id="rId21" Type="http://schemas.openxmlformats.org/officeDocument/2006/relationships/slide" Target="slide27.xml"/><Relationship Id="rId34" Type="http://schemas.openxmlformats.org/officeDocument/2006/relationships/slide" Target="slide41.xml"/><Relationship Id="rId42" Type="http://schemas.openxmlformats.org/officeDocument/2006/relationships/slide" Target="slide55.xml"/><Relationship Id="rId47" Type="http://schemas.openxmlformats.org/officeDocument/2006/relationships/slide" Target="slide70.xml"/><Relationship Id="rId50" Type="http://schemas.openxmlformats.org/officeDocument/2006/relationships/slide" Target="slide75.xml"/><Relationship Id="rId55" Type="http://schemas.openxmlformats.org/officeDocument/2006/relationships/slide" Target="slide85.xml"/><Relationship Id="rId7" Type="http://schemas.openxmlformats.org/officeDocument/2006/relationships/slide" Target="slide20.xml"/><Relationship Id="rId2" Type="http://schemas.openxmlformats.org/officeDocument/2006/relationships/image" Target="../media/image7.png"/><Relationship Id="rId16" Type="http://schemas.openxmlformats.org/officeDocument/2006/relationships/slide" Target="slide12.xml"/><Relationship Id="rId29" Type="http://schemas.openxmlformats.org/officeDocument/2006/relationships/slide" Target="slide34.xml"/><Relationship Id="rId11" Type="http://schemas.openxmlformats.org/officeDocument/2006/relationships/image" Target="../media/image9.png"/><Relationship Id="rId24" Type="http://schemas.openxmlformats.org/officeDocument/2006/relationships/slide" Target="slide29.xml"/><Relationship Id="rId32" Type="http://schemas.openxmlformats.org/officeDocument/2006/relationships/slide" Target="slide43.xml"/><Relationship Id="rId37" Type="http://schemas.openxmlformats.org/officeDocument/2006/relationships/slide" Target="slide53.xml"/><Relationship Id="rId40" Type="http://schemas.openxmlformats.org/officeDocument/2006/relationships/slide" Target="slide59.xml"/><Relationship Id="rId45" Type="http://schemas.openxmlformats.org/officeDocument/2006/relationships/slide" Target="slide63.xml"/><Relationship Id="rId53" Type="http://schemas.openxmlformats.org/officeDocument/2006/relationships/slide" Target="slide83.xml"/><Relationship Id="rId58" Type="http://schemas.openxmlformats.org/officeDocument/2006/relationships/slide" Target="slide90.xml"/><Relationship Id="rId5" Type="http://schemas.openxmlformats.org/officeDocument/2006/relationships/slide" Target="slide18.xml"/><Relationship Id="rId61" Type="http://schemas.openxmlformats.org/officeDocument/2006/relationships/slide" Target="slide2.xml"/><Relationship Id="rId19" Type="http://schemas.openxmlformats.org/officeDocument/2006/relationships/slide" Target="slide13.xml"/><Relationship Id="rId14" Type="http://schemas.openxmlformats.org/officeDocument/2006/relationships/slide" Target="slide11.xml"/><Relationship Id="rId22" Type="http://schemas.openxmlformats.org/officeDocument/2006/relationships/slide" Target="slide25.xml"/><Relationship Id="rId27" Type="http://schemas.openxmlformats.org/officeDocument/2006/relationships/slide" Target="slide30.xml"/><Relationship Id="rId30" Type="http://schemas.openxmlformats.org/officeDocument/2006/relationships/slide" Target="slide69.xml"/><Relationship Id="rId35" Type="http://schemas.openxmlformats.org/officeDocument/2006/relationships/slide" Target="slide50.xml"/><Relationship Id="rId43" Type="http://schemas.openxmlformats.org/officeDocument/2006/relationships/slide" Target="slide61.xml"/><Relationship Id="rId48" Type="http://schemas.openxmlformats.org/officeDocument/2006/relationships/slide" Target="slide73.xml"/><Relationship Id="rId56" Type="http://schemas.openxmlformats.org/officeDocument/2006/relationships/slide" Target="slide87.xml"/><Relationship Id="rId8" Type="http://schemas.openxmlformats.org/officeDocument/2006/relationships/slide" Target="slide9.xml"/><Relationship Id="rId51" Type="http://schemas.openxmlformats.org/officeDocument/2006/relationships/slide" Target="slide77.xml"/><Relationship Id="rId3" Type="http://schemas.openxmlformats.org/officeDocument/2006/relationships/slide" Target="slide16.xml"/><Relationship Id="rId12" Type="http://schemas.openxmlformats.org/officeDocument/2006/relationships/slide" Target="slide10.xml"/><Relationship Id="rId17" Type="http://schemas.openxmlformats.org/officeDocument/2006/relationships/slide" Target="slide7.xml"/><Relationship Id="rId25" Type="http://schemas.openxmlformats.org/officeDocument/2006/relationships/slide" Target="slide14.xml"/><Relationship Id="rId33" Type="http://schemas.openxmlformats.org/officeDocument/2006/relationships/slide" Target="slide39.xml"/><Relationship Id="rId38" Type="http://schemas.openxmlformats.org/officeDocument/2006/relationships/slide" Target="slide51.xml"/><Relationship Id="rId46" Type="http://schemas.openxmlformats.org/officeDocument/2006/relationships/slide" Target="slide65.xml"/><Relationship Id="rId59" Type="http://schemas.openxmlformats.org/officeDocument/2006/relationships/slide" Target="slide93.xml"/><Relationship Id="rId20" Type="http://schemas.openxmlformats.org/officeDocument/2006/relationships/image" Target="../media/image13.png"/><Relationship Id="rId41" Type="http://schemas.openxmlformats.org/officeDocument/2006/relationships/slide" Target="slide57.xml"/><Relationship Id="rId54" Type="http://schemas.openxmlformats.org/officeDocument/2006/relationships/slide" Target="slide81.xml"/><Relationship Id="rId62" Type="http://schemas.openxmlformats.org/officeDocument/2006/relationships/slide" Target="slide9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15" Type="http://schemas.openxmlformats.org/officeDocument/2006/relationships/image" Target="../media/image11.png"/><Relationship Id="rId23" Type="http://schemas.openxmlformats.org/officeDocument/2006/relationships/slide" Target="slide36.xml"/><Relationship Id="rId28" Type="http://schemas.openxmlformats.org/officeDocument/2006/relationships/slide" Target="slide37.xml"/><Relationship Id="rId36" Type="http://schemas.openxmlformats.org/officeDocument/2006/relationships/slide" Target="slide45.xml"/><Relationship Id="rId49" Type="http://schemas.openxmlformats.org/officeDocument/2006/relationships/slide" Target="slide71.xml"/><Relationship Id="rId57" Type="http://schemas.openxmlformats.org/officeDocument/2006/relationships/slide" Target="slide89.xml"/><Relationship Id="rId10" Type="http://schemas.openxmlformats.org/officeDocument/2006/relationships/slide" Target="slide8.xml"/><Relationship Id="rId31" Type="http://schemas.openxmlformats.org/officeDocument/2006/relationships/slide" Target="slide46.xml"/><Relationship Id="rId44" Type="http://schemas.openxmlformats.org/officeDocument/2006/relationships/slide" Target="slide67.xml"/><Relationship Id="rId52" Type="http://schemas.openxmlformats.org/officeDocument/2006/relationships/slide" Target="slide79.xml"/><Relationship Id="rId60" Type="http://schemas.openxmlformats.org/officeDocument/2006/relationships/image" Target="../media/image14.png"/><Relationship Id="rId4" Type="http://schemas.openxmlformats.org/officeDocument/2006/relationships/slide" Target="slide22.xml"/><Relationship Id="rId9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3" Type="http://schemas.openxmlformats.org/officeDocument/2006/relationships/slide" Target="slide52.xml"/><Relationship Id="rId7" Type="http://schemas.openxmlformats.org/officeDocument/2006/relationships/image" Target="../media/image106.jpeg"/><Relationship Id="rId12" Type="http://schemas.openxmlformats.org/officeDocument/2006/relationships/image" Target="../media/image11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jpeg"/><Relationship Id="rId11" Type="http://schemas.openxmlformats.org/officeDocument/2006/relationships/image" Target="../media/image110.jpeg"/><Relationship Id="rId5" Type="http://schemas.openxmlformats.org/officeDocument/2006/relationships/image" Target="../media/image104.jpeg"/><Relationship Id="rId10" Type="http://schemas.openxmlformats.org/officeDocument/2006/relationships/image" Target="../media/image109.png"/><Relationship Id="rId4" Type="http://schemas.openxmlformats.org/officeDocument/2006/relationships/image" Target="../media/image103.jpeg"/><Relationship Id="rId9" Type="http://schemas.openxmlformats.org/officeDocument/2006/relationships/image" Target="../media/image108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2.png"/><Relationship Id="rId4" Type="http://schemas.openxmlformats.org/officeDocument/2006/relationships/image" Target="../media/image121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0.jpeg"/><Relationship Id="rId4" Type="http://schemas.openxmlformats.org/officeDocument/2006/relationships/image" Target="../media/image129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slide" Target="slide62.xml"/><Relationship Id="rId7" Type="http://schemas.openxmlformats.org/officeDocument/2006/relationships/image" Target="../media/image13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jpeg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8.jpeg"/><Relationship Id="rId4" Type="http://schemas.openxmlformats.org/officeDocument/2006/relationships/image" Target="../media/image13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6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9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jpe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jpeg"/><Relationship Id="rId3" Type="http://schemas.openxmlformats.org/officeDocument/2006/relationships/image" Target="../media/image143.png"/><Relationship Id="rId7" Type="http://schemas.openxmlformats.org/officeDocument/2006/relationships/image" Target="../media/image14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6.png"/><Relationship Id="rId11" Type="http://schemas.openxmlformats.org/officeDocument/2006/relationships/image" Target="../media/image151.png"/><Relationship Id="rId5" Type="http://schemas.openxmlformats.org/officeDocument/2006/relationships/image" Target="../media/image145.jpeg"/><Relationship Id="rId10" Type="http://schemas.openxmlformats.org/officeDocument/2006/relationships/image" Target="../media/image150.png"/><Relationship Id="rId4" Type="http://schemas.openxmlformats.org/officeDocument/2006/relationships/image" Target="../media/image144.png"/><Relationship Id="rId9" Type="http://schemas.openxmlformats.org/officeDocument/2006/relationships/image" Target="../media/image14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4.jpeg"/><Relationship Id="rId5" Type="http://schemas.openxmlformats.org/officeDocument/2006/relationships/image" Target="../media/image153.jpeg"/><Relationship Id="rId4" Type="http://schemas.openxmlformats.org/officeDocument/2006/relationships/image" Target="../media/image152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9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0.jpe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jpeg"/><Relationship Id="rId3" Type="http://schemas.openxmlformats.org/officeDocument/2006/relationships/control" Target="../activeX/activeX2.xml"/><Relationship Id="rId7" Type="http://schemas.openxmlformats.org/officeDocument/2006/relationships/image" Target="../media/image163.jpe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2.jpeg"/><Relationship Id="rId5" Type="http://schemas.openxmlformats.org/officeDocument/2006/relationships/slide" Target="slide5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61.w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7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8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9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0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3.jpeg"/><Relationship Id="rId4" Type="http://schemas.openxmlformats.org/officeDocument/2006/relationships/slide" Target="slide8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5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8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6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8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88.xml"/><Relationship Id="rId4" Type="http://schemas.openxmlformats.org/officeDocument/2006/relationships/image" Target="../media/image180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7" Type="http://schemas.openxmlformats.org/officeDocument/2006/relationships/image" Target="../media/image18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4.png"/><Relationship Id="rId5" Type="http://schemas.openxmlformats.org/officeDocument/2006/relationships/image" Target="../media/image183.png"/><Relationship Id="rId4" Type="http://schemas.openxmlformats.org/officeDocument/2006/relationships/image" Target="../media/image182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9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7.jpeg"/><Relationship Id="rId4" Type="http://schemas.openxmlformats.org/officeDocument/2006/relationships/image" Target="../media/image186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9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hyperlink" Target="http://samrazvit.ru/raznoe/dolgozhiteli-mira.html" TargetMode="External"/><Relationship Id="rId13" Type="http://schemas.openxmlformats.org/officeDocument/2006/relationships/hyperlink" Target="http://www.poelidovolen.ru/parents/interesting/59-" TargetMode="External"/><Relationship Id="rId3" Type="http://schemas.openxmlformats.org/officeDocument/2006/relationships/hyperlink" Target="https://fishki.net/1938743-10-interesnyh-faktov-o-sporte-zozh.html" TargetMode="External"/><Relationship Id="rId7" Type="http://schemas.openxmlformats.org/officeDocument/2006/relationships/hyperlink" Target="https://morefactov.ru/fact/interesnye-facty-o-dolgozhitelyah-sredi-ludei-i-zhivotnih-" TargetMode="External"/><Relationship Id="rId12" Type="http://schemas.openxmlformats.org/officeDocument/2006/relationships/hyperlink" Target="https://yaszdorov.ru/blog/43536949994/5-samyih-vrednyih-produktov-dlya-detey.-Nikogda-ne-pokupayte-ih" TargetMode="External"/><Relationship Id="rId2" Type="http://schemas.openxmlformats.org/officeDocument/2006/relationships/hyperlink" Target="http://ideasport.kharkov.ua/news/81.html" TargetMode="External"/><Relationship Id="rId16" Type="http://schemas.openxmlformats.org/officeDocument/2006/relationships/hyperlink" Target="http://www.nightstork.ru/ukusy-nasekomyx-&#8211;-zashhita-i-pervaya-pomoshh.html-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-" TargetMode="External"/><Relationship Id="rId11" Type="http://schemas.openxmlformats.org/officeDocument/2006/relationships/hyperlink" Target="http://kartinkinaden.ru/nauka/chelovek/1014-interesnye-fakty-o-zdorove-cheloveka.html" TargetMode="External"/><Relationship Id="rId5" Type="http://schemas.openxmlformats.org/officeDocument/2006/relationships/hyperlink" Target="http://potomy.ru/fauna/321.html" TargetMode="External"/><Relationship Id="rId15" Type="http://schemas.openxmlformats.org/officeDocument/2006/relationships/hyperlink" Target="http://large-sport.ru/vidy-sporta/kakie-est-vidy-sporta-" TargetMode="External"/><Relationship Id="rId10" Type="http://schemas.openxmlformats.org/officeDocument/2006/relationships/hyperlink" Target="http://www.rodb-v.ru/news/obyavleniya/zdorovyy-obraz-zhizni-dlya-detey/" TargetMode="External"/><Relationship Id="rId4" Type="http://schemas.openxmlformats.org/officeDocument/2006/relationships/hyperlink" Target="http://www.rastut-goda.ru/questions-of-pedagogy/8551-istoriya-olimpijskikh-igr-dlya-detej.html" TargetMode="External"/><Relationship Id="rId9" Type="http://schemas.openxmlformats.org/officeDocument/2006/relationships/hyperlink" Target="https://fedorova-svetlyachok-ds3.edumsko.ru/folders/post/detyam_o_lekarstvennyh_rasteniyah" TargetMode="External"/><Relationship Id="rId14" Type="http://schemas.openxmlformats.org/officeDocument/2006/relationships/hyperlink" Target="http://interesnyefakty.org/meditsina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Текст 2"/>
          <p:cNvSpPr txBox="1">
            <a:spLocks/>
          </p:cNvSpPr>
          <p:nvPr/>
        </p:nvSpPr>
        <p:spPr bwMode="auto">
          <a:xfrm>
            <a:off x="3392488" y="5486400"/>
            <a:ext cx="5751512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ru-RU" altLang="ru-RU" sz="2000" b="1">
                <a:solidFill>
                  <a:schemeClr val="bg1"/>
                </a:solidFill>
                <a:latin typeface="Arial" charset="0"/>
              </a:rPr>
              <a:t>Автор: Злочевская Любовь Ивановна</a:t>
            </a:r>
          </a:p>
          <a:p>
            <a:pPr eaLnBrk="1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ru-RU" altLang="ru-RU" sz="2000" b="1">
                <a:solidFill>
                  <a:schemeClr val="bg1"/>
                </a:solidFill>
                <a:latin typeface="Arial" charset="0"/>
              </a:rPr>
              <a:t>Воспитатель ГПД  МАОУ Гимназии №3</a:t>
            </a:r>
          </a:p>
          <a:p>
            <a:pPr eaLnBrk="1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ru-RU" altLang="ru-RU" sz="2000" b="1">
                <a:solidFill>
                  <a:schemeClr val="bg1"/>
                </a:solidFill>
                <a:latin typeface="Arial" charset="0"/>
              </a:rPr>
              <a:t>г. Южно-Сахалинск, Сахалинская область</a:t>
            </a:r>
          </a:p>
        </p:txBody>
      </p:sp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2209800" y="1454329"/>
            <a:ext cx="59118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«За здоровьем не следить – </a:t>
            </a:r>
          </a:p>
          <a:p>
            <a:pPr algn="ctr" eaLnBrk="0" hangingPunct="0">
              <a:defRPr/>
            </a:pPr>
            <a:r>
              <a:rPr lang="ru-RU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долгожителем не быть!»</a:t>
            </a:r>
          </a:p>
        </p:txBody>
      </p:sp>
      <p:sp>
        <p:nvSpPr>
          <p:cNvPr id="3077" name="Прямоугольник 10"/>
          <p:cNvSpPr>
            <a:spLocks noChangeArrowheads="1"/>
          </p:cNvSpPr>
          <p:nvPr/>
        </p:nvSpPr>
        <p:spPr bwMode="auto">
          <a:xfrm>
            <a:off x="5330825" y="304800"/>
            <a:ext cx="3019425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Интерактивная викторина</a:t>
            </a:r>
          </a:p>
        </p:txBody>
      </p:sp>
      <p:pic>
        <p:nvPicPr>
          <p:cNvPr id="3078" name="Picture 8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1600" y="3548063"/>
            <a:ext cx="1722438" cy="330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38CD19-C08D-4472-B645-31CFB3249DE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891588" y="6569075"/>
            <a:ext cx="252412" cy="288925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7938" y="522288"/>
            <a:ext cx="6172200" cy="15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8510588" y="52388"/>
            <a:ext cx="457200" cy="4191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2293" name="TextBox 9"/>
          <p:cNvSpPr txBox="1">
            <a:spLocks noChangeArrowheads="1"/>
          </p:cNvSpPr>
          <p:nvPr/>
        </p:nvSpPr>
        <p:spPr bwMode="auto">
          <a:xfrm>
            <a:off x="114300" y="0"/>
            <a:ext cx="74676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Удивительно, но факт</a:t>
            </a:r>
          </a:p>
        </p:txBody>
      </p:sp>
      <p:sp>
        <p:nvSpPr>
          <p:cNvPr id="12294" name="Прямоугольник 1"/>
          <p:cNvSpPr>
            <a:spLocks noChangeArrowheads="1"/>
          </p:cNvSpPr>
          <p:nvPr/>
        </p:nvSpPr>
        <p:spPr bwMode="auto">
          <a:xfrm>
            <a:off x="114300" y="561975"/>
            <a:ext cx="5145088" cy="618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itchFamily="18" charset="0"/>
                <a:cs typeface="Times New Roman" pitchFamily="18" charset="0"/>
              </a:rPr>
              <a:t>Оказывается, слово «спорт» имеет свою историю и географию, ведь некоторым словам, как и людям, нравится путешествовать. Примерно так произошло и с известным словом «спорт». Звучит это слово похоже на языках многих стран мира, а как оно появилось, знает далеко не каждый. Слово родилось очень давно во Франции, произносилось как депорт и означало «развлечения», «забавы». Оказавшись в Англии, слово стало произноситься иначе: диспорт, а затем и вовсе без частицы ди – спорт. Этим словом стали называть состязания: гребные гонки, конные скачки. В нашу страну слово пришло более века назад. Поначалу спортом называли и игру в домино, и коллекционирование марок, и даже рукоделие. С XV века к слову «спорт» добавился нынешний смысл, т.е. оно стало обозначать «игру по некоторым правилам, требующую физических усилий или интеллектуальных способностей».</a:t>
            </a:r>
          </a:p>
        </p:txBody>
      </p:sp>
      <p:pic>
        <p:nvPicPr>
          <p:cNvPr id="12295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600" y="960438"/>
            <a:ext cx="3328988" cy="2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600" y="3425825"/>
            <a:ext cx="3048000" cy="307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7" name="TextBox 9"/>
          <p:cNvSpPr txBox="1">
            <a:spLocks noChangeArrowheads="1"/>
          </p:cNvSpPr>
          <p:nvPr/>
        </p:nvSpPr>
        <p:spPr bwMode="auto">
          <a:xfrm>
            <a:off x="6143625" y="298450"/>
            <a:ext cx="2027238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СПОРТ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87D8ED-9E52-4FC7-879F-5EA666D0D92C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797925" y="6477000"/>
            <a:ext cx="346075" cy="381000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0" y="685800"/>
            <a:ext cx="61722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5</a:t>
            </a:r>
          </a:p>
        </p:txBody>
      </p:sp>
      <p:sp>
        <p:nvSpPr>
          <p:cNvPr id="13317" name="Прямоугольник 2"/>
          <p:cNvSpPr>
            <a:spLocks noChangeArrowheads="1"/>
          </p:cNvSpPr>
          <p:nvPr/>
        </p:nvSpPr>
        <p:spPr bwMode="auto">
          <a:xfrm>
            <a:off x="52388" y="971550"/>
            <a:ext cx="4470400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itchFamily="18" charset="0"/>
                <a:cs typeface="Times New Roman" pitchFamily="18" charset="0"/>
              </a:rPr>
              <a:t>Первые Параолимпийские игры состоялись в Риме в 1960 году. Тогда самой многочисленной была делегация спортсменов Италии. Программа римских Игр включала восемь видов спорта, в том числе легкая атлетика, плавание, фехтование, баскетбол, стрельба из лука, настольный теннис.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itchFamily="18" charset="0"/>
                <a:cs typeface="Times New Roman" pitchFamily="18" charset="0"/>
              </a:rPr>
              <a:t>Официальное название «Параолимпийские игры» появилось во время проведения Параолимпиады 1964 года в Токио. В ней приняли участие 390 спортсменов из 22 стран. На этих соревнованиях впервые использовалась параолимпийская атрибутика: флаг, гимн и символ Игр.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8" name="Прямоугольник 1"/>
          <p:cNvSpPr>
            <a:spLocks noChangeArrowheads="1"/>
          </p:cNvSpPr>
          <p:nvPr/>
        </p:nvSpPr>
        <p:spPr bwMode="auto">
          <a:xfrm>
            <a:off x="192088" y="25400"/>
            <a:ext cx="3781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Удивительно, но факт</a:t>
            </a:r>
          </a:p>
        </p:txBody>
      </p:sp>
      <p:pic>
        <p:nvPicPr>
          <p:cNvPr id="13319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1863" y="1135063"/>
            <a:ext cx="3944937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925" y="3971925"/>
            <a:ext cx="3937000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TextBox 9"/>
          <p:cNvSpPr txBox="1">
            <a:spLocks noChangeArrowheads="1"/>
          </p:cNvSpPr>
          <p:nvPr/>
        </p:nvSpPr>
        <p:spPr bwMode="auto">
          <a:xfrm>
            <a:off x="4238625" y="647700"/>
            <a:ext cx="386715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ПАРАОЛИМПИАДА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D7F81C-7B36-43FA-857E-595DB0451F01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86800" y="6519863"/>
            <a:ext cx="457200" cy="2968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0" y="685800"/>
            <a:ext cx="61722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5</a:t>
            </a:r>
          </a:p>
        </p:txBody>
      </p:sp>
      <p:sp>
        <p:nvSpPr>
          <p:cNvPr id="14341" name="Прямоугольник 3"/>
          <p:cNvSpPr>
            <a:spLocks noChangeArrowheads="1"/>
          </p:cNvSpPr>
          <p:nvPr/>
        </p:nvSpPr>
        <p:spPr bwMode="auto">
          <a:xfrm>
            <a:off x="122238" y="1114425"/>
            <a:ext cx="8564562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imes New Roman" pitchFamily="18" charset="0"/>
                <a:cs typeface="Times New Roman" pitchFamily="18" charset="0"/>
              </a:rPr>
              <a:t>Профессия «ВРАЧ» имеет многолетнюю историю. В далёкой древности существовали различные целители, которые обладали способностью заживлять раны и излечивать инфекции. Зачастую таким врачевателям приписывали связь с колдовством, а их искусство возвращения здоровья объясняли с помощью мистики. Этимология слова «врач» — исконно славянская и образовано с помощью суффикса «-чь» и слова «вьрати», что значит «говорить». Первоначально — «заговаривающий, волшебник».  В старину лечили заговорами, заклинаниями, разными нашептываниями. Древний лекарь, знахарь говорил больному что-нибудь вроде этого: "Уйди, болезнь, в пески зыбучие, в леса дремучие..." И бормотал над занедужившим разные слова. А знаете, как вплоть до начала XIX века называлось бормотание, болтовня? Бормотание, болтовня тогда назывались враньем. Бормотать - значило "врать". Кто трубит - тот трубач, кто ткет - тот ткач, а кто врет - тот врач. Значение «говорить», заключенное в слове «врач», сохранилось в русском языке в глаголе «врать». Сейчас врач – это специалист, который лечит людей и предупреждает появление различных заболеваний.</a:t>
            </a:r>
          </a:p>
        </p:txBody>
      </p:sp>
      <p:sp>
        <p:nvSpPr>
          <p:cNvPr id="14342" name="AutoShape 10" descr="https://im0-tub-ru.yandex.net/i?id=4aa9553b0a0f07b332e51b512ad1235f&amp;n=33&amp;h=215&amp;w=28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4343" name="TextBox 13"/>
          <p:cNvSpPr txBox="1">
            <a:spLocks noChangeArrowheads="1"/>
          </p:cNvSpPr>
          <p:nvPr/>
        </p:nvSpPr>
        <p:spPr bwMode="auto">
          <a:xfrm>
            <a:off x="7938" y="-33338"/>
            <a:ext cx="7467600" cy="52387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Удивительно, но факт</a:t>
            </a:r>
          </a:p>
        </p:txBody>
      </p:sp>
      <p:sp>
        <p:nvSpPr>
          <p:cNvPr id="14344" name="TextBox 13"/>
          <p:cNvSpPr txBox="1">
            <a:spLocks noChangeArrowheads="1"/>
          </p:cNvSpPr>
          <p:nvPr/>
        </p:nvSpPr>
        <p:spPr bwMode="auto">
          <a:xfrm>
            <a:off x="1211263" y="719138"/>
            <a:ext cx="5715000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ПРОИСХОЖДЕНИЕ СЛОВА «ВРАЧ»</a:t>
            </a:r>
          </a:p>
        </p:txBody>
      </p:sp>
      <p:pic>
        <p:nvPicPr>
          <p:cNvPr id="14345" name="Picture 19" descr="http://doctornadom.ru/wp-content/uploads/2015/03/doctors1300-na-50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3513" y="4654550"/>
            <a:ext cx="5272087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337675-5E49-4FB0-89B4-D7BBD8030381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807450" y="6569075"/>
            <a:ext cx="336550" cy="288925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22225" y="549275"/>
            <a:ext cx="61722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8578850" y="73025"/>
            <a:ext cx="457200" cy="477838"/>
          </a:xfrm>
          <a:prstGeom prst="roundRect">
            <a:avLst>
              <a:gd name="adj" fmla="val 19842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5365" name="Прямоугольник 2"/>
          <p:cNvSpPr>
            <a:spLocks noChangeArrowheads="1"/>
          </p:cNvSpPr>
          <p:nvPr/>
        </p:nvSpPr>
        <p:spPr bwMode="auto">
          <a:xfrm>
            <a:off x="249238" y="1066800"/>
            <a:ext cx="43116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itchFamily="18" charset="0"/>
                <a:cs typeface="Times New Roman" pitchFamily="18" charset="0"/>
              </a:rPr>
              <a:t>Истоки развития гигиены относятся к глубокой древности. Уже у народов Древней Греции, Рима, Египта, Китая наблюдались первые попытки создания здоровых условий жизни.. Термин «гигиена» происходит от древнегреческого слова «hygieinos», что означает «целебный, приносящий здоровье». Связан с именем мифической богини здоровья Гигиеи – дочери бога медицины Эскулапа, которая изображалась в виде красивой девушки, держащей в руках чашу, наполненную водой и обвитую змеей. Чаша со змеей сохранилась до сих пор как эмблема медицины.</a:t>
            </a:r>
          </a:p>
        </p:txBody>
      </p:sp>
      <p:sp>
        <p:nvSpPr>
          <p:cNvPr id="15366" name="TextBox 11"/>
          <p:cNvSpPr txBox="1">
            <a:spLocks noChangeArrowheads="1"/>
          </p:cNvSpPr>
          <p:nvPr/>
        </p:nvSpPr>
        <p:spPr bwMode="auto">
          <a:xfrm>
            <a:off x="0" y="20638"/>
            <a:ext cx="74676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Удивительно, но факт</a:t>
            </a:r>
          </a:p>
        </p:txBody>
      </p:sp>
      <p:sp>
        <p:nvSpPr>
          <p:cNvPr id="15367" name="TextBox 11"/>
          <p:cNvSpPr txBox="1">
            <a:spLocks noChangeArrowheads="1"/>
          </p:cNvSpPr>
          <p:nvPr/>
        </p:nvSpPr>
        <p:spPr bwMode="auto">
          <a:xfrm>
            <a:off x="5410200" y="344488"/>
            <a:ext cx="2209800" cy="4603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ГИГИЕНА</a:t>
            </a:r>
          </a:p>
        </p:txBody>
      </p:sp>
      <p:pic>
        <p:nvPicPr>
          <p:cNvPr id="15368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6200" y="804863"/>
            <a:ext cx="3879850" cy="290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1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4050" y="3844925"/>
            <a:ext cx="272415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2DB5A7-E0A7-4F2F-AF48-B31E65A573FC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569075"/>
            <a:ext cx="503237" cy="288925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0" y="152400"/>
            <a:ext cx="4038600" cy="533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Знаете ли вы, что…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49225" y="1018312"/>
            <a:ext cx="8891588" cy="175432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любого живого организма, при котором он в целом и все его органы способны полностью выполнять свои функции; отсутствие недуга, болезни. К наукам, изучающим здоровье, относятся: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602663" y="152400"/>
            <a:ext cx="503237" cy="37941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685800"/>
            <a:ext cx="41148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алее 13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6394" name="Picture 14" descr="http://sc25.ucoz.ru/16/11/shhdor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3494088"/>
            <a:ext cx="3581400" cy="253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6" descr="http://presentway.com/wp-content/uploads/2014/07/Feature-Healthy-Living-Steph-600x33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4800" y="3494088"/>
            <a:ext cx="4757738" cy="264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B4225B-7148-4F16-A1E7-24D6442CAB32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2" name="Прямоугольник 1"/>
          <p:cNvSpPr/>
          <p:nvPr/>
        </p:nvSpPr>
        <p:spPr>
          <a:xfrm>
            <a:off x="4599972" y="267172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диетология, фармакология, биология, эпидемиология, психология.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1" name="TextBox 9"/>
          <p:cNvSpPr txBox="1">
            <a:spLocks noChangeArrowheads="1"/>
          </p:cNvSpPr>
          <p:nvPr/>
        </p:nvSpPr>
        <p:spPr bwMode="auto">
          <a:xfrm>
            <a:off x="762000" y="228600"/>
            <a:ext cx="40386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Отгадайте загадку.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85800" y="769938"/>
            <a:ext cx="4114800" cy="158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3" name="Rectangle 3"/>
          <p:cNvSpPr>
            <a:spLocks noChangeArrowheads="1"/>
          </p:cNvSpPr>
          <p:nvPr/>
        </p:nvSpPr>
        <p:spPr bwMode="auto">
          <a:xfrm>
            <a:off x="76200" y="1528763"/>
            <a:ext cx="4343400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В этом светлом магазине</a:t>
            </a:r>
            <a:br>
              <a:rPr lang="ru-RU" alt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Ты увидишь на витрине</a:t>
            </a:r>
            <a:br>
              <a:rPr lang="ru-RU" alt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Не одежду, не продукты,</a:t>
            </a:r>
            <a:br>
              <a:rPr lang="ru-RU" alt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И не книги, и не фрукты.</a:t>
            </a:r>
            <a:br>
              <a:rPr lang="ru-RU" alt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Здесь микстура и таблетки,</a:t>
            </a:r>
            <a:br>
              <a:rPr lang="ru-RU" alt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Здесь горчичники, пипетки.</a:t>
            </a:r>
            <a:br>
              <a:rPr lang="ru-RU" alt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Мази, капли и бальзамы</a:t>
            </a:r>
            <a:br>
              <a:rPr lang="ru-RU" alt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Для тебя, для папы с мамой.</a:t>
            </a:r>
            <a:br>
              <a:rPr lang="ru-RU" alt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Для здоровья человека</a:t>
            </a:r>
            <a:br>
              <a:rPr lang="ru-RU" alt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Открывает дверь - ...</a:t>
            </a:r>
            <a:endParaRPr lang="ru-RU" altLang="ru-RU" sz="3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338138" y="5616575"/>
            <a:ext cx="2286000" cy="4603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аптека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5</a:t>
            </a:r>
          </a:p>
        </p:txBody>
      </p:sp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25913" y="1528763"/>
            <a:ext cx="4806950" cy="3605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24E858-7888-4127-AC16-A3AD4300393E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8437" name="TextBox 9"/>
          <p:cNvSpPr txBox="1">
            <a:spLocks noChangeArrowheads="1"/>
          </p:cNvSpPr>
          <p:nvPr/>
        </p:nvSpPr>
        <p:spPr bwMode="auto">
          <a:xfrm>
            <a:off x="0" y="152400"/>
            <a:ext cx="4572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Подумайте и ответьте.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77800" y="735013"/>
            <a:ext cx="8043863" cy="1016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маленькие органические вещества А,В,С,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другие, очень необходимы для жизни человека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685800"/>
            <a:ext cx="4572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алее 13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609600" y="5410200"/>
            <a:ext cx="792480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Витамины</a:t>
            </a:r>
          </a:p>
        </p:txBody>
      </p:sp>
      <p:pic>
        <p:nvPicPr>
          <p:cNvPr id="17" name="Рисунок 16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9100" y="2133600"/>
            <a:ext cx="39624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00600" y="2170113"/>
            <a:ext cx="4143375" cy="2935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4F905D-41FE-4A80-A814-6B11C8C991AC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700" y="1314450"/>
            <a:ext cx="4437063" cy="443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457200" y="187325"/>
            <a:ext cx="7391400" cy="70643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Что что означает этот символ?  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497888" y="160338"/>
            <a:ext cx="609600" cy="381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1F2C6F-56F6-40F7-8E9F-8A86010EA83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0485" name="TextBox 9"/>
          <p:cNvSpPr txBox="1">
            <a:spLocks noChangeArrowheads="1"/>
          </p:cNvSpPr>
          <p:nvPr/>
        </p:nvSpPr>
        <p:spPr bwMode="auto">
          <a:xfrm>
            <a:off x="419100" y="123825"/>
            <a:ext cx="5715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Подумайте и ответьте.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80975" y="860425"/>
            <a:ext cx="7924800" cy="101441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честь кого раздел медицины «гигиена» получил такое название? 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390525" y="685800"/>
            <a:ext cx="55626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алее 13">
            <a:hlinkClick r:id="rId3" action="ppaction://hlinksldjump" highlightClick="1"/>
          </p:cNvPr>
          <p:cNvSpPr/>
          <p:nvPr/>
        </p:nvSpPr>
        <p:spPr>
          <a:xfrm>
            <a:off x="15240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715000" y="2463800"/>
            <a:ext cx="2743200" cy="1016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честь животного гиена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2362200" y="2370138"/>
            <a:ext cx="2971800" cy="1385887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честь древнегреческой богини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Гигиеи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00" y="2232025"/>
            <a:ext cx="19431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F31AD2-6059-4B43-B5A2-841AF692EB47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6923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6923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20650" y="457200"/>
            <a:ext cx="8191500" cy="113823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 зимняя олимпиада состоялась в 2014 году </a:t>
            </a:r>
          </a:p>
          <a:p>
            <a:pPr algn="ctr" eaLnBrk="0" hangingPunct="0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городе …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572500" y="244475"/>
            <a:ext cx="503238" cy="69215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pic>
        <p:nvPicPr>
          <p:cNvPr id="14" name="Рисунок 1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74638" y="1895475"/>
            <a:ext cx="4572000" cy="2528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111750" y="3192463"/>
            <a:ext cx="3938588" cy="2689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762000" y="6172200"/>
            <a:ext cx="480060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Сочи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B88730-2B75-4616-A09A-79B4A6670297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9600" y="381000"/>
            <a:ext cx="7924800" cy="443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Содержание</a:t>
            </a:r>
          </a:p>
          <a:p>
            <a:pPr>
              <a:defRPr/>
            </a:pPr>
            <a:endParaRPr lang="ru-RU" u="sng" dirty="0"/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ru-RU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Обращение к </a:t>
            </a:r>
            <a:r>
              <a:rPr lang="ru-RU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здоровякам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ru-RU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Правила игры</a:t>
            </a:r>
            <a:endParaRPr lang="ru-RU" sz="4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  <a:defRPr/>
            </a:pPr>
            <a:endParaRPr lang="ru-RU" sz="4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  <a:hlinkClick r:id="rId6" action="ppaction://hlinksldjump"/>
            </a:endParaRPr>
          </a:p>
          <a:p>
            <a:pPr marL="285750" indent="-285750">
              <a:buFont typeface="Wingdings" pitchFamily="2" charset="2"/>
              <a:buChar char="v"/>
              <a:defRPr/>
            </a:pPr>
            <a:endParaRPr lang="ru-RU" sz="4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  <a:hlinkClick r:id="rId6" action="ppaction://hlinksldjump"/>
            </a:endParaRP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ru-RU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Викторина</a:t>
            </a:r>
            <a:endParaRPr lang="ru-RU" sz="4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3AD591-6294-44AF-AEBD-FA4092A0FB3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2533" name="TextBox 9"/>
          <p:cNvSpPr txBox="1">
            <a:spLocks noChangeArrowheads="1"/>
          </p:cNvSpPr>
          <p:nvPr/>
        </p:nvSpPr>
        <p:spPr bwMode="auto">
          <a:xfrm>
            <a:off x="0" y="152400"/>
            <a:ext cx="35814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Расшифруйте ребус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838200"/>
            <a:ext cx="7924800" cy="1016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buFont typeface="Arial" pitchFamily="34" charset="0"/>
              <a:buChar char="•"/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(отгадка – название вида спорта)</a:t>
            </a:r>
          </a:p>
          <a:p>
            <a:pPr algn="just" eaLnBrk="0" hangingPunct="0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685800"/>
            <a:ext cx="35814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алее 13">
            <a:hlinkClick r:id="rId3" action="ppaction://hlinksldjump" highlightClick="1"/>
          </p:cNvPr>
          <p:cNvSpPr/>
          <p:nvPr/>
        </p:nvSpPr>
        <p:spPr>
          <a:xfrm>
            <a:off x="15240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TextBox 9"/>
          <p:cNvSpPr txBox="1">
            <a:spLocks noChangeArrowheads="1"/>
          </p:cNvSpPr>
          <p:nvPr/>
        </p:nvSpPr>
        <p:spPr bwMode="auto">
          <a:xfrm>
            <a:off x="762000" y="5943600"/>
            <a:ext cx="3810000" cy="892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стрельба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800" b="1" i="1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22539" name="Рисунок 2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2030413"/>
            <a:ext cx="6403975" cy="330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6858000" y="1706563"/>
            <a:ext cx="6324600" cy="4237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8116A6-EDE0-4105-B4EC-5F1CE97C5ECD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90417 -0.013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200" y="-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3558" name="TextBox 9"/>
          <p:cNvSpPr txBox="1">
            <a:spLocks noChangeArrowheads="1"/>
          </p:cNvSpPr>
          <p:nvPr/>
        </p:nvSpPr>
        <p:spPr bwMode="auto">
          <a:xfrm>
            <a:off x="0" y="152400"/>
            <a:ext cx="79248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каком рисунке изображена правильная </a:t>
            </a:r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осанка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36513" y="1065213"/>
            <a:ext cx="7467600" cy="158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05200" y="1578626"/>
            <a:ext cx="1987550" cy="327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888" y="1579562"/>
            <a:ext cx="2052638" cy="3173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56400" y="1778000"/>
            <a:ext cx="1633538" cy="3135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5105400"/>
            <a:ext cx="9144000" cy="9540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1                              2                               3</a:t>
            </a:r>
          </a:p>
          <a:p>
            <a:pPr algn="ctr" eaLnBrk="0" hangingPunct="0">
              <a:defRPr/>
            </a:pP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CB53C7-8749-4DDB-A5DA-88E3E17F284B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15" name="Блок-схема: узел 14"/>
          <p:cNvSpPr/>
          <p:nvPr/>
        </p:nvSpPr>
        <p:spPr>
          <a:xfrm>
            <a:off x="1448401" y="5132216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А</a:t>
            </a:r>
          </a:p>
        </p:txBody>
      </p:sp>
      <p:sp>
        <p:nvSpPr>
          <p:cNvPr id="16" name="Блок-схема: узел 15"/>
          <p:cNvSpPr/>
          <p:nvPr/>
        </p:nvSpPr>
        <p:spPr>
          <a:xfrm>
            <a:off x="7284448" y="5141540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В</a:t>
            </a:r>
          </a:p>
        </p:txBody>
      </p:sp>
      <p:sp>
        <p:nvSpPr>
          <p:cNvPr id="22" name="Блок-схема: узел 21"/>
          <p:cNvSpPr/>
          <p:nvPr/>
        </p:nvSpPr>
        <p:spPr>
          <a:xfrm>
            <a:off x="4352335" y="5141540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CF9D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4582" name="TextBox 9"/>
          <p:cNvSpPr txBox="1">
            <a:spLocks noChangeArrowheads="1"/>
          </p:cNvSpPr>
          <p:nvPr/>
        </p:nvSpPr>
        <p:spPr bwMode="auto">
          <a:xfrm>
            <a:off x="0" y="152400"/>
            <a:ext cx="79248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 нарушили правила в соблюдении здорового образа жизни.                                               Штраф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900" b="1" dirty="0">
                <a:solidFill>
                  <a:srgbClr val="FF0000"/>
                </a:solidFill>
                <a:latin typeface="Georgia" pitchFamily="18" charset="0"/>
              </a:rPr>
              <a:t>– 2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1066800"/>
            <a:ext cx="74676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5" name="Picture 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1241425"/>
            <a:ext cx="6019800" cy="369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6" name="Rectangle 11"/>
          <p:cNvSpPr>
            <a:spLocks noChangeArrowheads="1"/>
          </p:cNvSpPr>
          <p:nvPr/>
        </p:nvSpPr>
        <p:spPr bwMode="auto">
          <a:xfrm>
            <a:off x="1992313" y="4989513"/>
            <a:ext cx="47021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употребляй много сладостей!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Почему?</a:t>
            </a: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2979738" y="6108700"/>
            <a:ext cx="41306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вредная пища</a:t>
            </a:r>
          </a:p>
        </p:txBody>
      </p:sp>
      <p:sp>
        <p:nvSpPr>
          <p:cNvPr id="24588" name="Прямоугольник 3"/>
          <p:cNvSpPr>
            <a:spLocks noChangeArrowheads="1"/>
          </p:cNvSpPr>
          <p:nvPr/>
        </p:nvSpPr>
        <p:spPr bwMode="auto">
          <a:xfrm>
            <a:off x="4098925" y="3244850"/>
            <a:ext cx="946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charset="0"/>
              </a:rPr>
              <a:t>Ответ: </a:t>
            </a:r>
          </a:p>
        </p:txBody>
      </p:sp>
      <p:sp>
        <p:nvSpPr>
          <p:cNvPr id="24589" name="Прямоугольник 5"/>
          <p:cNvSpPr>
            <a:spLocks noChangeArrowheads="1"/>
          </p:cNvSpPr>
          <p:nvPr/>
        </p:nvSpPr>
        <p:spPr bwMode="auto">
          <a:xfrm>
            <a:off x="1143000" y="6119813"/>
            <a:ext cx="1209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altLang="ru-RU" sz="2400" b="1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947C0B-52D4-437D-B095-4C52C47984FF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839200" y="6442075"/>
            <a:ext cx="304800" cy="415925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5605" name="TextBox 9"/>
          <p:cNvSpPr txBox="1">
            <a:spLocks noChangeArrowheads="1"/>
          </p:cNvSpPr>
          <p:nvPr/>
        </p:nvSpPr>
        <p:spPr bwMode="auto">
          <a:xfrm>
            <a:off x="0" y="3175"/>
            <a:ext cx="74676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Выберите летние виды спорта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139700" y="527050"/>
            <a:ext cx="6624638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алее 13">
            <a:hlinkClick r:id="rId3" action="ppaction://hlinksldjump" highlightClick="1"/>
          </p:cNvPr>
          <p:cNvSpPr/>
          <p:nvPr/>
        </p:nvSpPr>
        <p:spPr>
          <a:xfrm>
            <a:off x="0" y="6442075"/>
            <a:ext cx="315913" cy="415925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2901950" y="6218238"/>
            <a:ext cx="2432050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1, 3, 4, 5, 9, 12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189913" y="61913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10</a:t>
            </a:r>
          </a:p>
        </p:txBody>
      </p:sp>
      <p:pic>
        <p:nvPicPr>
          <p:cNvPr id="25610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913" y="827088"/>
            <a:ext cx="7874000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1" name="Picture 1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6196013"/>
            <a:ext cx="1090613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89A685-4DEE-44FB-B8AD-7F6F008786E8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6629" name="TextBox 9"/>
          <p:cNvSpPr txBox="1">
            <a:spLocks noChangeArrowheads="1"/>
          </p:cNvSpPr>
          <p:nvPr/>
        </p:nvSpPr>
        <p:spPr bwMode="auto">
          <a:xfrm>
            <a:off x="0" y="152400"/>
            <a:ext cx="65532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Восстановите правильное название: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685800"/>
            <a:ext cx="61722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290326"/>
              </p:ext>
            </p:extLst>
          </p:nvPr>
        </p:nvGraphicFramePr>
        <p:xfrm>
          <a:off x="228600" y="838200"/>
          <a:ext cx="7543800" cy="390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45041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Ромашка</a:t>
                      </a:r>
                    </a:p>
                    <a:p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8" marB="45728">
                    <a:lnB w="38100" cmpd="sng"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обыкновенная</a:t>
                      </a:r>
                    </a:p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8" marB="4572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0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Рябина</a:t>
                      </a:r>
                    </a:p>
                    <a:p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8" marB="45728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коричный</a:t>
                      </a:r>
                      <a:endParaRPr lang="ru-RU" sz="32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8" marB="45728">
                    <a:lnL w="12700" cmpd="sng">
                      <a:noFill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97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Зверобой</a:t>
                      </a:r>
                    </a:p>
                    <a:p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8" marB="45728">
                    <a:lnT w="12700" cmpd="sng">
                      <a:noFill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аптечная</a:t>
                      </a:r>
                      <a:endParaRPr lang="ru-RU" sz="32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8" marB="4572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Шиповник</a:t>
                      </a:r>
                      <a:r>
                        <a:rPr lang="ru-RU" sz="32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8" marB="4572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продырявленный </a:t>
                      </a:r>
                    </a:p>
                    <a:p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8" marB="4572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19" name="Прямая со стрелкой 18"/>
          <p:cNvCxnSpPr/>
          <p:nvPr/>
        </p:nvCxnSpPr>
        <p:spPr>
          <a:xfrm>
            <a:off x="1752600" y="1066800"/>
            <a:ext cx="2514600" cy="1828800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1524000" y="1158875"/>
            <a:ext cx="2362200" cy="762000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2032000" y="2079625"/>
            <a:ext cx="2108200" cy="1905000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1752600" y="2917825"/>
            <a:ext cx="2209800" cy="1066800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Рисунок 38" descr="Картинки по запросу Ромашка аптечная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876800"/>
            <a:ext cx="2057400" cy="167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Рисунок 39" descr="Картинки по запросу Рябина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0800" y="4876800"/>
            <a:ext cx="1676400" cy="167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Рисунок 40" descr="Картинки по запросу зверобой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876800"/>
            <a:ext cx="1676400" cy="167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Рисунок 41" descr="Картинки по запросу шиповник фото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3200" y="4876800"/>
            <a:ext cx="1981200" cy="167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352101-7384-4B0A-9158-E3EC4BB673B2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7653" name="TextBox 9"/>
          <p:cNvSpPr txBox="1">
            <a:spLocks noChangeArrowheads="1"/>
          </p:cNvSpPr>
          <p:nvPr/>
        </p:nvSpPr>
        <p:spPr bwMode="auto">
          <a:xfrm>
            <a:off x="66675" y="33338"/>
            <a:ext cx="8077200" cy="1384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Найдите правильные пары, соединяя рисунки и названия физических качеств человека стрелками.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66675" y="1395413"/>
            <a:ext cx="8001000" cy="158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Управляющая кнопка: далее 10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10</a:t>
            </a:r>
          </a:p>
        </p:txBody>
      </p:sp>
      <p:pic>
        <p:nvPicPr>
          <p:cNvPr id="27657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7713" y="1408113"/>
            <a:ext cx="5089525" cy="535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1" name="Picture 1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1862138"/>
            <a:ext cx="2243138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40" name="Picture 1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22553" flipV="1">
            <a:off x="3449638" y="4403725"/>
            <a:ext cx="2225675" cy="193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42" name="Picture 1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4038028">
            <a:off x="3455194" y="1612106"/>
            <a:ext cx="1997075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>
            <a:off x="3195638" y="4086225"/>
            <a:ext cx="2057400" cy="1762125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3195638" y="2971800"/>
            <a:ext cx="2387600" cy="19954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63" name="Picture 1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" y="1981200"/>
            <a:ext cx="1090613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9"/>
          <p:cNvSpPr txBox="1">
            <a:spLocks noChangeArrowheads="1"/>
          </p:cNvSpPr>
          <p:nvPr/>
        </p:nvSpPr>
        <p:spPr bwMode="auto">
          <a:xfrm>
            <a:off x="547688" y="2511425"/>
            <a:ext cx="1052512" cy="19383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1-В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2-А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3-Д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4-Б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5-Г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385896-946B-4BCC-A6B0-98B4790DB2CC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675" name="TextBox 9"/>
          <p:cNvSpPr txBox="1">
            <a:spLocks noChangeArrowheads="1"/>
          </p:cNvSpPr>
          <p:nvPr/>
        </p:nvSpPr>
        <p:spPr bwMode="auto">
          <a:xfrm>
            <a:off x="0" y="150813"/>
            <a:ext cx="7924800" cy="9540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Определите расположение настольной лампы: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latin typeface="Georgia" pitchFamily="18" charset="0"/>
              </a:rPr>
              <a:t>1) правильно                    2) неправильно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1066800"/>
            <a:ext cx="74676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4800" y="1663700"/>
            <a:ext cx="3810000" cy="3040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29200" y="1649413"/>
            <a:ext cx="3581400" cy="3030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680" name="Rectangle 1"/>
          <p:cNvSpPr>
            <a:spLocks noChangeArrowheads="1"/>
          </p:cNvSpPr>
          <p:nvPr/>
        </p:nvSpPr>
        <p:spPr bwMode="auto">
          <a:xfrm>
            <a:off x="1143000" y="4892675"/>
            <a:ext cx="693420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А)                                             Б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24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330089-0979-4468-82C5-98F07CBC979B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53469E-6 L -0.50833 2.5346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6532E-6 L 0.4875 -1.96532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9701" name="TextBox 9"/>
          <p:cNvSpPr txBox="1">
            <a:spLocks noChangeArrowheads="1"/>
          </p:cNvSpPr>
          <p:nvPr/>
        </p:nvSpPr>
        <p:spPr bwMode="auto">
          <a:xfrm>
            <a:off x="0" y="152400"/>
            <a:ext cx="4038600" cy="533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Подумайте и скажите.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80988" y="5575300"/>
            <a:ext cx="7696200" cy="64611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БАКТЕРИИ</a:t>
            </a:r>
            <a:endParaRPr lang="ru-RU" sz="1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29600" y="1524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685800"/>
            <a:ext cx="41148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алее 13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5" name="Рисунок 14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3581400" y="3124200"/>
            <a:ext cx="4191000" cy="2620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8600" y="815975"/>
            <a:ext cx="4476750" cy="214153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708" name="Прямоугольник 17"/>
          <p:cNvSpPr>
            <a:spLocks noChangeArrowheads="1"/>
          </p:cNvSpPr>
          <p:nvPr/>
        </p:nvSpPr>
        <p:spPr bwMode="auto">
          <a:xfrm>
            <a:off x="128588" y="749300"/>
            <a:ext cx="3986212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itchFamily="18" charset="0"/>
                <a:cs typeface="Times New Roman" pitchFamily="18" charset="0"/>
              </a:rPr>
              <a:t>… какую многочисленную форму жизни на планете можно обнаружить на всех предметах, с которыми мы соприкасаемся: на ручках дверей, на поручнях автобусах, на игрушках, на листах книг, на животных, а также в воде, продуктах питания, в трухлявых деревьях, в растениях.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70D188-AE70-4282-8F33-22A56A43F4B7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723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30725" name="TextBox 9"/>
          <p:cNvSpPr txBox="1">
            <a:spLocks noChangeArrowheads="1"/>
          </p:cNvSpPr>
          <p:nvPr/>
        </p:nvSpPr>
        <p:spPr bwMode="auto">
          <a:xfrm>
            <a:off x="0" y="152400"/>
            <a:ext cx="76962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Подумайте и закончите пословицу.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81000" y="762000"/>
            <a:ext cx="7848600" cy="1016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"От вкусной и сладкой еды – ничего не жди, </a:t>
            </a:r>
          </a:p>
          <a:p>
            <a:pPr algn="ctr" eaLnBrk="0" hangingPunct="0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кроме …"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685800"/>
            <a:ext cx="4572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1066800" y="6096000"/>
            <a:ext cx="449580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altLang="ru-RU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беды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10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4013" y="2197100"/>
            <a:ext cx="4906962" cy="3271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303838" y="2157413"/>
            <a:ext cx="3587750" cy="3311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164EB8-0849-430A-82D8-A31BF941022B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31750" name="TextBox 9"/>
          <p:cNvSpPr txBox="1">
            <a:spLocks noChangeArrowheads="1"/>
          </p:cNvSpPr>
          <p:nvPr/>
        </p:nvSpPr>
        <p:spPr bwMode="auto">
          <a:xfrm>
            <a:off x="0" y="152400"/>
            <a:ext cx="79248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 нарушили правила в соблюдении здорового образа жизни.               Штраф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900" b="1" dirty="0">
                <a:solidFill>
                  <a:srgbClr val="FF0000"/>
                </a:solidFill>
                <a:latin typeface="Georgia" pitchFamily="18" charset="0"/>
              </a:rPr>
              <a:t>– 2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1066800"/>
            <a:ext cx="74676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3" name="Rectangle 11"/>
          <p:cNvSpPr>
            <a:spLocks noChangeArrowheads="1"/>
          </p:cNvSpPr>
          <p:nvPr/>
        </p:nvSpPr>
        <p:spPr bwMode="auto">
          <a:xfrm>
            <a:off x="2728913" y="5180013"/>
            <a:ext cx="39100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ешьте снег и сосульки!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Почему?</a:t>
            </a:r>
          </a:p>
        </p:txBody>
      </p:sp>
      <p:sp>
        <p:nvSpPr>
          <p:cNvPr id="31754" name="AutoShape 13" descr="https://img-fotki.yandex.ru/get/16107/130842948.244/0_133924_7bedbf52_XX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31755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463" y="1200150"/>
            <a:ext cx="5867400" cy="380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6" name="Прямоугольник 5"/>
          <p:cNvSpPr>
            <a:spLocks noChangeArrowheads="1"/>
          </p:cNvSpPr>
          <p:nvPr/>
        </p:nvSpPr>
        <p:spPr bwMode="auto">
          <a:xfrm>
            <a:off x="1143000" y="6119813"/>
            <a:ext cx="1208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2979738" y="6108700"/>
            <a:ext cx="5478462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Ангина, простуда, микробы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A142A3-2374-4E76-9EC7-D2D280401474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http://thenlpinterviews.info/wp-content/uploads/2017/12/powerpoint-background-for-kids-kids-worship-background-template-church-announcemen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Прямоугольник 3"/>
          <p:cNvSpPr>
            <a:spLocks noChangeArrowheads="1"/>
          </p:cNvSpPr>
          <p:nvPr/>
        </p:nvSpPr>
        <p:spPr bwMode="auto">
          <a:xfrm>
            <a:off x="1143000" y="160338"/>
            <a:ext cx="7848600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Дорогие здоровяки!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	Здоровяк– слово очень хорошее. Оно означает, что мы с вами пышем здоровьем, занимаемся спортом, у нас нет вредных привычек. Одним словом ведем здоровый образ жизни.  И вот по здоровому образу жизни, мы предлагаем совершить увлекательное путешествие- викторину. Вопросы викторины будут связаны со здоровьем, спортом, гигиеной, правильным образом жизни, медициной и другие. Знание и понимание особенностей этих составляющих– это залог твоего самого важного фактора жизни –хорошего самочувствия и счастливого долголетия.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В добрый путь!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latin typeface="Times New Roman" pitchFamily="18" charset="0"/>
                <a:hlinkClick r:id="rId3" action="ppaction://hlinksldjump"/>
              </a:rPr>
              <a:t>Правила игры</a:t>
            </a:r>
            <a:r>
              <a:rPr lang="ru-RU" altLang="ru-RU" sz="2800" b="1" dirty="0">
                <a:latin typeface="Times New Roman" pitchFamily="18" charset="0"/>
              </a:rPr>
              <a:t>                                </a:t>
            </a:r>
            <a:r>
              <a:rPr lang="ru-RU" altLang="ru-RU" sz="2800" b="1" dirty="0">
                <a:latin typeface="Times New Roman" pitchFamily="18" charset="0"/>
                <a:hlinkClick r:id="rId4" action="ppaction://hlinksldjump"/>
              </a:rPr>
              <a:t>Викторина   </a:t>
            </a:r>
            <a:r>
              <a:rPr lang="ru-RU" altLang="ru-RU" sz="2800" b="1" dirty="0">
                <a:latin typeface="Times New Roman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latin typeface="Times New Roman" pitchFamily="18" charset="0"/>
              </a:rPr>
              <a:t> </a:t>
            </a:r>
            <a:endParaRPr lang="ru-RU" altLang="ru-RU" sz="2400" dirty="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038523-4AB5-4B38-A949-440EC2D12EB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32774" name="TextBox 9"/>
          <p:cNvSpPr txBox="1">
            <a:spLocks noChangeArrowheads="1"/>
          </p:cNvSpPr>
          <p:nvPr/>
        </p:nvSpPr>
        <p:spPr bwMode="auto">
          <a:xfrm>
            <a:off x="0" y="152400"/>
            <a:ext cx="80010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означает выражение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«разбитое сердце»?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1106488"/>
            <a:ext cx="5410200" cy="158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далее 14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778" name="Прямоугольник 1"/>
          <p:cNvSpPr>
            <a:spLocks noChangeArrowheads="1"/>
          </p:cNvSpPr>
          <p:nvPr/>
        </p:nvSpPr>
        <p:spPr bwMode="auto">
          <a:xfrm>
            <a:off x="252413" y="1233488"/>
            <a:ext cx="86391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      - сердце, плохо выполняющее свои функции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      - поэтический, литературный термин</a:t>
            </a:r>
          </a:p>
        </p:txBody>
      </p:sp>
      <p:pic>
        <p:nvPicPr>
          <p:cNvPr id="32785" name="Picture 18" descr="http://s8o.net/photos/puagrotto/8/3881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9863" y="2541588"/>
            <a:ext cx="3195637" cy="300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6" name="Picture 20" descr="http://fb.ru/misc/i/gallery/47158/229078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2743200"/>
            <a:ext cx="4000500" cy="266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E79E3E-BBBD-492A-8420-79838F547016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sp>
        <p:nvSpPr>
          <p:cNvPr id="18" name="Блок-схема: узел 17"/>
          <p:cNvSpPr/>
          <p:nvPr/>
        </p:nvSpPr>
        <p:spPr>
          <a:xfrm>
            <a:off x="3200400" y="5470649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А</a:t>
            </a:r>
          </a:p>
        </p:txBody>
      </p:sp>
      <p:sp>
        <p:nvSpPr>
          <p:cNvPr id="19" name="Блок-схема: узел 18"/>
          <p:cNvSpPr/>
          <p:nvPr/>
        </p:nvSpPr>
        <p:spPr>
          <a:xfrm>
            <a:off x="6628016" y="5484537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CF9D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793163" y="6507163"/>
            <a:ext cx="350837" cy="350837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sp>
        <p:nvSpPr>
          <p:cNvPr id="33798" name="TextBox 9"/>
          <p:cNvSpPr txBox="1">
            <a:spLocks noChangeArrowheads="1"/>
          </p:cNvSpPr>
          <p:nvPr/>
        </p:nvSpPr>
        <p:spPr bwMode="auto">
          <a:xfrm>
            <a:off x="0" y="152400"/>
            <a:ext cx="8382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Какие виды спорта здесь зашифрованы?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114300" y="676275"/>
            <a:ext cx="77724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0" name="Rectangle 18"/>
          <p:cNvSpPr>
            <a:spLocks noChangeArrowheads="1"/>
          </p:cNvSpPr>
          <p:nvPr/>
        </p:nvSpPr>
        <p:spPr bwMode="auto">
          <a:xfrm>
            <a:off x="0" y="1876425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i="1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125413" y="6091238"/>
            <a:ext cx="8458200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плавание            футбол                шахматы</a:t>
            </a:r>
            <a:endParaRPr lang="ru-RU" altLang="ru-RU" sz="11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02" name="Rectangle 17"/>
          <p:cNvSpPr>
            <a:spLocks noChangeArrowheads="1"/>
          </p:cNvSpPr>
          <p:nvPr/>
        </p:nvSpPr>
        <p:spPr bwMode="auto">
          <a:xfrm>
            <a:off x="5257800" y="2522538"/>
            <a:ext cx="35909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b="1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>
                <a:latin typeface="Times New Roman" pitchFamily="18" charset="0"/>
                <a:cs typeface="Times New Roman" pitchFamily="18" charset="0"/>
              </a:rPr>
              <a:t>	          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>
                <a:latin typeface="Times New Roman" pitchFamily="18" charset="0"/>
                <a:cs typeface="Times New Roman" pitchFamily="18" charset="0"/>
              </a:rPr>
              <a:t>    </a:t>
            </a:r>
            <a:endParaRPr lang="ru-RU" altLang="ru-RU" sz="14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87" name="Picture 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2630488"/>
            <a:ext cx="2971800" cy="159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9" name="Picture 21" descr="http://digitalforest.12109789.pix-cdn.org/wp-content/uploads/sites/81/2015/08/8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920750"/>
            <a:ext cx="2971800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5" name="Прямоугольник 1"/>
          <p:cNvSpPr>
            <a:spLocks noChangeArrowheads="1"/>
          </p:cNvSpPr>
          <p:nvPr/>
        </p:nvSpPr>
        <p:spPr bwMode="auto">
          <a:xfrm>
            <a:off x="3771900" y="4722813"/>
            <a:ext cx="28876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charset="0"/>
              </a:rPr>
              <a:t> </a:t>
            </a:r>
            <a:r>
              <a:rPr lang="ru-RU" altLang="ru-RU" sz="4800" b="1">
                <a:latin typeface="Times New Roman" pitchFamily="18" charset="0"/>
                <a:cs typeface="Times New Roman" pitchFamily="18" charset="0"/>
              </a:rPr>
              <a:t>ашхамыт</a:t>
            </a:r>
          </a:p>
        </p:txBody>
      </p:sp>
      <p:sp>
        <p:nvSpPr>
          <p:cNvPr id="33806" name="Прямоугольник 2"/>
          <p:cNvSpPr>
            <a:spLocks noChangeArrowheads="1"/>
          </p:cNvSpPr>
          <p:nvPr/>
        </p:nvSpPr>
        <p:spPr bwMode="auto">
          <a:xfrm>
            <a:off x="3725863" y="1206500"/>
            <a:ext cx="28035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800" b="1">
                <a:latin typeface="Times New Roman" pitchFamily="18" charset="0"/>
                <a:cs typeface="Times New Roman" pitchFamily="18" charset="0"/>
              </a:rPr>
              <a:t>лвапаине</a:t>
            </a:r>
          </a:p>
        </p:txBody>
      </p:sp>
      <p:sp>
        <p:nvSpPr>
          <p:cNvPr id="33807" name="Прямоугольник 3"/>
          <p:cNvSpPr>
            <a:spLocks noChangeArrowheads="1"/>
          </p:cNvSpPr>
          <p:nvPr/>
        </p:nvSpPr>
        <p:spPr bwMode="auto">
          <a:xfrm>
            <a:off x="3725863" y="2921000"/>
            <a:ext cx="2143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800" b="1">
                <a:latin typeface="Times New Roman" pitchFamily="18" charset="0"/>
                <a:cs typeface="Times New Roman" pitchFamily="18" charset="0"/>
              </a:rPr>
              <a:t>бултфо</a:t>
            </a:r>
          </a:p>
        </p:txBody>
      </p:sp>
      <p:pic>
        <p:nvPicPr>
          <p:cNvPr id="32791" name="Picture 23" descr="http://sport.img.com.ua/nxs167/b/orig/0/d4/b90f75f1b8faa74315a88ae441d94d4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" y="4406900"/>
            <a:ext cx="30480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53E12E-304B-4B4F-821A-14ED6C57940A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34822" name="TextBox 9"/>
          <p:cNvSpPr txBox="1">
            <a:spLocks noChangeArrowheads="1"/>
          </p:cNvSpPr>
          <p:nvPr/>
        </p:nvSpPr>
        <p:spPr bwMode="auto">
          <a:xfrm>
            <a:off x="0" y="152400"/>
            <a:ext cx="8001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Продолжите пословицу: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762000"/>
            <a:ext cx="8001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далее 14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826" name="Прямоугольник 13"/>
          <p:cNvSpPr>
            <a:spLocks noChangeArrowheads="1"/>
          </p:cNvSpPr>
          <p:nvPr/>
        </p:nvSpPr>
        <p:spPr bwMode="auto">
          <a:xfrm>
            <a:off x="266700" y="1447800"/>
            <a:ext cx="8624888" cy="19383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«Когда я ем, я…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«Чистота – залог…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«Здоровье в аптеке…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807" name="Picture 1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6388" y="1295400"/>
            <a:ext cx="3803650" cy="95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572000" y="2233613"/>
            <a:ext cx="31559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FF0000"/>
                </a:solidFill>
                <a:latin typeface="Georgia" pitchFamily="18" charset="0"/>
              </a:rPr>
              <a:t>(здоровья)</a:t>
            </a:r>
            <a:r>
              <a:rPr lang="ru-RU" altLang="ru-RU" sz="3600" b="1">
                <a:solidFill>
                  <a:srgbClr val="000000"/>
                </a:solidFill>
                <a:latin typeface="Georgia" pitchFamily="18" charset="0"/>
              </a:rPr>
              <a:t>»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579938" y="3009900"/>
            <a:ext cx="3527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FF0000"/>
                </a:solidFill>
                <a:latin typeface="Georgia" pitchFamily="18" charset="0"/>
              </a:rPr>
              <a:t>(не купишь)</a:t>
            </a:r>
            <a:r>
              <a:rPr lang="ru-RU" altLang="ru-RU" sz="3600" b="1">
                <a:solidFill>
                  <a:srgbClr val="000000"/>
                </a:solidFill>
                <a:latin typeface="Georgia" pitchFamily="18" charset="0"/>
              </a:rPr>
              <a:t>»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34830" name="AutoShape 17" descr="https://fs01.urokinachalki.ru/e/000c8d-0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34831" name="Picture 1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52850" y="4424363"/>
            <a:ext cx="2114550" cy="202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2" name="Picture 20" descr="http://uslide.ru/images/8/14392/960/img1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4424363"/>
            <a:ext cx="2498725" cy="202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3" name="Picture 2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4188" y="4437063"/>
            <a:ext cx="3011487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9CE333-0388-4E03-9157-4E825D9AB47E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35845" name="TextBox 9"/>
          <p:cNvSpPr txBox="1">
            <a:spLocks noChangeArrowheads="1"/>
          </p:cNvSpPr>
          <p:nvPr/>
        </p:nvSpPr>
        <p:spPr bwMode="auto">
          <a:xfrm>
            <a:off x="152400" y="228600"/>
            <a:ext cx="7620000" cy="1385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Какое лекарственное средство пропагандировал Дуремар из сказки «Приключение Буратино?: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152400" y="1752600"/>
            <a:ext cx="7620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321" name="Рисунок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8763" y="2072482"/>
            <a:ext cx="4419600" cy="2495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322" name="Рисунок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06911" y="2072482"/>
            <a:ext cx="4276725" cy="2711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5850" name="Rectangle 3"/>
          <p:cNvSpPr>
            <a:spLocks noChangeArrowheads="1"/>
          </p:cNvSpPr>
          <p:nvPr/>
        </p:nvSpPr>
        <p:spPr bwMode="auto">
          <a:xfrm>
            <a:off x="1230313" y="5257800"/>
            <a:ext cx="24765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пчел</a:t>
            </a:r>
            <a:endParaRPr lang="ru-RU" altLang="ru-RU" b="1">
              <a:latin typeface="Arial" charset="0"/>
            </a:endParaRPr>
          </a:p>
        </p:txBody>
      </p:sp>
      <p:sp>
        <p:nvSpPr>
          <p:cNvPr id="35851" name="Rectangle 3"/>
          <p:cNvSpPr>
            <a:spLocks noChangeArrowheads="1"/>
          </p:cNvSpPr>
          <p:nvPr/>
        </p:nvSpPr>
        <p:spPr bwMode="auto">
          <a:xfrm>
            <a:off x="5476836" y="5220037"/>
            <a:ext cx="36068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пиявки </a:t>
            </a:r>
            <a:endParaRPr lang="ru-RU" altLang="ru-RU" b="1" dirty="0">
              <a:latin typeface="Arial" charset="0"/>
            </a:endParaRP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19682" y="2072482"/>
            <a:ext cx="4665662" cy="2678112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Врачи используют специальные медицинские пиявки. Гирудотерапия – лечение заболеваний с помощью медицинских пиявок Область применения медицинских пиявок довольно велика.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1EF-A406-42A5-8F37-433937FB5CA5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  <p:sp>
        <p:nvSpPr>
          <p:cNvPr id="18" name="Блок-схема: узел 17"/>
          <p:cNvSpPr/>
          <p:nvPr/>
        </p:nvSpPr>
        <p:spPr>
          <a:xfrm>
            <a:off x="1524000" y="5382964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А</a:t>
            </a:r>
          </a:p>
        </p:txBody>
      </p:sp>
      <p:sp>
        <p:nvSpPr>
          <p:cNvPr id="20" name="Блок-схема: узел 19"/>
          <p:cNvSpPr/>
          <p:nvPr/>
        </p:nvSpPr>
        <p:spPr>
          <a:xfrm>
            <a:off x="6118504" y="5348690"/>
            <a:ext cx="434696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CF9D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36870" name="TextBox 9"/>
          <p:cNvSpPr txBox="1">
            <a:spLocks noChangeArrowheads="1"/>
          </p:cNvSpPr>
          <p:nvPr/>
        </p:nvSpPr>
        <p:spPr bwMode="auto">
          <a:xfrm>
            <a:off x="103188" y="79375"/>
            <a:ext cx="8305800" cy="1816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Отгадай загадку и узнаешь, что в народной медицине эти плоды считаются жаропонижающим средством при гриппе, бронхите, отхаркивающим при кашле.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103188" y="1895475"/>
            <a:ext cx="8537575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далее 14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874" name="Rectangle 3"/>
          <p:cNvSpPr>
            <a:spLocks noChangeArrowheads="1"/>
          </p:cNvSpPr>
          <p:nvPr/>
        </p:nvSpPr>
        <p:spPr bwMode="auto">
          <a:xfrm>
            <a:off x="0" y="3124200"/>
            <a:ext cx="5029200" cy="15700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Бусы красные висят, </a:t>
            </a:r>
            <a:br>
              <a:rPr lang="ru-RU" alt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Из кустов на нас глядят. </a:t>
            </a:r>
            <a:br>
              <a:rPr lang="ru-RU" altLang="ru-RU" sz="24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Очень любят бусы эти 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Дети, птицы и медведи</a:t>
            </a:r>
            <a:r>
              <a:rPr lang="ru-RU" altLang="ru-RU" sz="2400" b="1" i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58372" name="Рисунок 79" descr="Картинки по запросу мали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225" y="2133600"/>
            <a:ext cx="4681538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1219200" y="5410200"/>
            <a:ext cx="449580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altLang="ru-RU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малина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7AC91B-8087-4768-85B9-E1BC56697C72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37892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37893" name="TextBox 9"/>
          <p:cNvSpPr txBox="1">
            <a:spLocks noChangeArrowheads="1"/>
          </p:cNvSpPr>
          <p:nvPr/>
        </p:nvSpPr>
        <p:spPr bwMode="auto">
          <a:xfrm>
            <a:off x="0" y="152400"/>
            <a:ext cx="80772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Подумайте и ответьте.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1781175" y="838200"/>
            <a:ext cx="4572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6" name="Прямоугольник 2"/>
          <p:cNvSpPr>
            <a:spLocks noChangeArrowheads="1"/>
          </p:cNvSpPr>
          <p:nvPr/>
        </p:nvSpPr>
        <p:spPr bwMode="auto">
          <a:xfrm>
            <a:off x="228600" y="1057275"/>
            <a:ext cx="8534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Врачи категорически против длинных посиделок за компьютером и телевизором, потому что....</a:t>
            </a:r>
          </a:p>
        </p:txBody>
      </p:sp>
      <p:sp>
        <p:nvSpPr>
          <p:cNvPr id="37897" name="Прямоугольник 3"/>
          <p:cNvSpPr>
            <a:spLocks noChangeArrowheads="1"/>
          </p:cNvSpPr>
          <p:nvPr/>
        </p:nvSpPr>
        <p:spPr bwMode="auto">
          <a:xfrm>
            <a:off x="155575" y="2209800"/>
            <a:ext cx="835818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Arial" charset="0"/>
              </a:rPr>
              <a:t>1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. Так расходуется много электроэнергии.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2. Ухудшается зрение, осанка,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   расшатывается нервная система.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3. В таком случае техника быстро ломается.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4. В помещении возникает слишком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   сильное электромагнитное поле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685800" y="6038850"/>
            <a:ext cx="1360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Ответ: 2</a:t>
            </a:r>
            <a:endParaRPr lang="ru-RU" altLang="ru-RU" sz="2400">
              <a:latin typeface="Arial" charset="0"/>
            </a:endParaRPr>
          </a:p>
        </p:txBody>
      </p:sp>
      <p:pic>
        <p:nvPicPr>
          <p:cNvPr id="37899" name="Picture 13" descr="http://clipartix.com/wp-content/uploads/2017/07/Computers-clip-art-3-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7175" y="1887538"/>
            <a:ext cx="2173288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0" name="AutoShape 15" descr="https://yt3.ggpht.com/a-/AJLlDp3YVER40L0Gm8DZVX7Ly4VAlt_zRi6EMI0C7Q=s900-mo-c-c0xffffffff-rj-k-n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37901" name="Picture 1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3925" y="4046538"/>
            <a:ext cx="2606675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0D460F-3235-4581-815E-FC9C23A6B647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1066800"/>
            <a:ext cx="74676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19" name="TextBox 9"/>
          <p:cNvSpPr txBox="1">
            <a:spLocks noChangeArrowheads="1"/>
          </p:cNvSpPr>
          <p:nvPr/>
        </p:nvSpPr>
        <p:spPr bwMode="auto">
          <a:xfrm>
            <a:off x="228600" y="304800"/>
            <a:ext cx="58674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Вернитесь на три хода назад.</a:t>
            </a:r>
          </a:p>
        </p:txBody>
      </p:sp>
      <p:pic>
        <p:nvPicPr>
          <p:cNvPr id="16" name="Picture 2" descr="Картинки по запросу наза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828800"/>
            <a:ext cx="6762750" cy="261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864DE4-BAC1-4A3D-9735-9852A62370A3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939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39940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39941" name="TextBox 9"/>
          <p:cNvSpPr txBox="1">
            <a:spLocks noChangeArrowheads="1"/>
          </p:cNvSpPr>
          <p:nvPr/>
        </p:nvSpPr>
        <p:spPr bwMode="auto">
          <a:xfrm>
            <a:off x="0" y="152400"/>
            <a:ext cx="55626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Знаете ли вы, какой…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55575" y="938213"/>
            <a:ext cx="8382000" cy="83026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живой организм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состоит приблизительно </a:t>
            </a:r>
          </a:p>
          <a:p>
            <a:pPr algn="ctr" eaLnBrk="0" hangingPunct="0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из 65 -80% воды.</a:t>
            </a:r>
            <a:endParaRPr lang="ru-RU" sz="32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80375" y="7938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685800"/>
            <a:ext cx="41148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алее 13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106488" y="6234113"/>
            <a:ext cx="231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Ответ: человек</a:t>
            </a:r>
            <a:endParaRPr lang="ru-RU" altLang="ru-RU" sz="2400">
              <a:latin typeface="Arial" charset="0"/>
            </a:endParaRPr>
          </a:p>
        </p:txBody>
      </p:sp>
      <p:sp>
        <p:nvSpPr>
          <p:cNvPr id="39947" name="AutoShape 13" descr="https://im2-tub-ru.yandex.net/i?id=31714fb1b272f36b18c3924cb7f0bae4&amp;n=33&amp;h=215&amp;w=38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38926" name="Picture 1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6713" y="2449513"/>
            <a:ext cx="8504237" cy="358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342E55-F64B-41F4-991B-2E82805F9B70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115888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40966" name="TextBox 9"/>
          <p:cNvSpPr txBox="1">
            <a:spLocks noChangeArrowheads="1"/>
          </p:cNvSpPr>
          <p:nvPr/>
        </p:nvSpPr>
        <p:spPr bwMode="auto">
          <a:xfrm>
            <a:off x="46038" y="158750"/>
            <a:ext cx="8564562" cy="1385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Витамины – химические составляющие, необходимые для каждого здорового организма.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какой пище больше всего витамина  А?: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107363" y="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87313" y="1544638"/>
            <a:ext cx="7924800" cy="158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563" name="Рисунок 18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57163" y="3505200"/>
            <a:ext cx="4406900" cy="2940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6565" name="Рисунок 19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46613" y="3370263"/>
            <a:ext cx="4348162" cy="3009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971" name="Прямоугольник 1"/>
          <p:cNvSpPr>
            <a:spLocks noChangeArrowheads="1"/>
          </p:cNvSpPr>
          <p:nvPr/>
        </p:nvSpPr>
        <p:spPr bwMode="auto">
          <a:xfrm>
            <a:off x="242888" y="2613025"/>
            <a:ext cx="84264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Морская капуста, мед, рыбий жир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4A0991-EA35-4A9F-BCB0-6286D8DEB26D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sp>
        <p:nvSpPr>
          <p:cNvPr id="40973" name="Прямоугольник 1"/>
          <p:cNvSpPr>
            <a:spLocks noChangeArrowheads="1"/>
          </p:cNvSpPr>
          <p:nvPr/>
        </p:nvSpPr>
        <p:spPr bwMode="auto">
          <a:xfrm>
            <a:off x="257175" y="1866900"/>
            <a:ext cx="5715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Яйца, рыба, молоко, зеленые овощи</a:t>
            </a:r>
          </a:p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65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987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41989" name="TextBox 9"/>
          <p:cNvSpPr txBox="1">
            <a:spLocks noChangeArrowheads="1"/>
          </p:cNvSpPr>
          <p:nvPr/>
        </p:nvSpPr>
        <p:spPr bwMode="auto">
          <a:xfrm>
            <a:off x="0" y="152400"/>
            <a:ext cx="358140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Расшифруйте ребус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04800" y="838200"/>
            <a:ext cx="7620000" cy="1016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buFont typeface="Arial" pitchFamily="34" charset="0"/>
              <a:buChar char="•"/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(отгадка – оно необходимо каждому человеку)</a:t>
            </a:r>
          </a:p>
          <a:p>
            <a:pPr algn="just" eaLnBrk="0" hangingPunct="0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685800"/>
            <a:ext cx="35814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алее 13">
            <a:hlinkClick r:id="rId3" action="ppaction://hlinksldjump" highlightClick="1"/>
          </p:cNvPr>
          <p:cNvSpPr/>
          <p:nvPr/>
        </p:nvSpPr>
        <p:spPr>
          <a:xfrm>
            <a:off x="15240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7586" name="Рисунок 8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4800" y="2057400"/>
            <a:ext cx="8470900" cy="3284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990600" y="6172200"/>
            <a:ext cx="35814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3DA11E-4DCF-4427-AF2C-7791CFD907F8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6350"/>
            <a:ext cx="9220200" cy="691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562100" y="0"/>
            <a:ext cx="7581900" cy="655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Правила игры.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 игре может участвовать  две  команды и более.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Для этого  необходима традиционная игральная кость — это кубик, на каждой из шести граней которого нанесены числа от 1 до 6, и лист для фиксирования  баллов.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Установите, какая команда начнёт игру первой. Каждая команда начинает игру со своей стороны игрального поля.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Провести свою фишку (несколько фишек) по заготовленному маршруту. Расстояние, на которое игрок может продвинуть  свою фишку  определяется броском игрального кубика. (Если команд больше и выпал этот же выпал этот же знак, то для неё есть другое задание задание) В игре присутствуют дополнительные правила, дающие преимущества или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пенализирующие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игроков, чья фишка попала на определённое положение игры.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Условные обозначения:</a:t>
            </a:r>
          </a:p>
          <a:p>
            <a:pPr marL="457200" indent="-457200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2286000" lvl="4" indent="-45720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- знакомство  с удивительными фактами из области медицины, спорта, гигиены и др.</a:t>
            </a:r>
          </a:p>
          <a:p>
            <a:pPr marL="2286000" lvl="4" indent="-45720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- вопросы, ребусы, загадки, шарады, игры со словами и информация в цикле ЗОЖ, спорт, гигиена;</a:t>
            </a:r>
          </a:p>
          <a:p>
            <a:pPr marL="2286000" lvl="4" indent="-45720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- нарушение правил в соблюдении здорового образа жизни.</a:t>
            </a:r>
          </a:p>
          <a:p>
            <a:pPr marL="2286000" lvl="4" indent="-457200">
              <a:buFontTx/>
              <a:buChar char="-"/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6. 	Внимательно вслух прочитайте задание и обсудите с членами команды.</a:t>
            </a:r>
          </a:p>
          <a:p>
            <a:pPr marL="457200" indent="-457200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7. 	В ходе игры на слайде указано количество баллов, которые вы получите за правильный ответ. </a:t>
            </a:r>
          </a:p>
          <a:p>
            <a:pPr marL="457200" indent="-457200">
              <a:buFontTx/>
              <a:buAutoNum type="arabicPeriod" startAt="8"/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Побеждает команда, получившая большее количество очков.</a:t>
            </a:r>
          </a:p>
          <a:p>
            <a:pPr marL="457200" indent="-457200">
              <a:buFontTx/>
              <a:buAutoNum type="arabicPeriod" startAt="8"/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 путешествие можно отправиться несколько раз или  сыграть дома с членами  семьи;  можно дополнить задания своими вопросами.</a:t>
            </a:r>
          </a:p>
          <a:p>
            <a:pPr algn="ctr">
              <a:defRPr/>
            </a:pP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Желаем удачи!</a:t>
            </a:r>
          </a:p>
          <a:p>
            <a:pPr algn="ctr" eaLnBrk="0" hangingPunct="0">
              <a:lnSpc>
                <a:spcPct val="150000"/>
              </a:lnSpc>
              <a:defRPr/>
            </a:pPr>
            <a:r>
              <a:rPr lang="ru-RU" sz="2800" b="1" dirty="0">
                <a:latin typeface="Times New Roman" pitchFamily="18" charset="0"/>
                <a:cs typeface="Arial" pitchFamily="34" charset="0"/>
                <a:hlinkClick r:id="rId4" action="ppaction://hlinksldjump"/>
              </a:rPr>
              <a:t>Содержание</a:t>
            </a:r>
            <a:r>
              <a:rPr lang="ru-RU" sz="2800" b="1" dirty="0">
                <a:latin typeface="Times New Roman" pitchFamily="18" charset="0"/>
                <a:cs typeface="Arial" pitchFamily="34" charset="0"/>
              </a:rPr>
              <a:t>  	                              </a:t>
            </a:r>
            <a:r>
              <a:rPr lang="ru-RU" sz="2800" b="1" dirty="0">
                <a:latin typeface="Times New Roman" pitchFamily="18" charset="0"/>
                <a:cs typeface="Arial" pitchFamily="34" charset="0"/>
                <a:hlinkClick r:id="rId5" action="ppaction://hlinksldjump"/>
              </a:rPr>
              <a:t>Викторина </a:t>
            </a:r>
            <a:r>
              <a:rPr lang="ru-RU" sz="2800" b="1" dirty="0">
                <a:latin typeface="Times New Roman" pitchFamily="18" charset="0"/>
                <a:cs typeface="Arial" pitchFamily="34" charset="0"/>
              </a:rPr>
              <a:t>	</a:t>
            </a:r>
          </a:p>
        </p:txBody>
      </p:sp>
      <p:pic>
        <p:nvPicPr>
          <p:cNvPr id="614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338" y="2947988"/>
            <a:ext cx="601662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вал 5"/>
          <p:cNvSpPr/>
          <p:nvPr/>
        </p:nvSpPr>
        <p:spPr>
          <a:xfrm>
            <a:off x="2936875" y="3886200"/>
            <a:ext cx="381000" cy="3048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936875" y="3432175"/>
            <a:ext cx="381000" cy="3048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назад 8">
            <a:hlinkClick r:id="rId4" action="ppaction://hlinksldjump" highlightClick="1"/>
          </p:cNvPr>
          <p:cNvSpPr/>
          <p:nvPr/>
        </p:nvSpPr>
        <p:spPr>
          <a:xfrm>
            <a:off x="8763000" y="6556375"/>
            <a:ext cx="381000" cy="301625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B0627-D3D4-47B2-8F7B-C9112B8AEF5B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43014" name="TextBox 9"/>
          <p:cNvSpPr txBox="1">
            <a:spLocks noChangeArrowheads="1"/>
          </p:cNvSpPr>
          <p:nvPr/>
        </p:nvSpPr>
        <p:spPr bwMode="auto">
          <a:xfrm>
            <a:off x="0" y="152400"/>
            <a:ext cx="4572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Подумайте и ответьте.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762000"/>
            <a:ext cx="4572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17" name="Прямоугольник 9"/>
          <p:cNvSpPr>
            <a:spLocks noChangeArrowheads="1"/>
          </p:cNvSpPr>
          <p:nvPr/>
        </p:nvSpPr>
        <p:spPr bwMode="auto">
          <a:xfrm>
            <a:off x="0" y="990600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Какой густой липкий древесный сок, коренные народы специально заготавливали для лечения ран.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Это вещество считалась кровоостанавливающим средством.</a:t>
            </a:r>
          </a:p>
        </p:txBody>
      </p:sp>
      <p:pic>
        <p:nvPicPr>
          <p:cNvPr id="63489" name="Рисунок 34" descr="Картинки по запросу сосновая смол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688" y="2192338"/>
            <a:ext cx="4038600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457200" y="6248400"/>
            <a:ext cx="67818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смола хвойных растений</a:t>
            </a:r>
          </a:p>
        </p:txBody>
      </p:sp>
      <p:pic>
        <p:nvPicPr>
          <p:cNvPr id="41998" name="Picture 14" descr="http://dary-pryrody.ru/wp-content/uploads/2016/12/ZHivitsa-kedrovaya-terpentinovyj-balzam-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5388" y="2173288"/>
            <a:ext cx="388620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10BED7-933B-4031-B854-5468C47AB66D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44038" name="TextBox 9"/>
          <p:cNvSpPr txBox="1">
            <a:spLocks noChangeArrowheads="1"/>
          </p:cNvSpPr>
          <p:nvPr/>
        </p:nvSpPr>
        <p:spPr bwMode="auto">
          <a:xfrm>
            <a:off x="0" y="152400"/>
            <a:ext cx="80010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Восстановите последовательность хода оказания помощи при порезе: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1143000"/>
            <a:ext cx="8001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далее 14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354013" y="1379538"/>
            <a:ext cx="8604250" cy="19383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457200" indent="-457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 typeface="Wingdings" pitchFamily="2" charset="2"/>
              <a:buChar char="q"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сверху сделать стерильную повязку</a:t>
            </a:r>
          </a:p>
          <a:p>
            <a:pPr>
              <a:spcBef>
                <a:spcPct val="0"/>
              </a:spcBef>
              <a:buFont typeface="Wingdings" pitchFamily="2" charset="2"/>
              <a:buChar char="q"/>
            </a:pPr>
            <a:endParaRPr lang="ru-RU" altLang="ru-RU" sz="2400" b="1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 typeface="Wingdings" pitchFamily="2" charset="2"/>
              <a:buChar char="q"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обработать порез перекисью водорода </a:t>
            </a:r>
          </a:p>
          <a:p>
            <a:pPr>
              <a:spcBef>
                <a:spcPct val="0"/>
              </a:spcBef>
              <a:buFont typeface="Wingdings" pitchFamily="2" charset="2"/>
              <a:buChar char="q"/>
            </a:pPr>
            <a:endParaRPr lang="ru-RU" altLang="ru-RU" sz="2400" b="1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 typeface="Wingdings" pitchFamily="2" charset="2"/>
              <a:buChar char="q"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обработка кожи вокруг раны спиртовым раствором йода</a:t>
            </a:r>
          </a:p>
        </p:txBody>
      </p:sp>
      <p:pic>
        <p:nvPicPr>
          <p:cNvPr id="65538" name="Рисунок 247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8925" y="3925888"/>
            <a:ext cx="2743200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539" name="Рисунок 251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24600" y="3700463"/>
            <a:ext cx="2600325" cy="2352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540" name="Рисунок 255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97225" y="3773488"/>
            <a:ext cx="2806700" cy="2351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CE56CA-8561-4ABE-87CF-FD90F1ED3F9E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2.89017E-7 L -0.32917 -0.0055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00" y="-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5607E-6 L -0.33333 -1.15607E-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0.00555 L 0.63333 -2.89017E-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00" y="-3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281 -0.0007 L 0.28576 0.2416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5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121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91329E-6 L -0.00035 -0.104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55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522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5 0.02312 L 0.00295 -0.0874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65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059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45060" name="TextBox 9"/>
          <p:cNvSpPr txBox="1">
            <a:spLocks noChangeArrowheads="1"/>
          </p:cNvSpPr>
          <p:nvPr/>
        </p:nvSpPr>
        <p:spPr bwMode="auto">
          <a:xfrm>
            <a:off x="0" y="152400"/>
            <a:ext cx="4572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Отгадайте ребус: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176213" y="838200"/>
            <a:ext cx="4572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457200" y="5976938"/>
            <a:ext cx="54864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зверобой</a:t>
            </a:r>
          </a:p>
        </p:txBody>
      </p:sp>
      <p:sp>
        <p:nvSpPr>
          <p:cNvPr id="45064" name="TextBox 2"/>
          <p:cNvSpPr txBox="1">
            <a:spLocks noChangeArrowheads="1"/>
          </p:cNvSpPr>
          <p:nvPr/>
        </p:nvSpPr>
        <p:spPr bwMode="auto">
          <a:xfrm>
            <a:off x="111125" y="882650"/>
            <a:ext cx="5984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Отгадка: лекарственное растение</a:t>
            </a:r>
          </a:p>
        </p:txBody>
      </p:sp>
      <p:pic>
        <p:nvPicPr>
          <p:cNvPr id="45065" name="Picture 1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138" y="1895475"/>
            <a:ext cx="87217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A474BC-CDAA-4296-BD9A-0A0FA42AA906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083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46084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46085" name="TextBox 9"/>
          <p:cNvSpPr txBox="1">
            <a:spLocks noChangeArrowheads="1"/>
          </p:cNvSpPr>
          <p:nvPr/>
        </p:nvSpPr>
        <p:spPr bwMode="auto">
          <a:xfrm>
            <a:off x="0" y="152400"/>
            <a:ext cx="7467600" cy="1384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Какой вид упражнений не входит в легкую атлетику?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Укажите неправильный ответ.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152400" y="1676400"/>
            <a:ext cx="67818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алее 13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5068" name="Picture 1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702" y="2727412"/>
            <a:ext cx="2554288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69" name="Picture 1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213" y="1677988"/>
            <a:ext cx="1560512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091" name="AutoShape 17" descr="https://static.tagmycollege.com/image/company_exis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46092" name="AutoShape 19" descr="https://static.tagmycollege.com/image/company_exist.pn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7500" y="5360988"/>
            <a:ext cx="1087438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7" name="Picture 2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5866" y="1743385"/>
            <a:ext cx="5178425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1" name="Picture 1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300" y="4876800"/>
            <a:ext cx="451167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96" name="Picture 14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300" y="3840163"/>
            <a:ext cx="418782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4F015E-C7A3-4000-ABF2-F2C9B99265F3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  <p:sp>
        <p:nvSpPr>
          <p:cNvPr id="25" name="Блок-схема: узел 24"/>
          <p:cNvSpPr/>
          <p:nvPr/>
        </p:nvSpPr>
        <p:spPr>
          <a:xfrm>
            <a:off x="393110" y="1855788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А</a:t>
            </a:r>
          </a:p>
        </p:txBody>
      </p:sp>
      <p:sp>
        <p:nvSpPr>
          <p:cNvPr id="26" name="Блок-схема: узел 25"/>
          <p:cNvSpPr/>
          <p:nvPr/>
        </p:nvSpPr>
        <p:spPr>
          <a:xfrm>
            <a:off x="363623" y="2905764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Б</a:t>
            </a:r>
          </a:p>
        </p:txBody>
      </p:sp>
      <p:sp>
        <p:nvSpPr>
          <p:cNvPr id="27" name="Блок-схема: узел 26"/>
          <p:cNvSpPr/>
          <p:nvPr/>
        </p:nvSpPr>
        <p:spPr>
          <a:xfrm>
            <a:off x="393109" y="3971891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В</a:t>
            </a:r>
          </a:p>
        </p:txBody>
      </p:sp>
      <p:sp>
        <p:nvSpPr>
          <p:cNvPr id="28" name="Блок-схема: узел 27"/>
          <p:cNvSpPr/>
          <p:nvPr/>
        </p:nvSpPr>
        <p:spPr>
          <a:xfrm>
            <a:off x="393109" y="5023106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CF9D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2192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47110" name="TextBox 9"/>
          <p:cNvSpPr txBox="1">
            <a:spLocks noChangeArrowheads="1"/>
          </p:cNvSpPr>
          <p:nvPr/>
        </p:nvSpPr>
        <p:spPr bwMode="auto">
          <a:xfrm>
            <a:off x="0" y="152400"/>
            <a:ext cx="79248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Расшифруйте  ребус  и  отгадайте название стихотворения сахалинской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1905000"/>
            <a:ext cx="8001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3" name="TextBox 9"/>
          <p:cNvSpPr txBox="1">
            <a:spLocks noChangeArrowheads="1"/>
          </p:cNvSpPr>
          <p:nvPr/>
        </p:nvSpPr>
        <p:spPr bwMode="auto">
          <a:xfrm>
            <a:off x="0" y="152400"/>
            <a:ext cx="80010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Расшифруйте  ребус  и  отгадайте название знаменитой сказки К.Чуковского?</a:t>
            </a:r>
          </a:p>
        </p:txBody>
      </p:sp>
      <p:pic>
        <p:nvPicPr>
          <p:cNvPr id="47114" name="Picture 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2170113"/>
            <a:ext cx="7216775" cy="3322637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Рисунок 1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8175" y="1787525"/>
            <a:ext cx="7115175" cy="461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180F09-93EE-4A5E-8051-70D4F1B9F396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 -0.01942 L -0.93941 -0.030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229" y="-5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900" b="1" dirty="0">
                <a:solidFill>
                  <a:srgbClr val="FF0000"/>
                </a:solidFill>
                <a:latin typeface="Georgia" pitchFamily="18" charset="0"/>
              </a:rPr>
              <a:t>– 2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1066800"/>
            <a:ext cx="74676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6" name="Rectangle 11"/>
          <p:cNvSpPr>
            <a:spLocks noChangeArrowheads="1"/>
          </p:cNvSpPr>
          <p:nvPr/>
        </p:nvSpPr>
        <p:spPr bwMode="auto">
          <a:xfrm>
            <a:off x="152400" y="5438775"/>
            <a:ext cx="8991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Нельзя близко сидеть у экрана теливизора!</a:t>
            </a:r>
          </a:p>
        </p:txBody>
      </p:sp>
      <p:sp>
        <p:nvSpPr>
          <p:cNvPr id="48137" name="TextBox 9"/>
          <p:cNvSpPr txBox="1">
            <a:spLocks noChangeArrowheads="1"/>
          </p:cNvSpPr>
          <p:nvPr/>
        </p:nvSpPr>
        <p:spPr bwMode="auto">
          <a:xfrm>
            <a:off x="152400" y="90488"/>
            <a:ext cx="7924800" cy="9540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 нарушили правила в соблюдении здорового образа жизни.               Штраф</a:t>
            </a:r>
          </a:p>
        </p:txBody>
      </p:sp>
      <p:pic>
        <p:nvPicPr>
          <p:cNvPr id="48138" name="Picture 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9425" y="1250950"/>
            <a:ext cx="5105400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0A35C-EA76-4701-BD99-A7A36C3B7E34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155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49156" name="TextBox 9"/>
          <p:cNvSpPr txBox="1">
            <a:spLocks noChangeArrowheads="1"/>
          </p:cNvSpPr>
          <p:nvPr/>
        </p:nvSpPr>
        <p:spPr bwMode="auto">
          <a:xfrm>
            <a:off x="0" y="152400"/>
            <a:ext cx="79248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Что мы понимаем под выражением «здоровый образ жизни»?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1066800"/>
            <a:ext cx="77724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далее 14">
            <a:hlinkClick r:id="rId3" action="ppaction://hlinksldjump" highlightClick="1"/>
          </p:cNvPr>
          <p:cNvSpPr/>
          <p:nvPr/>
        </p:nvSpPr>
        <p:spPr>
          <a:xfrm>
            <a:off x="0" y="6248400"/>
            <a:ext cx="533400" cy="60960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9160" name="Прямоугольник 1"/>
          <p:cNvSpPr>
            <a:spLocks noChangeArrowheads="1"/>
          </p:cNvSpPr>
          <p:nvPr/>
        </p:nvSpPr>
        <p:spPr bwMode="auto">
          <a:xfrm>
            <a:off x="1352550" y="1982788"/>
            <a:ext cx="55054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q"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Активную трудовую деятельность в сочетании с отдыхом;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44663" y="5006975"/>
            <a:ext cx="5013325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Активную деятельность, направленную на улучшение и сохранение здоровья;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71600" y="3048000"/>
            <a:ext cx="563880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b="1" dirty="0">
              <a:latin typeface="Arial Black" panose="020B0A04020102020204" pitchFamily="34" charset="0"/>
            </a:endParaRPr>
          </a:p>
          <a:p>
            <a:pPr>
              <a:defRPr/>
            </a:pPr>
            <a:endParaRPr lang="ru-RU" b="1" dirty="0">
              <a:latin typeface="Arial Black" panose="020B0A04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Активный интерес к спортивным достижениям и состязаниям</a:t>
            </a:r>
          </a:p>
        </p:txBody>
      </p:sp>
      <p:pic>
        <p:nvPicPr>
          <p:cNvPr id="14" name="Рисунок 1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5000" y="1660525"/>
            <a:ext cx="5562600" cy="357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125231-CE49-4C8D-A770-5D957A069147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  <p:sp>
        <p:nvSpPr>
          <p:cNvPr id="18" name="Блок-схема: узел 17"/>
          <p:cNvSpPr/>
          <p:nvPr/>
        </p:nvSpPr>
        <p:spPr>
          <a:xfrm>
            <a:off x="942386" y="2007484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А</a:t>
            </a:r>
          </a:p>
        </p:txBody>
      </p:sp>
      <p:sp>
        <p:nvSpPr>
          <p:cNvPr id="19" name="Блок-схема: узел 18"/>
          <p:cNvSpPr/>
          <p:nvPr/>
        </p:nvSpPr>
        <p:spPr>
          <a:xfrm>
            <a:off x="961436" y="3657601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Б</a:t>
            </a:r>
          </a:p>
        </p:txBody>
      </p:sp>
      <p:sp>
        <p:nvSpPr>
          <p:cNvPr id="20" name="Блок-схема: узел 19"/>
          <p:cNvSpPr/>
          <p:nvPr/>
        </p:nvSpPr>
        <p:spPr>
          <a:xfrm>
            <a:off x="1005204" y="5422777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CF9D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46821E-6 L -0.94583 -0.00278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92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0182" name="TextBox 9"/>
          <p:cNvSpPr txBox="1">
            <a:spLocks noChangeArrowheads="1"/>
          </p:cNvSpPr>
          <p:nvPr/>
        </p:nvSpPr>
        <p:spPr bwMode="auto">
          <a:xfrm>
            <a:off x="0" y="152400"/>
            <a:ext cx="80010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Назовите автора этой сказки и как зовут главного персонажа?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87313" y="1106488"/>
            <a:ext cx="8001000" cy="158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683" name="Рисунок 12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5988" y="1366838"/>
            <a:ext cx="4176712" cy="427672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87313" y="6080125"/>
            <a:ext cx="6934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К. Чуковский «Мойдодыр»</a:t>
            </a:r>
            <a:endParaRPr lang="ru-RU" altLang="ru-RU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0187" name="Прямоугольник 1"/>
          <p:cNvSpPr>
            <a:spLocks noChangeArrowheads="1"/>
          </p:cNvSpPr>
          <p:nvPr/>
        </p:nvSpPr>
        <p:spPr bwMode="auto">
          <a:xfrm>
            <a:off x="266700" y="1295400"/>
            <a:ext cx="43434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Вдруг из маминой из спальни,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Кривоногий и хромой,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Выбегает умывальник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И качает головой: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«Ах ты, гадкий, ах ты, грязный,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Неумытый поросёнок!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DA4D26-C7DB-4450-ABD0-C1FEC900EA0B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203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51204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1205" name="TextBox 9"/>
          <p:cNvSpPr txBox="1">
            <a:spLocks noChangeArrowheads="1"/>
          </p:cNvSpPr>
          <p:nvPr/>
        </p:nvSpPr>
        <p:spPr bwMode="auto">
          <a:xfrm>
            <a:off x="76200" y="381000"/>
            <a:ext cx="80010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Черника полезна для глаз. На каком фото изображена черника?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1317625"/>
            <a:ext cx="8001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далее 14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0187" name="Рисунок 19" descr="Картинки по запросу черника и голубика разниц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5688" y="2035175"/>
            <a:ext cx="3429000" cy="332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22" descr="Картинки по запросу жимолость фото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4563" y="2011363"/>
            <a:ext cx="38862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11" name="Rectangle 3"/>
          <p:cNvSpPr>
            <a:spLocks noChangeArrowheads="1"/>
          </p:cNvSpPr>
          <p:nvPr/>
        </p:nvSpPr>
        <p:spPr bwMode="auto">
          <a:xfrm>
            <a:off x="533400" y="5486400"/>
            <a:ext cx="7620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400" b="1" i="1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altLang="ru-RU" sz="2400" b="1" i="1">
                <a:latin typeface="Times New Roman" pitchFamily="18" charset="0"/>
                <a:cs typeface="Times New Roman" pitchFamily="18" charset="0"/>
              </a:rPr>
              <a:t>А)</a:t>
            </a:r>
            <a:r>
              <a:rPr lang="ru-RU" altLang="ru-RU" sz="4400" b="1" i="1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ru-RU" altLang="ru-RU" sz="2400" b="1" i="1">
                <a:latin typeface="Times New Roman" pitchFamily="18" charset="0"/>
                <a:cs typeface="Times New Roman" pitchFamily="18" charset="0"/>
              </a:rPr>
              <a:t>Б)</a:t>
            </a:r>
            <a:endParaRPr lang="ru-RU" altLang="ru-RU" b="1">
              <a:latin typeface="Arial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AC9830-4D29-4EC4-8D20-7F5936B2557E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01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227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52228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2229" name="TextBox 9"/>
          <p:cNvSpPr txBox="1">
            <a:spLocks noChangeArrowheads="1"/>
          </p:cNvSpPr>
          <p:nvPr/>
        </p:nvSpPr>
        <p:spPr bwMode="auto">
          <a:xfrm>
            <a:off x="0" y="152400"/>
            <a:ext cx="78486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Угадай молочные продукты: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46038" y="838200"/>
            <a:ext cx="61722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71463" y="1228725"/>
            <a:ext cx="38846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charset="0"/>
              </a:rPr>
              <a:t>   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КЕМ – М + ФИЛ – Л + Р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44488" y="2746375"/>
            <a:ext cx="5030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СМ + МИ + Е + Т – ИМ + А + Н +А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93688" y="4267200"/>
            <a:ext cx="3175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Т + ВА + ОР – А + ОГ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831850" y="1682750"/>
            <a:ext cx="1262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(кефир)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066800" y="3352800"/>
            <a:ext cx="15763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(сметана)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193800" y="4765675"/>
            <a:ext cx="1323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(творог)</a:t>
            </a:r>
          </a:p>
        </p:txBody>
      </p:sp>
      <p:pic>
        <p:nvPicPr>
          <p:cNvPr id="51213" name="Picture 13" descr="http://xn--c1acdwldb9ag.xn--p1ai/wp-content/uploads/2017/10/9a4bd5a8f314d975f9d629115a77a30b_117290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35667">
            <a:off x="4972050" y="287338"/>
            <a:ext cx="1549400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9" name="AutoShape 15" descr="https://mmedia.ozone.ru/multimedia/10206364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2240" name="AutoShape 17" descr="https://mmedia.ozone.ru/multimedia/102063644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51218" name="Picture 18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704708">
            <a:off x="6580188" y="2520950"/>
            <a:ext cx="1752600" cy="200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42" name="AutoShape 20" descr="https://rostov.produktoff.com/static/upload/goods/65/60765_original.jpg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51221" name="Picture 2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75377">
            <a:off x="3744913" y="4259263"/>
            <a:ext cx="2840037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000980-D62D-474A-86EB-6BAF8B62ABEE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Овал 13">
            <a:hlinkClick r:id="rId3" action="ppaction://hlinksldjump"/>
          </p:cNvPr>
          <p:cNvSpPr>
            <a:spLocks noChangeAspect="1"/>
          </p:cNvSpPr>
          <p:nvPr/>
        </p:nvSpPr>
        <p:spPr>
          <a:xfrm>
            <a:off x="5961063" y="6070600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7" name="Овал 16">
            <a:hlinkClick r:id="rId4" action="ppaction://hlinksldjump"/>
          </p:cNvPr>
          <p:cNvSpPr>
            <a:spLocks noChangeAspect="1"/>
          </p:cNvSpPr>
          <p:nvPr/>
        </p:nvSpPr>
        <p:spPr>
          <a:xfrm>
            <a:off x="8232775" y="292100"/>
            <a:ext cx="501650" cy="358775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8" name="Блок-схема: перфолента 17"/>
          <p:cNvSpPr/>
          <p:nvPr/>
        </p:nvSpPr>
        <p:spPr>
          <a:xfrm>
            <a:off x="7631113" y="5997575"/>
            <a:ext cx="1103312" cy="361950"/>
          </a:xfrm>
          <a:prstGeom prst="flowChartPunchedTap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Старт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9" name="Овал 18">
            <a:hlinkClick r:id="rId5" action="ppaction://hlinksldjump"/>
          </p:cNvPr>
          <p:cNvSpPr>
            <a:spLocks noChangeAspect="1"/>
          </p:cNvSpPr>
          <p:nvPr/>
        </p:nvSpPr>
        <p:spPr>
          <a:xfrm>
            <a:off x="5232400" y="6057900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0" name="Овал 19">
            <a:hlinkClick r:id="rId6" action="ppaction://hlinksldjump"/>
          </p:cNvPr>
          <p:cNvSpPr/>
          <p:nvPr/>
        </p:nvSpPr>
        <p:spPr>
          <a:xfrm>
            <a:off x="2035175" y="6088063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1" name="Овал 20">
            <a:hlinkClick r:id="rId7" action="ppaction://hlinksldjump"/>
          </p:cNvPr>
          <p:cNvSpPr>
            <a:spLocks noChangeAspect="1"/>
          </p:cNvSpPr>
          <p:nvPr/>
        </p:nvSpPr>
        <p:spPr>
          <a:xfrm>
            <a:off x="2655888" y="2032000"/>
            <a:ext cx="531812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22</a:t>
            </a:r>
          </a:p>
        </p:txBody>
      </p:sp>
      <p:pic>
        <p:nvPicPr>
          <p:cNvPr id="22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7975" y="5320620"/>
            <a:ext cx="736980" cy="66102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3" name="Picture 2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505700" y="4743450"/>
            <a:ext cx="833438" cy="66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2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448050" y="5838825"/>
            <a:ext cx="819150" cy="688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" name="Picture 2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36613" y="1196975"/>
            <a:ext cx="793750" cy="638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81" name="Picture 2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963" y="1196975"/>
            <a:ext cx="7953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448050" y="4730750"/>
            <a:ext cx="819150" cy="68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2">
            <a:hlinkClick r:id="rId19" action="ppaction://hlinksldjump"/>
          </p:cNvPr>
          <p:cNvPicPr preferRelativeResize="0">
            <a:picLocks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85150" y="769938"/>
            <a:ext cx="839788" cy="54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Овал 28">
            <a:hlinkClick r:id="rId21" action="ppaction://hlinksldjump"/>
          </p:cNvPr>
          <p:cNvSpPr/>
          <p:nvPr/>
        </p:nvSpPr>
        <p:spPr>
          <a:xfrm>
            <a:off x="1347788" y="6065838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30" name="Овал 29">
            <a:hlinkClick r:id="rId22" action="ppaction://hlinksldjump"/>
          </p:cNvPr>
          <p:cNvSpPr/>
          <p:nvPr/>
        </p:nvSpPr>
        <p:spPr>
          <a:xfrm>
            <a:off x="2762250" y="6059488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32" name="Овал 31">
            <a:hlinkClick r:id="rId23" action="ppaction://hlinksldjump"/>
          </p:cNvPr>
          <p:cNvSpPr>
            <a:spLocks noChangeAspect="1"/>
          </p:cNvSpPr>
          <p:nvPr/>
        </p:nvSpPr>
        <p:spPr>
          <a:xfrm>
            <a:off x="6696075" y="4235450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sp>
        <p:nvSpPr>
          <p:cNvPr id="33" name="Овал 32">
            <a:hlinkClick r:id="rId24" action="ppaction://hlinksldjump"/>
          </p:cNvPr>
          <p:cNvSpPr>
            <a:spLocks noChangeAspect="1"/>
          </p:cNvSpPr>
          <p:nvPr/>
        </p:nvSpPr>
        <p:spPr>
          <a:xfrm>
            <a:off x="612775" y="6062663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43" name="Овал 42">
            <a:hlinkClick r:id="rId25" action="ppaction://hlinksldjump"/>
          </p:cNvPr>
          <p:cNvSpPr>
            <a:spLocks noChangeAspect="1"/>
          </p:cNvSpPr>
          <p:nvPr/>
        </p:nvSpPr>
        <p:spPr>
          <a:xfrm>
            <a:off x="6696075" y="6070600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52" name="Овал 51">
            <a:hlinkClick r:id="rId26" action="ppaction://hlinksldjump"/>
          </p:cNvPr>
          <p:cNvSpPr/>
          <p:nvPr/>
        </p:nvSpPr>
        <p:spPr>
          <a:xfrm>
            <a:off x="2119313" y="4867275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11</a:t>
            </a:r>
          </a:p>
        </p:txBody>
      </p:sp>
      <p:sp>
        <p:nvSpPr>
          <p:cNvPr id="53" name="Овал 52">
            <a:hlinkClick r:id="rId27" action="ppaction://hlinksldjump"/>
          </p:cNvPr>
          <p:cNvSpPr/>
          <p:nvPr/>
        </p:nvSpPr>
        <p:spPr>
          <a:xfrm>
            <a:off x="579438" y="4856163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54" name="Овал 53">
            <a:hlinkClick r:id="rId28" action="ppaction://hlinksldjump"/>
          </p:cNvPr>
          <p:cNvSpPr/>
          <p:nvPr/>
        </p:nvSpPr>
        <p:spPr>
          <a:xfrm>
            <a:off x="4503738" y="4921250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13</a:t>
            </a:r>
          </a:p>
        </p:txBody>
      </p:sp>
      <p:sp>
        <p:nvSpPr>
          <p:cNvPr id="56" name="Овал 55">
            <a:hlinkClick r:id="rId29" action="ppaction://hlinksldjump"/>
          </p:cNvPr>
          <p:cNvSpPr/>
          <p:nvPr/>
        </p:nvSpPr>
        <p:spPr>
          <a:xfrm>
            <a:off x="1341438" y="4891088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57" name="Овал 56">
            <a:hlinkClick r:id="rId30" action="ppaction://hlinksldjump"/>
          </p:cNvPr>
          <p:cNvSpPr>
            <a:spLocks noChangeAspect="1"/>
          </p:cNvSpPr>
          <p:nvPr/>
        </p:nvSpPr>
        <p:spPr>
          <a:xfrm>
            <a:off x="1951038" y="1322388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58" name="Овал 57">
            <a:hlinkClick r:id="rId31" action="ppaction://hlinksldjump"/>
          </p:cNvPr>
          <p:cNvSpPr/>
          <p:nvPr/>
        </p:nvSpPr>
        <p:spPr>
          <a:xfrm>
            <a:off x="8499475" y="4960938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17</a:t>
            </a:r>
          </a:p>
        </p:txBody>
      </p:sp>
      <p:sp>
        <p:nvSpPr>
          <p:cNvPr id="59" name="Овал 58">
            <a:hlinkClick r:id="rId32" action="ppaction://hlinksldjump"/>
          </p:cNvPr>
          <p:cNvSpPr>
            <a:spLocks noChangeAspect="1"/>
          </p:cNvSpPr>
          <p:nvPr/>
        </p:nvSpPr>
        <p:spPr>
          <a:xfrm>
            <a:off x="7650163" y="4206875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19</a:t>
            </a:r>
          </a:p>
        </p:txBody>
      </p:sp>
      <p:sp>
        <p:nvSpPr>
          <p:cNvPr id="60" name="Овал 59">
            <a:hlinkClick r:id="rId33" action="ppaction://hlinksldjump"/>
          </p:cNvPr>
          <p:cNvSpPr>
            <a:spLocks noChangeAspect="1"/>
          </p:cNvSpPr>
          <p:nvPr/>
        </p:nvSpPr>
        <p:spPr>
          <a:xfrm>
            <a:off x="5227638" y="4933950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</p:txBody>
      </p:sp>
      <p:sp>
        <p:nvSpPr>
          <p:cNvPr id="61" name="Овал 60">
            <a:hlinkClick r:id="rId34" action="ppaction://hlinksldjump"/>
          </p:cNvPr>
          <p:cNvSpPr>
            <a:spLocks noChangeAspect="1"/>
          </p:cNvSpPr>
          <p:nvPr/>
        </p:nvSpPr>
        <p:spPr>
          <a:xfrm>
            <a:off x="5956300" y="4932363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63" name="Овал 62">
            <a:hlinkClick r:id="rId35" action="ppaction://hlinksldjump"/>
          </p:cNvPr>
          <p:cNvSpPr>
            <a:spLocks noChangeAspect="1"/>
          </p:cNvSpPr>
          <p:nvPr/>
        </p:nvSpPr>
        <p:spPr>
          <a:xfrm>
            <a:off x="1852613" y="2003425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sp>
        <p:nvSpPr>
          <p:cNvPr id="64" name="Овал 63">
            <a:hlinkClick r:id="rId36" action="ppaction://hlinksldjump"/>
          </p:cNvPr>
          <p:cNvSpPr>
            <a:spLocks noChangeAspect="1"/>
          </p:cNvSpPr>
          <p:nvPr/>
        </p:nvSpPr>
        <p:spPr>
          <a:xfrm>
            <a:off x="6696075" y="4933950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65" name="Овал 64">
            <a:hlinkClick r:id="rId37" action="ppaction://hlinksldjump"/>
          </p:cNvPr>
          <p:cNvSpPr>
            <a:spLocks noChangeAspect="1"/>
          </p:cNvSpPr>
          <p:nvPr/>
        </p:nvSpPr>
        <p:spPr>
          <a:xfrm>
            <a:off x="1008063" y="2032000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19</a:t>
            </a:r>
          </a:p>
        </p:txBody>
      </p:sp>
      <p:sp>
        <p:nvSpPr>
          <p:cNvPr id="66" name="Овал 65">
            <a:hlinkClick r:id="rId38" action="ppaction://hlinksldjump"/>
          </p:cNvPr>
          <p:cNvSpPr>
            <a:spLocks noChangeAspect="1"/>
          </p:cNvSpPr>
          <p:nvPr/>
        </p:nvSpPr>
        <p:spPr>
          <a:xfrm>
            <a:off x="5897563" y="4248150"/>
            <a:ext cx="533400" cy="382588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22</a:t>
            </a:r>
          </a:p>
        </p:txBody>
      </p:sp>
      <p:sp>
        <p:nvSpPr>
          <p:cNvPr id="67" name="Овал 66">
            <a:hlinkClick r:id="rId39" action="ppaction://hlinksldjump"/>
          </p:cNvPr>
          <p:cNvSpPr/>
          <p:nvPr/>
        </p:nvSpPr>
        <p:spPr>
          <a:xfrm>
            <a:off x="8497888" y="4208463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</p:txBody>
      </p:sp>
      <p:sp>
        <p:nvSpPr>
          <p:cNvPr id="68" name="Овал 67">
            <a:hlinkClick r:id="rId40" action="ppaction://hlinksldjump"/>
          </p:cNvPr>
          <p:cNvSpPr>
            <a:spLocks noChangeAspect="1"/>
          </p:cNvSpPr>
          <p:nvPr/>
        </p:nvSpPr>
        <p:spPr>
          <a:xfrm>
            <a:off x="3343275" y="1346200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</p:txBody>
      </p:sp>
      <p:sp>
        <p:nvSpPr>
          <p:cNvPr id="69" name="Овал 68">
            <a:hlinkClick r:id="rId41" action="ppaction://hlinksldjump"/>
          </p:cNvPr>
          <p:cNvSpPr/>
          <p:nvPr/>
        </p:nvSpPr>
        <p:spPr>
          <a:xfrm>
            <a:off x="2668588" y="1327150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70" name="Овал 69">
            <a:hlinkClick r:id="rId42" action="ppaction://hlinksldjump"/>
          </p:cNvPr>
          <p:cNvSpPr>
            <a:spLocks noChangeAspect="1"/>
          </p:cNvSpPr>
          <p:nvPr/>
        </p:nvSpPr>
        <p:spPr>
          <a:xfrm>
            <a:off x="131763" y="1984375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</p:txBody>
      </p:sp>
      <p:sp>
        <p:nvSpPr>
          <p:cNvPr id="46" name="Овал 45">
            <a:hlinkClick r:id="rId43" action="ppaction://hlinksldjump"/>
          </p:cNvPr>
          <p:cNvSpPr>
            <a:spLocks noChangeAspect="1"/>
          </p:cNvSpPr>
          <p:nvPr/>
        </p:nvSpPr>
        <p:spPr>
          <a:xfrm>
            <a:off x="139700" y="1268413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17</a:t>
            </a:r>
          </a:p>
        </p:txBody>
      </p:sp>
      <p:sp>
        <p:nvSpPr>
          <p:cNvPr id="49" name="Овал 48">
            <a:hlinkClick r:id="rId44" action="ppaction://hlinksldjump"/>
          </p:cNvPr>
          <p:cNvSpPr>
            <a:spLocks noChangeAspect="1"/>
          </p:cNvSpPr>
          <p:nvPr/>
        </p:nvSpPr>
        <p:spPr>
          <a:xfrm>
            <a:off x="6696075" y="1454150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11</a:t>
            </a:r>
          </a:p>
        </p:txBody>
      </p:sp>
      <p:sp>
        <p:nvSpPr>
          <p:cNvPr id="50" name="Овал 49">
            <a:hlinkClick r:id="rId45" action="ppaction://hlinksldjump"/>
          </p:cNvPr>
          <p:cNvSpPr>
            <a:spLocks noChangeAspect="1"/>
          </p:cNvSpPr>
          <p:nvPr/>
        </p:nvSpPr>
        <p:spPr>
          <a:xfrm>
            <a:off x="4437063" y="6057900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51" name="Овал 50">
            <a:hlinkClick r:id="rId46" action="ppaction://hlinksldjump"/>
          </p:cNvPr>
          <p:cNvSpPr>
            <a:spLocks noChangeAspect="1"/>
          </p:cNvSpPr>
          <p:nvPr/>
        </p:nvSpPr>
        <p:spPr>
          <a:xfrm>
            <a:off x="4170363" y="1327150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13</a:t>
            </a:r>
          </a:p>
        </p:txBody>
      </p:sp>
      <p:sp>
        <p:nvSpPr>
          <p:cNvPr id="72" name="Овал 71">
            <a:hlinkClick r:id="rId47" action="ppaction://hlinksldjump"/>
          </p:cNvPr>
          <p:cNvSpPr>
            <a:spLocks noChangeAspect="1"/>
          </p:cNvSpPr>
          <p:nvPr/>
        </p:nvSpPr>
        <p:spPr>
          <a:xfrm>
            <a:off x="5972175" y="1452563"/>
            <a:ext cx="533400" cy="382587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73" name="Овал 72">
            <a:hlinkClick r:id="rId48" action="ppaction://hlinksldjump"/>
          </p:cNvPr>
          <p:cNvSpPr>
            <a:spLocks noChangeAspect="1"/>
          </p:cNvSpPr>
          <p:nvPr/>
        </p:nvSpPr>
        <p:spPr>
          <a:xfrm>
            <a:off x="7505700" y="1458913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74" name="Овал 73">
            <a:hlinkClick r:id="rId49" action="ppaction://hlinksldjump"/>
          </p:cNvPr>
          <p:cNvSpPr>
            <a:spLocks noChangeAspect="1"/>
          </p:cNvSpPr>
          <p:nvPr/>
        </p:nvSpPr>
        <p:spPr>
          <a:xfrm>
            <a:off x="8339138" y="1457325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75" name="Овал 74">
            <a:hlinkClick r:id="rId50" action="ppaction://hlinksldjump"/>
          </p:cNvPr>
          <p:cNvSpPr>
            <a:spLocks noChangeAspect="1"/>
          </p:cNvSpPr>
          <p:nvPr/>
        </p:nvSpPr>
        <p:spPr>
          <a:xfrm>
            <a:off x="5915025" y="274638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76" name="Овал 75">
            <a:hlinkClick r:id="rId51" action="ppaction://hlinksldjump"/>
          </p:cNvPr>
          <p:cNvSpPr>
            <a:spLocks noChangeAspect="1"/>
          </p:cNvSpPr>
          <p:nvPr/>
        </p:nvSpPr>
        <p:spPr>
          <a:xfrm>
            <a:off x="6657975" y="288925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78" name="Овал 77">
            <a:hlinkClick r:id="rId52" action="ppaction://hlinksldjump"/>
          </p:cNvPr>
          <p:cNvSpPr>
            <a:spLocks noChangeAspect="1"/>
          </p:cNvSpPr>
          <p:nvPr/>
        </p:nvSpPr>
        <p:spPr>
          <a:xfrm>
            <a:off x="7443788" y="288925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79" name="Овал 78">
            <a:hlinkClick r:id="rId53" action="ppaction://hlinksldjump"/>
          </p:cNvPr>
          <p:cNvSpPr>
            <a:spLocks noChangeAspect="1"/>
          </p:cNvSpPr>
          <p:nvPr/>
        </p:nvSpPr>
        <p:spPr>
          <a:xfrm>
            <a:off x="3387725" y="304800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80" name="Овал 79">
            <a:hlinkClick r:id="rId54" action="ppaction://hlinksldjump"/>
          </p:cNvPr>
          <p:cNvSpPr>
            <a:spLocks noChangeAspect="1"/>
          </p:cNvSpPr>
          <p:nvPr/>
        </p:nvSpPr>
        <p:spPr>
          <a:xfrm>
            <a:off x="4089400" y="307975"/>
            <a:ext cx="531813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81" name="Овал 80">
            <a:hlinkClick r:id="rId55" action="ppaction://hlinksldjump"/>
          </p:cNvPr>
          <p:cNvSpPr>
            <a:spLocks noChangeAspect="1"/>
          </p:cNvSpPr>
          <p:nvPr/>
        </p:nvSpPr>
        <p:spPr>
          <a:xfrm>
            <a:off x="2663825" y="288925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82" name="Овал 81">
            <a:hlinkClick r:id="rId56" action="ppaction://hlinksldjump"/>
          </p:cNvPr>
          <p:cNvSpPr/>
          <p:nvPr/>
        </p:nvSpPr>
        <p:spPr>
          <a:xfrm>
            <a:off x="1933575" y="288925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3" name="Овал 82">
            <a:hlinkClick r:id="rId57" action="ppaction://hlinksldjump"/>
          </p:cNvPr>
          <p:cNvSpPr>
            <a:spLocks noChangeAspect="1"/>
          </p:cNvSpPr>
          <p:nvPr/>
        </p:nvSpPr>
        <p:spPr>
          <a:xfrm>
            <a:off x="2809875" y="4891088"/>
            <a:ext cx="533400" cy="382587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84" name="Овал 83">
            <a:hlinkClick r:id="rId58" action="ppaction://hlinksldjump"/>
          </p:cNvPr>
          <p:cNvSpPr>
            <a:spLocks noChangeAspect="1"/>
          </p:cNvSpPr>
          <p:nvPr/>
        </p:nvSpPr>
        <p:spPr>
          <a:xfrm>
            <a:off x="3387725" y="2092325"/>
            <a:ext cx="533400" cy="352425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23</a:t>
            </a:r>
          </a:p>
        </p:txBody>
      </p:sp>
      <p:sp>
        <p:nvSpPr>
          <p:cNvPr id="62" name="Управляющая кнопка: далее 61">
            <a:hlinkClick r:id="rId59" action="ppaction://hlinksldjump" highlightClick="1"/>
          </p:cNvPr>
          <p:cNvSpPr/>
          <p:nvPr/>
        </p:nvSpPr>
        <p:spPr>
          <a:xfrm>
            <a:off x="25400" y="6470650"/>
            <a:ext cx="266700" cy="3873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200" name="Picture 2"/>
          <p:cNvPicPr>
            <a:picLocks noChangeAspect="1" noChangeArrowheads="1"/>
          </p:cNvPicPr>
          <p:nvPr/>
        </p:nvPicPr>
        <p:blipFill>
          <a:blip r:embed="rId6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07268" y="160338"/>
            <a:ext cx="794879" cy="60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Управляющая кнопка: назад 70">
            <a:hlinkClick r:id="rId61" action="ppaction://hlinksldjump" highlightClick="1"/>
          </p:cNvPr>
          <p:cNvSpPr/>
          <p:nvPr/>
        </p:nvSpPr>
        <p:spPr>
          <a:xfrm>
            <a:off x="8640763" y="6451600"/>
            <a:ext cx="392112" cy="406400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7" name="Блок-схема: перфолента 76"/>
          <p:cNvSpPr/>
          <p:nvPr/>
        </p:nvSpPr>
        <p:spPr>
          <a:xfrm>
            <a:off x="503238" y="269875"/>
            <a:ext cx="1219200" cy="419100"/>
          </a:xfrm>
          <a:prstGeom prst="flowChartPunchedTap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Старт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6" name="Овал 85">
            <a:hlinkClick r:id="rId58" action="ppaction://hlinksldjump"/>
          </p:cNvPr>
          <p:cNvSpPr>
            <a:spLocks noChangeAspect="1"/>
          </p:cNvSpPr>
          <p:nvPr/>
        </p:nvSpPr>
        <p:spPr>
          <a:xfrm>
            <a:off x="5165725" y="4206875"/>
            <a:ext cx="533400" cy="3810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23</a:t>
            </a:r>
          </a:p>
        </p:txBody>
      </p:sp>
      <p:sp>
        <p:nvSpPr>
          <p:cNvPr id="7227" name="AutoShape 63" descr="https://st.depositphotos.com/1067125/4869/v/450/depositphotos_48691963-stock-illustration-healthy-living-beautiful-backgroun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7228" name="AutoShape 66" descr="https://st.depositphotos.com/1067125/4869/v/450/depositphotos_48691963-stock-illustration-healthy-living-beautiful-background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5" name="Овал 84">
            <a:hlinkClick r:id="rId62" action="ppaction://hlinksldjump"/>
          </p:cNvPr>
          <p:cNvSpPr>
            <a:spLocks noChangeAspect="1"/>
          </p:cNvSpPr>
          <p:nvPr/>
        </p:nvSpPr>
        <p:spPr>
          <a:xfrm>
            <a:off x="4089400" y="2862263"/>
            <a:ext cx="1143000" cy="993775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84D5D9-6B50-4955-A146-4B77F93015B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3254" name="TextBox 9"/>
          <p:cNvSpPr txBox="1">
            <a:spLocks noChangeArrowheads="1"/>
          </p:cNvSpPr>
          <p:nvPr/>
        </p:nvSpPr>
        <p:spPr bwMode="auto">
          <a:xfrm>
            <a:off x="0" y="152400"/>
            <a:ext cx="58674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Вернитесь на три хода назад.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762000"/>
            <a:ext cx="56388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802" name="Picture 2" descr="Картинки по запросу наза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828800"/>
            <a:ext cx="6762750" cy="261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ACCA8-93AF-43DF-B345-4E1FB37378D8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275" name="TextBox 9"/>
          <p:cNvSpPr txBox="1">
            <a:spLocks noChangeArrowheads="1"/>
          </p:cNvSpPr>
          <p:nvPr/>
        </p:nvSpPr>
        <p:spPr bwMode="auto">
          <a:xfrm>
            <a:off x="0" y="152400"/>
            <a:ext cx="80772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номерам рисунков назови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правильный образ жизни.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227013" y="1152525"/>
            <a:ext cx="7477125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алее 13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5925" y="1141413"/>
            <a:ext cx="1654175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0" name="Рисунок 14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3F8FB"/>
              </a:clrFrom>
              <a:clrTo>
                <a:srgbClr val="F3F8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1033463"/>
            <a:ext cx="2133600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8600" y="4335463"/>
            <a:ext cx="208280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2" name="Рисунок 16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1575" y="2449513"/>
            <a:ext cx="1981200" cy="20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5F8ED"/>
              </a:clrFrom>
              <a:clrTo>
                <a:srgbClr val="F5F8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952750"/>
            <a:ext cx="1981200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4" name="Рисунок 1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4813" y="1317625"/>
            <a:ext cx="20351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9" name="Picture 11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4605338"/>
            <a:ext cx="2249488" cy="211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87975" y="2930525"/>
            <a:ext cx="24384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7" name="Рисунок 20"/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3800" y="4502150"/>
            <a:ext cx="1828800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378575" y="5403850"/>
            <a:ext cx="457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latin typeface="Arial Black" pitchFamily="34" charset="0"/>
              </a:rPr>
              <a:t>9</a:t>
            </a:r>
          </a:p>
        </p:txBody>
      </p:sp>
      <p:sp>
        <p:nvSpPr>
          <p:cNvPr id="54289" name="TextBox 21"/>
          <p:cNvSpPr txBox="1">
            <a:spLocks noChangeArrowheads="1"/>
          </p:cNvSpPr>
          <p:nvPr/>
        </p:nvSpPr>
        <p:spPr bwMode="auto">
          <a:xfrm>
            <a:off x="3965575" y="4986338"/>
            <a:ext cx="457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latin typeface="Arial Black" pitchFamily="34" charset="0"/>
              </a:rPr>
              <a:t>8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608263" y="5943600"/>
            <a:ext cx="45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latin typeface="Arial Black" pitchFamily="34" charset="0"/>
              </a:rPr>
              <a:t>7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607175" y="2930525"/>
            <a:ext cx="45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latin typeface="Arial Black" pitchFamily="34" charset="0"/>
              </a:rPr>
              <a:t>6</a:t>
            </a:r>
          </a:p>
        </p:txBody>
      </p:sp>
      <p:sp>
        <p:nvSpPr>
          <p:cNvPr id="54292" name="TextBox 24"/>
          <p:cNvSpPr txBox="1">
            <a:spLocks noChangeArrowheads="1"/>
          </p:cNvSpPr>
          <p:nvPr/>
        </p:nvSpPr>
        <p:spPr bwMode="auto">
          <a:xfrm>
            <a:off x="2573338" y="3983038"/>
            <a:ext cx="45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latin typeface="Arial Black" pitchFamily="34" charset="0"/>
              </a:rPr>
              <a:t>5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04800" y="4724400"/>
            <a:ext cx="45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latin typeface="Arial Black" pitchFamily="34" charset="0"/>
              </a:rPr>
              <a:t>4</a:t>
            </a:r>
          </a:p>
        </p:txBody>
      </p:sp>
      <p:sp>
        <p:nvSpPr>
          <p:cNvPr id="54294" name="TextBox 26"/>
          <p:cNvSpPr txBox="1">
            <a:spLocks noChangeArrowheads="1"/>
          </p:cNvSpPr>
          <p:nvPr/>
        </p:nvSpPr>
        <p:spPr bwMode="auto">
          <a:xfrm>
            <a:off x="7035800" y="1712913"/>
            <a:ext cx="457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latin typeface="Arial Black" pitchFamily="34" charset="0"/>
              </a:rPr>
              <a:t>3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667250" y="2900363"/>
            <a:ext cx="457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latin typeface="Arial Black" pitchFamily="34" charset="0"/>
              </a:rPr>
              <a:t>2</a:t>
            </a:r>
          </a:p>
        </p:txBody>
      </p:sp>
      <p:sp>
        <p:nvSpPr>
          <p:cNvPr id="54296" name="TextBox 28"/>
          <p:cNvSpPr txBox="1">
            <a:spLocks noChangeArrowheads="1"/>
          </p:cNvSpPr>
          <p:nvPr/>
        </p:nvSpPr>
        <p:spPr bwMode="auto">
          <a:xfrm>
            <a:off x="2314575" y="1676400"/>
            <a:ext cx="45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latin typeface="Arial Black" pitchFamily="34" charset="0"/>
              </a:rPr>
              <a:t>1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7374A-5268-4A79-B2EC-0B3D17E0CB55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  <p:bldP spid="24" grpId="0"/>
      <p:bldP spid="26" grpId="0"/>
      <p:bldP spid="2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299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55300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5301" name="TextBox 9"/>
          <p:cNvSpPr txBox="1">
            <a:spLocks noChangeArrowheads="1"/>
          </p:cNvSpPr>
          <p:nvPr/>
        </p:nvSpPr>
        <p:spPr bwMode="auto">
          <a:xfrm>
            <a:off x="152400" y="0"/>
            <a:ext cx="78486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Подумайте и выберите слова - характеристики здорового человека.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231775" y="1054100"/>
            <a:ext cx="7235825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304" name="Прямоугольник 3"/>
          <p:cNvSpPr>
            <a:spLocks noChangeArrowheads="1"/>
          </p:cNvSpPr>
          <p:nvPr/>
        </p:nvSpPr>
        <p:spPr bwMode="auto">
          <a:xfrm>
            <a:off x="1271588" y="1309688"/>
            <a:ext cx="53451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Здоровый человек - это ....... человек</a:t>
            </a:r>
            <a:r>
              <a:rPr lang="ru-RU" altLang="ru-RU" b="1">
                <a:solidFill>
                  <a:srgbClr val="C00000"/>
                </a:solidFill>
                <a:latin typeface="Arial" charset="0"/>
              </a:rPr>
              <a:t>.</a:t>
            </a:r>
          </a:p>
        </p:txBody>
      </p:sp>
      <p:sp>
        <p:nvSpPr>
          <p:cNvPr id="55305" name="Прямоугольник 5"/>
          <p:cNvSpPr>
            <a:spLocks noChangeArrowheads="1"/>
          </p:cNvSpPr>
          <p:nvPr/>
        </p:nvSpPr>
        <p:spPr bwMode="auto">
          <a:xfrm>
            <a:off x="2971800" y="2817813"/>
            <a:ext cx="2209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latin typeface="Arial" charset="0"/>
              </a:rPr>
              <a:t>-крепкий; </a:t>
            </a:r>
          </a:p>
        </p:txBody>
      </p:sp>
      <p:pic>
        <p:nvPicPr>
          <p:cNvPr id="55306" name="Picture 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1688" y="3586163"/>
            <a:ext cx="269398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7" name="Picture 1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7163" y="4543425"/>
            <a:ext cx="269398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8" name="Picture 1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4063" y="3705225"/>
            <a:ext cx="315753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9" name="Picture 1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5" y="4600575"/>
            <a:ext cx="23225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10" name="Picture 2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5013" y="2390775"/>
            <a:ext cx="260985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11" name="Picture 2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2390775"/>
            <a:ext cx="24511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Прямая со стрелкой 13"/>
          <p:cNvCxnSpPr/>
          <p:nvPr/>
        </p:nvCxnSpPr>
        <p:spPr>
          <a:xfrm flipH="1">
            <a:off x="1752600" y="1895475"/>
            <a:ext cx="655638" cy="695325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1195388" y="1895475"/>
            <a:ext cx="2233612" cy="2905125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076700" y="1895475"/>
            <a:ext cx="0" cy="1076325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789488" y="1920875"/>
            <a:ext cx="1268412" cy="1889125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559016-3B6B-4296-8EA3-2AD76A7EE752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323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56324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325" name="TextBox 9"/>
          <p:cNvSpPr txBox="1">
            <a:spLocks noChangeArrowheads="1"/>
          </p:cNvSpPr>
          <p:nvPr/>
        </p:nvSpPr>
        <p:spPr bwMode="auto">
          <a:xfrm>
            <a:off x="0" y="152400"/>
            <a:ext cx="76962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Отгадайте загадку и узнаете ягоду, которая очень полезна при простудных заболеваниях: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152400" y="1106488"/>
            <a:ext cx="4572000" cy="158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762000" y="6248400"/>
            <a:ext cx="5181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клюква</a:t>
            </a:r>
          </a:p>
        </p:txBody>
      </p:sp>
      <p:pic>
        <p:nvPicPr>
          <p:cNvPr id="72718" name="Рисунок 13" descr="Картинки по запросу загадка про клюкв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100" y="2860675"/>
            <a:ext cx="4546600" cy="3421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Управляющая кнопка: далее 14">
            <a:hlinkClick r:id="rId4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331" name="Прямоугольник 1"/>
          <p:cNvSpPr>
            <a:spLocks noChangeArrowheads="1"/>
          </p:cNvSpPr>
          <p:nvPr/>
        </p:nvSpPr>
        <p:spPr bwMode="auto">
          <a:xfrm>
            <a:off x="533400" y="1111250"/>
            <a:ext cx="79248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«Болотный лекарь» – вот как называют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Её со старых, незапамятных времен.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Она от ста недуг предупреждает,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Пикантным вкусом всех нас восхищает!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39296A-8BB5-49E8-95ED-A395D17F76A7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403225" y="1066800"/>
            <a:ext cx="54102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/>
              <a:t>вода</a:t>
            </a: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7350" name="TextBox 9"/>
          <p:cNvSpPr txBox="1">
            <a:spLocks noChangeArrowheads="1"/>
          </p:cNvSpPr>
          <p:nvPr/>
        </p:nvSpPr>
        <p:spPr bwMode="auto">
          <a:xfrm>
            <a:off x="0" y="152400"/>
            <a:ext cx="80772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Собери слова, связанные со здоровьем.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47625" y="762000"/>
            <a:ext cx="78486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353" name="Прямоугольник 2"/>
          <p:cNvSpPr>
            <a:spLocks noChangeArrowheads="1"/>
          </p:cNvSpPr>
          <p:nvPr/>
        </p:nvSpPr>
        <p:spPr bwMode="auto">
          <a:xfrm>
            <a:off x="304800" y="1295400"/>
            <a:ext cx="51054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ЕНГИАГИ – 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ЛКАПРОГУ  – 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АВДО – …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927725" y="1312863"/>
            <a:ext cx="1720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ГИГИЕНА</a:t>
            </a:r>
            <a:endParaRPr lang="ru-RU" altLang="ru-RU" sz="2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5827713" y="2033588"/>
            <a:ext cx="1903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ПРОГУЛКА</a:t>
            </a:r>
            <a:endParaRPr lang="ru-RU" altLang="ru-RU" sz="2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6015038" y="2905125"/>
            <a:ext cx="1047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ВОДА</a:t>
            </a:r>
            <a:endParaRPr lang="ru-RU" altLang="ru-RU" sz="2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F5C3BB-C2E1-40A0-884C-CF943551FED1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  <p:pic>
        <p:nvPicPr>
          <p:cNvPr id="57358" name="Picture 15" descr="http://schooled.ru/textbook/health/4klas/4klas.files/image0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3" y="3527425"/>
            <a:ext cx="7054850" cy="304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22" grpId="0" autoUpdateAnimBg="0"/>
      <p:bldP spid="23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371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58372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8373" name="TextBox 9"/>
          <p:cNvSpPr txBox="1">
            <a:spLocks noChangeArrowheads="1"/>
          </p:cNvSpPr>
          <p:nvPr/>
        </p:nvSpPr>
        <p:spPr bwMode="auto">
          <a:xfrm>
            <a:off x="381000" y="177800"/>
            <a:ext cx="43434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Соотнесите: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-28575" y="838200"/>
            <a:ext cx="4295775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далее 14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Управляющая кнопка: далее 14">
            <a:hlinkClick r:id="rId4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8378" name="Прямоугольник 2"/>
          <p:cNvSpPr>
            <a:spLocks noChangeArrowheads="1"/>
          </p:cNvSpPr>
          <p:nvPr/>
        </p:nvSpPr>
        <p:spPr bwMode="auto">
          <a:xfrm>
            <a:off x="266700" y="1414463"/>
            <a:ext cx="62865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Arial" charset="0"/>
              </a:rPr>
              <a:t>1</a:t>
            </a: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Повышенная температура тела (жар), головная боль, ломота тела, першение в носоглотке - это…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Arial" charset="0"/>
              </a:rPr>
              <a:t>2. 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Боль в горле, повышенная температура тела, головная боль, опухоль гланд – это 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Arial" charset="0"/>
              </a:rPr>
              <a:t>3. 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Повышенная температура тела, насморк, першение в носоглотке – это…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980238" y="3060700"/>
            <a:ext cx="1235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(грипп)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934200" y="4648200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(ангина)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7199313" y="1587500"/>
            <a:ext cx="982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(ОРЗ)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3200400" y="2438400"/>
            <a:ext cx="4440238" cy="72072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259513" y="3644900"/>
            <a:ext cx="1533525" cy="1096963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4495800" y="2070100"/>
            <a:ext cx="2878138" cy="24257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15C5EF-2073-493F-9625-ECC5703875D5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395" name="Rectangle 4"/>
          <p:cNvSpPr>
            <a:spLocks noChangeArrowheads="1"/>
          </p:cNvSpPr>
          <p:nvPr/>
        </p:nvSpPr>
        <p:spPr bwMode="auto">
          <a:xfrm>
            <a:off x="0" y="1752600"/>
            <a:ext cx="317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59396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9397" name="TextBox 9"/>
          <p:cNvSpPr txBox="1">
            <a:spLocks noChangeArrowheads="1"/>
          </p:cNvSpPr>
          <p:nvPr/>
        </p:nvSpPr>
        <p:spPr bwMode="auto">
          <a:xfrm>
            <a:off x="0" y="152400"/>
            <a:ext cx="78486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необходимо для здорового образа жизни. Расшифруй слова.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0" y="1066800"/>
            <a:ext cx="77724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400" name="Прямоугольник 1"/>
          <p:cNvSpPr>
            <a:spLocks noChangeArrowheads="1"/>
          </p:cNvSpPr>
          <p:nvPr/>
        </p:nvSpPr>
        <p:spPr bwMode="auto">
          <a:xfrm>
            <a:off x="638175" y="3352800"/>
            <a:ext cx="19383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ЛКАЗАКА -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56486" y="3359549"/>
            <a:ext cx="1292085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закалка</a:t>
            </a:r>
          </a:p>
        </p:txBody>
      </p:sp>
      <p:sp>
        <p:nvSpPr>
          <p:cNvPr id="59404" name="Прямоугольник 3"/>
          <p:cNvSpPr>
            <a:spLocks noChangeArrowheads="1"/>
          </p:cNvSpPr>
          <p:nvPr/>
        </p:nvSpPr>
        <p:spPr bwMode="auto">
          <a:xfrm>
            <a:off x="671513" y="2522538"/>
            <a:ext cx="1835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ДКАЗАРЯ -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89201" y="2522694"/>
            <a:ext cx="1282852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зарядка</a:t>
            </a:r>
          </a:p>
        </p:txBody>
      </p:sp>
      <p:sp>
        <p:nvSpPr>
          <p:cNvPr id="59408" name="Прямоугольник 6"/>
          <p:cNvSpPr>
            <a:spLocks noChangeArrowheads="1"/>
          </p:cNvSpPr>
          <p:nvPr/>
        </p:nvSpPr>
        <p:spPr bwMode="auto">
          <a:xfrm>
            <a:off x="568325" y="1836738"/>
            <a:ext cx="25542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КУЛЬФИТРАУ -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141972" y="1826567"/>
            <a:ext cx="1969835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физкультура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F3B72C-9483-4B0C-9B14-B01441CBB94D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  <p:pic>
        <p:nvPicPr>
          <p:cNvPr id="59413" name="Picture 2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8950" y="3962400"/>
            <a:ext cx="5340350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419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60420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60421" name="TextBox 9"/>
          <p:cNvSpPr txBox="1">
            <a:spLocks noChangeArrowheads="1"/>
          </p:cNvSpPr>
          <p:nvPr/>
        </p:nvSpPr>
        <p:spPr bwMode="auto">
          <a:xfrm>
            <a:off x="388938" y="123825"/>
            <a:ext cx="5830887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Отгадай потерянное слово: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39100" y="123825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28575" y="762000"/>
            <a:ext cx="7362825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далее 14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0425" name="Прямоугольник 1"/>
          <p:cNvSpPr>
            <a:spLocks noChangeArrowheads="1"/>
          </p:cNvSpPr>
          <p:nvPr/>
        </p:nvSpPr>
        <p:spPr bwMode="auto">
          <a:xfrm>
            <a:off x="914400" y="1765300"/>
            <a:ext cx="69342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.?.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нам полезны,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Это точно знаю я!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Получаю их из пищи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Вкусной и полезной.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Где же прячутся они?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Очень интересно.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Объясняет мама мне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Они прячутся везде.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Ты из фруктов, овощей,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Получай их поскорей.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512888" y="5943600"/>
            <a:ext cx="35814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витамины</a:t>
            </a:r>
          </a:p>
        </p:txBody>
      </p:sp>
      <p:pic>
        <p:nvPicPr>
          <p:cNvPr id="60427" name="Picture 16" descr="http://mypresentation.ru/documents/f0826e78f921790b7c154413cb7b4e1a/img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8838" y="952500"/>
            <a:ext cx="2905125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8" name="Picture 1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8800" y="3657600"/>
            <a:ext cx="2792413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268024-D614-4A9A-83B1-E697E162417C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443" name="Rectangle 4"/>
          <p:cNvSpPr>
            <a:spLocks noChangeArrowheads="1"/>
          </p:cNvSpPr>
          <p:nvPr/>
        </p:nvSpPr>
        <p:spPr bwMode="auto">
          <a:xfrm>
            <a:off x="0" y="1752600"/>
            <a:ext cx="317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61444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61445" name="TextBox 9"/>
          <p:cNvSpPr txBox="1">
            <a:spLocks noChangeArrowheads="1"/>
          </p:cNvSpPr>
          <p:nvPr/>
        </p:nvSpPr>
        <p:spPr bwMode="auto">
          <a:xfrm>
            <a:off x="0" y="152400"/>
            <a:ext cx="7848600" cy="1384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Органы чувств играют важное значение для нашего здоровья.  Назовите фразеологизмы, которые спрятались в рисунках.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76200" y="1684338"/>
            <a:ext cx="77724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48" name="Picture 15" descr="http://900igr.net/up/datai/257872/0009-010-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975" y="2065338"/>
            <a:ext cx="3001963" cy="199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511300" y="3452813"/>
            <a:ext cx="23891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«Водить за нос»</a:t>
            </a:r>
          </a:p>
        </p:txBody>
      </p:sp>
      <p:sp>
        <p:nvSpPr>
          <p:cNvPr id="61450" name="AutoShape 19" descr="https://ds04.infourok.ru/uploads/ex/0591/000ab3f0-de1e2640/img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61451" name="AutoShape 21" descr="https://ds04.infourok.ru/uploads/ex/0591/000ab3f0-de1e2640/img22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61452" name="Picture 2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0525" y="1997075"/>
            <a:ext cx="3876675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3" name="Picture 2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015" r="9961" b="27910"/>
          <a:stretch>
            <a:fillRect/>
          </a:stretch>
        </p:blipFill>
        <p:spPr bwMode="auto">
          <a:xfrm>
            <a:off x="244475" y="4130675"/>
            <a:ext cx="3455988" cy="243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4" name="Picture 2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91" b="18660"/>
          <a:stretch>
            <a:fillRect/>
          </a:stretch>
        </p:blipFill>
        <p:spPr bwMode="auto">
          <a:xfrm>
            <a:off x="4343400" y="4183063"/>
            <a:ext cx="4068763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5154613" y="2092325"/>
            <a:ext cx="29924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«Развешивать уши»</a:t>
            </a: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708025" y="6338888"/>
            <a:ext cx="22336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«Точить зубы»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4278313" y="6108700"/>
            <a:ext cx="2813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«Прикусить язык»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F93D1B-3D6C-47BB-8384-E59BFACCC08F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4" grpId="0"/>
      <p:bldP spid="2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2467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62468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62469" name="TextBox 9"/>
          <p:cNvSpPr txBox="1">
            <a:spLocks noChangeArrowheads="1"/>
          </p:cNvSpPr>
          <p:nvPr/>
        </p:nvSpPr>
        <p:spPr bwMode="auto">
          <a:xfrm>
            <a:off x="76200" y="228600"/>
            <a:ext cx="8001000" cy="22463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Этот знаменитый человек отменного здоровья и высокого роста из замечательного стихотворения С. Михалкова,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любит вредных привычек и другим советует от них отказаться. Назовите его?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76200" y="2474913"/>
            <a:ext cx="8001000" cy="158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далее 14">
            <a:hlinkClick r:id="rId3" action="ppaction://hlinksldjump" highlightClick="1"/>
          </p:cNvPr>
          <p:cNvSpPr/>
          <p:nvPr/>
        </p:nvSpPr>
        <p:spPr>
          <a:xfrm>
            <a:off x="0" y="6248400"/>
            <a:ext cx="533400" cy="60960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2473" name="Прямоугольник 1"/>
          <p:cNvSpPr>
            <a:spLocks noChangeArrowheads="1"/>
          </p:cNvSpPr>
          <p:nvPr/>
        </p:nvSpPr>
        <p:spPr bwMode="auto">
          <a:xfrm>
            <a:off x="838200" y="2895600"/>
            <a:ext cx="55626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(Кто?)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……..брови хмурит: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— Кто из вас, ребята, курит?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Я курящих не терплю!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Сам здоровье не гублю!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Вы — сознательный народ!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Тот, кто курит, шаг вперед!</a:t>
            </a:r>
          </a:p>
        </p:txBody>
      </p:sp>
      <p:pic>
        <p:nvPicPr>
          <p:cNvPr id="18" name="Рисунок 1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58288" y="2362200"/>
            <a:ext cx="6767512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313731-2612-45D2-B547-34A776B2509F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79 1.04046E-6 L -0.86997 0.0055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788" y="2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8"/>
          <p:cNvSpPr txBox="1">
            <a:spLocks noChangeArrowheads="1"/>
          </p:cNvSpPr>
          <p:nvPr/>
        </p:nvSpPr>
        <p:spPr bwMode="auto">
          <a:xfrm>
            <a:off x="423863" y="50800"/>
            <a:ext cx="74676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Удивительно, но факт…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497888" y="79375"/>
            <a:ext cx="530225" cy="75882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5</a:t>
            </a: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180975" y="574675"/>
            <a:ext cx="84582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Первая шайба для игры в хоккей была квадратной формы! Определенный период играли в хоккей круглыми деревянными шайбами. Современная хоккейная шайба изготовлена из вулканизированной резины и весит 200 грамм. Перед началом игры ее замораживают, чтобы она не пружинила.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среднем футболист пробегает 11 километров за игру, а за всю игровую карьеру длина пробега может достигать 300 000 км.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Родиной фигурного катания считается Голландия. Именно там, в 13-14 веках появились первые железные коньки. Появление коньков нового типа дало мощный толчок развитию фигурного катания, которое в то время заключалось в умении вычерчивать на льду замысловатые фигуры и сохранять при этом красивую позу.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Управляющая кнопка: назад 10">
            <a:hlinkClick r:id="rId2" action="ppaction://hlinksldjump" highlightClick="1"/>
          </p:cNvPr>
          <p:cNvSpPr/>
          <p:nvPr/>
        </p:nvSpPr>
        <p:spPr>
          <a:xfrm>
            <a:off x="8785225" y="6470650"/>
            <a:ext cx="252413" cy="287338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227013" y="512763"/>
            <a:ext cx="44259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9" name="AutoShape 15" descr="https://rus.ventasbalss.lv/upload_ru/news/359/715x715_51abc6c2ed8c775bf41438c13c0d18a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8200" name="Picture 1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425" y="4953000"/>
            <a:ext cx="2263775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1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7950" y="4953000"/>
            <a:ext cx="1452563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6200" y="4873625"/>
            <a:ext cx="1817688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DC2AFC-17C1-44DE-A9F6-07C715C869E2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3491" name="Rectangle 4"/>
          <p:cNvSpPr>
            <a:spLocks noChangeArrowheads="1"/>
          </p:cNvSpPr>
          <p:nvPr/>
        </p:nvSpPr>
        <p:spPr bwMode="auto">
          <a:xfrm>
            <a:off x="0" y="1752600"/>
            <a:ext cx="317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63492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63493" name="TextBox 9"/>
          <p:cNvSpPr txBox="1">
            <a:spLocks noChangeArrowheads="1"/>
          </p:cNvSpPr>
          <p:nvPr/>
        </p:nvSpPr>
        <p:spPr bwMode="auto">
          <a:xfrm>
            <a:off x="0" y="152400"/>
            <a:ext cx="7848600" cy="519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Закончи пословицу.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101600" y="825500"/>
            <a:ext cx="77724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496" name="Rectangle 14"/>
          <p:cNvSpPr>
            <a:spLocks noChangeArrowheads="1"/>
          </p:cNvSpPr>
          <p:nvPr/>
        </p:nvSpPr>
        <p:spPr bwMode="auto">
          <a:xfrm>
            <a:off x="3505200" y="876300"/>
            <a:ext cx="4572000" cy="4603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"Народная мудрость гласит"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7307263" y="1781175"/>
            <a:ext cx="1543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(зарядке.)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7131050" y="4884738"/>
            <a:ext cx="1895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(закаляйся.)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791200" y="3352800"/>
            <a:ext cx="2260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(здоровый дух)</a:t>
            </a:r>
          </a:p>
        </p:txBody>
      </p:sp>
      <p:sp>
        <p:nvSpPr>
          <p:cNvPr id="63500" name="Прямоугольник 6"/>
          <p:cNvSpPr>
            <a:spLocks noChangeArrowheads="1"/>
          </p:cNvSpPr>
          <p:nvPr/>
        </p:nvSpPr>
        <p:spPr bwMode="auto">
          <a:xfrm>
            <a:off x="179388" y="1593850"/>
            <a:ext cx="4972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Здоровье в порядке – спасибо ___. </a:t>
            </a:r>
          </a:p>
        </p:txBody>
      </p:sp>
      <p:sp>
        <p:nvSpPr>
          <p:cNvPr id="63501" name="Прямоугольник 7"/>
          <p:cNvSpPr>
            <a:spLocks noChangeArrowheads="1"/>
          </p:cNvSpPr>
          <p:nvPr/>
        </p:nvSpPr>
        <p:spPr bwMode="auto">
          <a:xfrm>
            <a:off x="331788" y="4778375"/>
            <a:ext cx="46720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Если хочешь быть здоров – ___. </a:t>
            </a:r>
          </a:p>
        </p:txBody>
      </p:sp>
      <p:sp>
        <p:nvSpPr>
          <p:cNvPr id="63502" name="Прямоугольник 8"/>
          <p:cNvSpPr>
            <a:spLocks noChangeArrowheads="1"/>
          </p:cNvSpPr>
          <p:nvPr/>
        </p:nvSpPr>
        <p:spPr bwMode="auto">
          <a:xfrm>
            <a:off x="317500" y="3352800"/>
            <a:ext cx="3330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В здоровом теле – ___. </a:t>
            </a:r>
          </a:p>
        </p:txBody>
      </p:sp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3800" y="1323975"/>
            <a:ext cx="2252663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504" name="AutoShape 15" descr="https://fs00.infourok.ru/images/doc/226/35477/2/im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8075" y="2759075"/>
            <a:ext cx="187166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506" name="AutoShape 18" descr="https://arhivurokov.ru/multiurok/html/2017/09/23/s_59c66d6727b0e/693324_5.jpe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63507" name="AutoShape 20" descr="https://arhivurokov.ru/multiurok/html/2017/09/23/s_59c66d6727b0e/693324_5.jpeg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62485" name="Picture 2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1888" y="4419600"/>
            <a:ext cx="2106612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8D4949-E8BE-4822-9C79-76D311A1F62A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/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4515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64516" name="TextBox 9"/>
          <p:cNvSpPr txBox="1">
            <a:spLocks noChangeArrowheads="1"/>
          </p:cNvSpPr>
          <p:nvPr/>
        </p:nvSpPr>
        <p:spPr bwMode="auto">
          <a:xfrm>
            <a:off x="762000" y="207963"/>
            <a:ext cx="6854825" cy="5222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Назовите зимние виды спорта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155575" y="730250"/>
            <a:ext cx="7921625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алее 13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4520" name="Picture 15" descr="http://ped-kopilka.ru/upload/blogs/20380_3ce03ac280d199c1ff10a18e7faa23c7.jpg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3313" y="1555750"/>
            <a:ext cx="1944687" cy="199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1" name="Picture 15" descr="http://ped-kopilka.ru/upload/blogs/20380_3ce03ac280d199c1ff10a18e7faa23c7.jpg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0813" y="1585913"/>
            <a:ext cx="1814512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2" name="Picture 15" descr="http://ped-kopilka.ru/upload/blogs/20380_3ce03ac280d199c1ff10a18e7faa23c7.jpg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630363"/>
            <a:ext cx="1930400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23" name="AutoShape 17" descr="https://prikolnye-kartinki.ru/img/picture/Apr/08/6feb1e847da65e7bf14d9f716053f32c/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64524" name="AutoShape 19" descr="https://prikolnye-kartinki.ru/img/picture/Apr/08/6feb1e847da65e7bf14d9f716053f32c/3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64525" name="Picture 2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4200" y="3917950"/>
            <a:ext cx="2176463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6" name="Picture 20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0" y="4030663"/>
            <a:ext cx="2057400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20738" y="3548063"/>
            <a:ext cx="2755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Фигурное катание</a:t>
            </a: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1668463" y="5975350"/>
            <a:ext cx="3254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Прыжки с трамплина</a:t>
            </a: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3890963" y="3548063"/>
            <a:ext cx="1593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Фристайл</a:t>
            </a: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5649913" y="5975350"/>
            <a:ext cx="1360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Биатлон</a:t>
            </a: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6897688" y="3514725"/>
            <a:ext cx="1241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Хоккей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6F8C4-21A9-4A16-91DE-369418060259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  <p:bldP spid="6" grpId="0"/>
      <p:bldP spid="25" grpId="0"/>
      <p:bldP spid="26" grpId="0"/>
      <p:bldP spid="27" grpId="0"/>
      <p:bldP spid="28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5539" name="Rectangle 4"/>
          <p:cNvSpPr>
            <a:spLocks noChangeArrowheads="1"/>
          </p:cNvSpPr>
          <p:nvPr/>
        </p:nvSpPr>
        <p:spPr bwMode="auto">
          <a:xfrm>
            <a:off x="0" y="1752600"/>
            <a:ext cx="317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65540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sp>
        <p:nvSpPr>
          <p:cNvPr id="65542" name="TextBox 9"/>
          <p:cNvSpPr txBox="1">
            <a:spLocks noChangeArrowheads="1"/>
          </p:cNvSpPr>
          <p:nvPr/>
        </p:nvSpPr>
        <p:spPr bwMode="auto">
          <a:xfrm>
            <a:off x="212725" y="131763"/>
            <a:ext cx="7407275" cy="9540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многих сказках говорится о здоровье. Угадайте, о каких сказках идёт речь.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>
            <a:off x="249238" y="1516063"/>
            <a:ext cx="7772400" cy="381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544" name="Прямоугольник 2"/>
          <p:cNvSpPr>
            <a:spLocks noChangeArrowheads="1"/>
          </p:cNvSpPr>
          <p:nvPr/>
        </p:nvSpPr>
        <p:spPr bwMode="auto">
          <a:xfrm>
            <a:off x="325438" y="1911350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Какой сказочный герой употреблял в пищу очень много сладкого, особенно варенья?</a:t>
            </a:r>
          </a:p>
        </p:txBody>
      </p:sp>
      <p:sp>
        <p:nvSpPr>
          <p:cNvPr id="65545" name="Прямоугольник 3"/>
          <p:cNvSpPr>
            <a:spLocks noChangeArrowheads="1"/>
          </p:cNvSpPr>
          <p:nvPr/>
        </p:nvSpPr>
        <p:spPr bwMode="auto">
          <a:xfrm>
            <a:off x="339725" y="3200400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Герой этой сказки торопился при приёме пищи, в результате чего подавился зёрнышком.</a:t>
            </a:r>
          </a:p>
        </p:txBody>
      </p:sp>
      <p:sp>
        <p:nvSpPr>
          <p:cNvPr id="65546" name="Прямоугольник 5"/>
          <p:cNvSpPr>
            <a:spLocks noChangeArrowheads="1"/>
          </p:cNvSpPr>
          <p:nvPr/>
        </p:nvSpPr>
        <p:spPr bwMode="auto">
          <a:xfrm>
            <a:off x="457200" y="4572000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Герой этой сказки торопился при приёме пищи, в результате чего подавился зёрнышком.</a:t>
            </a:r>
          </a:p>
        </p:txBody>
      </p:sp>
      <p:pic>
        <p:nvPicPr>
          <p:cNvPr id="64524" name="Picture 12" descr="http://www.picshare.ru/uploads/140203/ML6L8RC3SW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5863" y="1281113"/>
            <a:ext cx="175577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5" name="Picture 1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57825" y="3138488"/>
            <a:ext cx="2630488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7" name="Picture 15" descr="http://s.fishki.net/upload/users/2016/01/12/248624/847d2b0f2f310b421b44928eeb6e22b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57825" y="4876800"/>
            <a:ext cx="2630488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317500" y="1881188"/>
            <a:ext cx="4572000" cy="1076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ru-RU" sz="2000" b="1" dirty="0"/>
          </a:p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Карлсон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Малыш»</a:t>
            </a:r>
          </a:p>
          <a:p>
            <a:pPr>
              <a:defRPr/>
            </a:pPr>
            <a:endParaRPr lang="ru-RU" sz="20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30213" y="3208338"/>
            <a:ext cx="4579937" cy="11382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ru-RU" sz="2000" b="1" dirty="0"/>
          </a:p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«Петушок и бобовое зёрнышко»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63550" y="4552950"/>
            <a:ext cx="4557713" cy="13843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ru-RU" sz="2000" b="1" dirty="0"/>
          </a:p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«Три поросёнка»</a:t>
            </a:r>
          </a:p>
          <a:p>
            <a:pPr>
              <a:defRPr/>
            </a:pPr>
            <a:endParaRPr lang="ru-RU" sz="2000" b="1" dirty="0"/>
          </a:p>
          <a:p>
            <a:pPr>
              <a:defRPr/>
            </a:pPr>
            <a:endParaRPr lang="ru-RU" sz="2000" b="1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838A9-316F-4D7B-AB5A-DD62CD8C05CF}" type="slidenum">
              <a:rPr lang="en-US" smtClean="0"/>
              <a:pPr>
                <a:defRPr/>
              </a:pPr>
              <a:t>62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66566" name="TextBox 9"/>
          <p:cNvSpPr txBox="1">
            <a:spLocks noChangeArrowheads="1"/>
          </p:cNvSpPr>
          <p:nvPr/>
        </p:nvSpPr>
        <p:spPr bwMode="auto">
          <a:xfrm>
            <a:off x="0" y="152400"/>
            <a:ext cx="9144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Кот в мешке</a:t>
            </a: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Передайте ход другой команде.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762000"/>
            <a:ext cx="82296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568" name="Picture 13" descr="Картинки по запросу кот в мешке своя игра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143000"/>
            <a:ext cx="75438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147DE1-E2B5-43A9-BD4A-E17296A2D703}" type="slidenum">
              <a:rPr lang="en-US" smtClean="0"/>
              <a:pPr>
                <a:defRPr/>
              </a:pPr>
              <a:t>63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>
          <a:xfrm>
            <a:off x="6935910" y="3474633"/>
            <a:ext cx="1956471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Сердечный врач</a:t>
            </a: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7590" name="TextBox 9"/>
          <p:cNvSpPr txBox="1">
            <a:spLocks noChangeArrowheads="1"/>
          </p:cNvSpPr>
          <p:nvPr/>
        </p:nvSpPr>
        <p:spPr bwMode="auto">
          <a:xfrm>
            <a:off x="158750" y="65088"/>
            <a:ext cx="8145463" cy="1814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Становясь врачами и докторами –эти люди давали клятву Гиппократа (врачебная клятва), лечить и спасать всех людей, нуждающиеся в медицинской помощи.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20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122238" y="2005013"/>
            <a:ext cx="77724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593" name="Rectangle 10"/>
          <p:cNvSpPr>
            <a:spLocks noChangeArrowheads="1"/>
          </p:cNvSpPr>
          <p:nvPr/>
        </p:nvSpPr>
        <p:spPr bwMode="auto">
          <a:xfrm>
            <a:off x="122238" y="2014538"/>
            <a:ext cx="8899525" cy="10001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Восстановите гласные в слове, и вы узнаете, как называется  профессия людей, призвание которых лечить людей.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ru-RU" altLang="ru-RU" sz="11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17500" y="4113213"/>
            <a:ext cx="2806700" cy="83185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ПДТР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17500" y="3076575"/>
            <a:ext cx="2806700" cy="83185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КРДЛГ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368300" y="5521325"/>
            <a:ext cx="3268663" cy="83185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ТРПВТ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2776538" y="3387725"/>
            <a:ext cx="3001962" cy="95726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444750" y="4529138"/>
            <a:ext cx="3316288" cy="5556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352800" y="5049838"/>
            <a:ext cx="2408238" cy="91281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3"/>
          <p:cNvSpPr>
            <a:spLocks noChangeArrowheads="1"/>
          </p:cNvSpPr>
          <p:nvPr/>
        </p:nvSpPr>
        <p:spPr bwMode="auto">
          <a:xfrm>
            <a:off x="236538" y="3062288"/>
            <a:ext cx="5029200" cy="83026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РД</a:t>
            </a: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ИО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Г</a:t>
            </a:r>
          </a:p>
        </p:txBody>
      </p:sp>
      <p:sp>
        <p:nvSpPr>
          <p:cNvPr id="33" name="Rectangle 3"/>
          <p:cNvSpPr>
            <a:spLocks noChangeArrowheads="1"/>
          </p:cNvSpPr>
          <p:nvPr/>
        </p:nvSpPr>
        <p:spPr bwMode="auto">
          <a:xfrm>
            <a:off x="217953" y="4085432"/>
            <a:ext cx="4254500" cy="83185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ИА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ТР</a:t>
            </a:r>
          </a:p>
        </p:txBody>
      </p:sp>
      <p:sp>
        <p:nvSpPr>
          <p:cNvPr id="34" name="Rectangle 3"/>
          <p:cNvSpPr>
            <a:spLocks noChangeArrowheads="1"/>
          </p:cNvSpPr>
          <p:nvPr/>
        </p:nvSpPr>
        <p:spPr bwMode="auto">
          <a:xfrm>
            <a:off x="236538" y="5473700"/>
            <a:ext cx="4700587" cy="83026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ВТ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935910" y="4020981"/>
            <a:ext cx="1956471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врач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6705600" y="2882903"/>
            <a:ext cx="2186781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Взрослый врач</a:t>
            </a:r>
          </a:p>
        </p:txBody>
      </p:sp>
      <p:sp>
        <p:nvSpPr>
          <p:cNvPr id="44" name="TextBox 43"/>
          <p:cNvSpPr txBox="1"/>
          <p:nvPr/>
        </p:nvSpPr>
        <p:spPr>
          <a:xfrm rot="5400000">
            <a:off x="5036515" y="4390226"/>
            <a:ext cx="2040046" cy="63739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wordArtVert">
            <a:spAutoFit/>
          </a:bodyPr>
          <a:lstStyle/>
          <a:p>
            <a:pPr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О  И Е </a:t>
            </a:r>
          </a:p>
        </p:txBody>
      </p:sp>
      <p:sp>
        <p:nvSpPr>
          <p:cNvPr id="53" name="Номер слайда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E35C20-20DC-4CA3-989A-FF802F443F96}" type="slidenum">
              <a:rPr lang="en-US" smtClean="0"/>
              <a:pPr>
                <a:defRPr/>
              </a:pPr>
              <a:t>64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3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8611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68612" name="TextBox 9"/>
          <p:cNvSpPr txBox="1">
            <a:spLocks noChangeArrowheads="1"/>
          </p:cNvSpPr>
          <p:nvPr/>
        </p:nvSpPr>
        <p:spPr bwMode="auto">
          <a:xfrm>
            <a:off x="0" y="152400"/>
            <a:ext cx="76200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какому сказочному герою подходит пословица?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266700" y="1066800"/>
            <a:ext cx="7353300" cy="396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алее 13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8616" name="Picture 14" descr="88589[1]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5625" y="1243013"/>
            <a:ext cx="1898650" cy="1865312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7" name="Rectangle 22"/>
          <p:cNvSpPr>
            <a:spLocks noChangeArrowheads="1"/>
          </p:cNvSpPr>
          <p:nvPr/>
        </p:nvSpPr>
        <p:spPr bwMode="auto">
          <a:xfrm>
            <a:off x="131763" y="1263650"/>
            <a:ext cx="2747962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1000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Нет лучшей доли, </a:t>
            </a:r>
          </a:p>
          <a:p>
            <a:pPr eaLnBrk="1" hangingPunct="1">
              <a:spcBef>
                <a:spcPct val="1000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чем поесть вволю.</a:t>
            </a:r>
          </a:p>
        </p:txBody>
      </p:sp>
      <p:sp>
        <p:nvSpPr>
          <p:cNvPr id="68618" name="Rectangle 15"/>
          <p:cNvSpPr>
            <a:spLocks noChangeArrowheads="1"/>
          </p:cNvSpPr>
          <p:nvPr/>
        </p:nvSpPr>
        <p:spPr bwMode="auto">
          <a:xfrm>
            <a:off x="266700" y="3160713"/>
            <a:ext cx="518160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Чистота –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залог здоровья.</a:t>
            </a:r>
          </a:p>
        </p:txBody>
      </p:sp>
      <p:pic>
        <p:nvPicPr>
          <p:cNvPr id="68619" name="Picture 1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9550" y="4470400"/>
            <a:ext cx="2590800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620" name="Picture 1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6713" y="2843213"/>
            <a:ext cx="1806575" cy="200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 стрелкой 3"/>
          <p:cNvCxnSpPr>
            <a:stCxn id="68617" idx="2"/>
          </p:cNvCxnSpPr>
          <p:nvPr/>
        </p:nvCxnSpPr>
        <p:spPr>
          <a:xfrm>
            <a:off x="1506538" y="2132013"/>
            <a:ext cx="5427662" cy="18986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514600" y="3846513"/>
            <a:ext cx="2057400" cy="1004887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1752600" y="2843213"/>
            <a:ext cx="3652838" cy="2185987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9A7AF4-8939-4EF1-9FE1-F0BA4528FEEB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  <p:sp>
        <p:nvSpPr>
          <p:cNvPr id="68625" name="Rectangle 15"/>
          <p:cNvSpPr>
            <a:spLocks noChangeArrowheads="1"/>
          </p:cNvSpPr>
          <p:nvPr/>
        </p:nvSpPr>
        <p:spPr bwMode="auto">
          <a:xfrm>
            <a:off x="234950" y="4851400"/>
            <a:ext cx="3319463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Лентяй и сидеть устает.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9635" name="Rectangle 4"/>
          <p:cNvSpPr>
            <a:spLocks noChangeArrowheads="1"/>
          </p:cNvSpPr>
          <p:nvPr/>
        </p:nvSpPr>
        <p:spPr bwMode="auto">
          <a:xfrm>
            <a:off x="0" y="1752600"/>
            <a:ext cx="317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69636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69637" name="TextBox 9"/>
          <p:cNvSpPr txBox="1">
            <a:spLocks noChangeArrowheads="1"/>
          </p:cNvSpPr>
          <p:nvPr/>
        </p:nvSpPr>
        <p:spPr bwMode="auto">
          <a:xfrm>
            <a:off x="61913" y="76200"/>
            <a:ext cx="7848600" cy="1816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Соблюдение элементарных правил заботы о себе –поможет тебе сохранить своё здоровье. Нужно найти себе пару «Кто с кем дружит?»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61913" y="1477963"/>
            <a:ext cx="77724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623" name="Picture 15" descr="http://1.bp.blogspot.com/-Obmy7qAf4q4/UJVIlz5BVfI/AAAAAAAACto/FfWRTmbhKkQ/s320/%D1%88%D0%BD%D1%83%D1%80%D0%BA%D0%B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1400" y="4403725"/>
            <a:ext cx="19812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1" name="AutoShape 17" descr="https://st.depositphotos.com/1732591/1797/v/950/depositphotos_17974945-stock-illustration-illustration-of-a-foot-standin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68626" name="Picture 1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713" y="1803400"/>
            <a:ext cx="182562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28" name="Picture 20" descr="http://info-4all.ru/images/effec1577634638bf6f08d89661918b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00" y="1508125"/>
            <a:ext cx="2311400" cy="318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Прямая со стрелкой 9"/>
          <p:cNvCxnSpPr/>
          <p:nvPr/>
        </p:nvCxnSpPr>
        <p:spPr>
          <a:xfrm flipH="1" flipV="1">
            <a:off x="1600200" y="2667000"/>
            <a:ext cx="2133600" cy="2133600"/>
          </a:xfrm>
          <a:prstGeom prst="straightConnector1">
            <a:avLst/>
          </a:prstGeom>
          <a:ln w="28575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45" name="AutoShape 22" descr="https://i.ytimg.com/vi/KXJmrhc3ouI/maxresdefault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68633" name="Picture 2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1917700"/>
            <a:ext cx="2811462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34" name="Picture 2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100" y="4976813"/>
            <a:ext cx="2654300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Прямая со стрелкой 17"/>
          <p:cNvCxnSpPr/>
          <p:nvPr/>
        </p:nvCxnSpPr>
        <p:spPr>
          <a:xfrm flipV="1">
            <a:off x="1319213" y="3097213"/>
            <a:ext cx="3000375" cy="2324100"/>
          </a:xfrm>
          <a:prstGeom prst="straightConnector1">
            <a:avLst/>
          </a:prstGeom>
          <a:ln w="28575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636" name="Picture 28" descr="http://www.dddkursk.ru/image/health/002835.1b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8113" y="1508125"/>
            <a:ext cx="3435350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37" name="Picture 2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0513" y="1477963"/>
            <a:ext cx="2263775" cy="260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38" name="Picture 3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8400" y="4257675"/>
            <a:ext cx="2392363" cy="231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" name="Прямая со стрелкой 26"/>
          <p:cNvCxnSpPr/>
          <p:nvPr/>
        </p:nvCxnSpPr>
        <p:spPr>
          <a:xfrm flipV="1">
            <a:off x="6959600" y="2994025"/>
            <a:ext cx="914400" cy="1698625"/>
          </a:xfrm>
          <a:prstGeom prst="straightConnector1">
            <a:avLst/>
          </a:prstGeom>
          <a:ln w="28575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640" name="Picture 3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8400" y="1508125"/>
            <a:ext cx="28225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6EDD7F-8B0A-4A0C-8538-AD669543DF34}" type="slidenum">
              <a:rPr lang="en-US" smtClean="0"/>
              <a:pPr>
                <a:defRPr/>
              </a:pPr>
              <a:t>66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659" name="Rectangle 4"/>
          <p:cNvSpPr>
            <a:spLocks noChangeArrowheads="1"/>
          </p:cNvSpPr>
          <p:nvPr/>
        </p:nvSpPr>
        <p:spPr bwMode="auto">
          <a:xfrm>
            <a:off x="0" y="1752600"/>
            <a:ext cx="317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70660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70661" name="TextBox 9"/>
          <p:cNvSpPr txBox="1">
            <a:spLocks noChangeArrowheads="1"/>
          </p:cNvSpPr>
          <p:nvPr/>
        </p:nvSpPr>
        <p:spPr bwMode="auto">
          <a:xfrm>
            <a:off x="0" y="152400"/>
            <a:ext cx="78486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Определи, о каких витаминах идет речь?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22225" y="676275"/>
            <a:ext cx="7826375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Управляющая кнопка: далее 15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0665" name="Прямоугольник 1"/>
          <p:cNvSpPr>
            <a:spLocks noChangeArrowheads="1"/>
          </p:cNvSpPr>
          <p:nvPr/>
        </p:nvSpPr>
        <p:spPr bwMode="auto">
          <a:xfrm>
            <a:off x="266700" y="1641475"/>
            <a:ext cx="40259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Витамин «?» - это витамин роста. Еще он помогает нашим глазам хорошо видеть, сохранить зрение. Найти его можно в молоке, моркови, зеленом луке.</a:t>
            </a:r>
          </a:p>
        </p:txBody>
      </p:sp>
      <p:sp>
        <p:nvSpPr>
          <p:cNvPr id="70666" name="Прямоугольник 2"/>
          <p:cNvSpPr>
            <a:spLocks noChangeArrowheads="1"/>
          </p:cNvSpPr>
          <p:nvPr/>
        </p:nvSpPr>
        <p:spPr bwMode="auto">
          <a:xfrm>
            <a:off x="2279650" y="4040188"/>
            <a:ext cx="4267200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Витамин «?» - прячется в чесноке, капусте, луке, во всех овощах, фруктах, ягодах. «Во саду ли, в огороде вы меня найдете. А кто летом в лес пойдет, тот нас в корзинке принесет!»</a:t>
            </a:r>
          </a:p>
        </p:txBody>
      </p:sp>
      <p:sp>
        <p:nvSpPr>
          <p:cNvPr id="70667" name="Прямоугольник 3"/>
          <p:cNvSpPr>
            <a:spLocks noChangeArrowheads="1"/>
          </p:cNvSpPr>
          <p:nvPr/>
        </p:nvSpPr>
        <p:spPr bwMode="auto">
          <a:xfrm>
            <a:off x="4575175" y="1271588"/>
            <a:ext cx="4316413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Витамин «?» сохраняет наши зубы. Без него зубы человека становятся хрупкими, мягкими. Его можно найти в молоке, рыбе, твороге. Загорая на солнце, мы тоже получаем его. </a:t>
            </a:r>
          </a:p>
        </p:txBody>
      </p:sp>
      <p:sp>
        <p:nvSpPr>
          <p:cNvPr id="70668" name="AutoShape 14" descr="https://fitexpert.biz/wp-content/uploads/2017/05/vitaminE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69649" name="Picture 17" descr="http://vselekari.com/wp-content/uploads/2017/10/vitamin-a-0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763" y="1408113"/>
            <a:ext cx="3894137" cy="2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53" name="Picture 21" descr="http://www.mdvstyle.com/wp-content/uploads/2015/12/vitaminaC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7913" y="4114800"/>
            <a:ext cx="4052887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55" name="Picture 23" descr="http://www.oncc.ru/wp-content/uploads/2017/01/2-3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5175" y="1408113"/>
            <a:ext cx="4316413" cy="260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544BFD-A49C-436B-9C8D-7D66280FC3D2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683" name="TextBox 9"/>
          <p:cNvSpPr txBox="1">
            <a:spLocks noChangeArrowheads="1"/>
          </p:cNvSpPr>
          <p:nvPr/>
        </p:nvSpPr>
        <p:spPr bwMode="auto">
          <a:xfrm>
            <a:off x="0" y="152400"/>
            <a:ext cx="7848600" cy="1384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Расположи </a:t>
            </a: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правильно</a:t>
            </a: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основные продукты входящие в состав рационального питания в пирамиде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76200" y="1536700"/>
            <a:ext cx="7772400" cy="1905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923925" y="5040313"/>
            <a:ext cx="3429000" cy="0"/>
          </a:xfrm>
          <a:prstGeom prst="line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476375" y="4019550"/>
            <a:ext cx="2324100" cy="0"/>
          </a:xfrm>
          <a:prstGeom prst="line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952625" y="3124200"/>
            <a:ext cx="1371600" cy="0"/>
          </a:xfrm>
          <a:prstGeom prst="line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Равнобедренный треугольник 14"/>
          <p:cNvSpPr/>
          <p:nvPr/>
        </p:nvSpPr>
        <p:spPr>
          <a:xfrm>
            <a:off x="317500" y="1755775"/>
            <a:ext cx="4643438" cy="4529138"/>
          </a:xfrm>
          <a:prstGeom prst="triangle">
            <a:avLst/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722813" y="2062163"/>
            <a:ext cx="42941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Зерновые продукты: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(хлебобулочные изделия и крупы)</a:t>
            </a:r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5430838" y="2986088"/>
            <a:ext cx="201295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Свежие овощи,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фрукты,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зелень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654675" y="4019550"/>
            <a:ext cx="15652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Сладости и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шоколад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4960938" y="5040313"/>
            <a:ext cx="3733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Молочные продукты, мясо,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рыба, яйца и орехи</a:t>
            </a:r>
            <a:endParaRPr lang="ru-RU" altLang="ru-RU" sz="1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94" name="TextBox 15"/>
          <p:cNvSpPr txBox="1">
            <a:spLocks noChangeArrowheads="1"/>
          </p:cNvSpPr>
          <p:nvPr/>
        </p:nvSpPr>
        <p:spPr bwMode="auto">
          <a:xfrm>
            <a:off x="561975" y="5911850"/>
            <a:ext cx="914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40%</a:t>
            </a:r>
          </a:p>
        </p:txBody>
      </p:sp>
      <p:sp>
        <p:nvSpPr>
          <p:cNvPr id="71695" name="TextBox 25"/>
          <p:cNvSpPr txBox="1">
            <a:spLocks noChangeArrowheads="1"/>
          </p:cNvSpPr>
          <p:nvPr/>
        </p:nvSpPr>
        <p:spPr bwMode="auto">
          <a:xfrm>
            <a:off x="2085975" y="2754313"/>
            <a:ext cx="914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5%</a:t>
            </a:r>
          </a:p>
        </p:txBody>
      </p:sp>
      <p:sp>
        <p:nvSpPr>
          <p:cNvPr id="71696" name="TextBox 26"/>
          <p:cNvSpPr txBox="1">
            <a:spLocks noChangeArrowheads="1"/>
          </p:cNvSpPr>
          <p:nvPr/>
        </p:nvSpPr>
        <p:spPr bwMode="auto">
          <a:xfrm>
            <a:off x="1628775" y="3619500"/>
            <a:ext cx="914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20%</a:t>
            </a:r>
          </a:p>
        </p:txBody>
      </p:sp>
      <p:sp>
        <p:nvSpPr>
          <p:cNvPr id="71697" name="TextBox 27"/>
          <p:cNvSpPr txBox="1">
            <a:spLocks noChangeArrowheads="1"/>
          </p:cNvSpPr>
          <p:nvPr/>
        </p:nvSpPr>
        <p:spPr bwMode="auto">
          <a:xfrm>
            <a:off x="1038225" y="4665663"/>
            <a:ext cx="914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35%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FDA9FD-C864-4062-AD9F-60DD55A3020C}" type="slidenum">
              <a:rPr lang="en-US" smtClean="0"/>
              <a:pPr>
                <a:defRPr/>
              </a:pPr>
              <a:t>68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5723E-6 L -0.00122 0.507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536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0.50729 L -0.43455 0.5072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4 0.00185 L 0.00677 0.1368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675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0.13688 L -0.42656 0.1350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67" y="-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32 0.00833 L 0.03855 -0.2848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1465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54 -0.28486 L -0.41232 -0.2883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52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3 -0.03214 L 0.0783 -0.2816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48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3 -0.28162 L -0.43837 -0.2816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70661" grpId="0"/>
      <p:bldP spid="70661" grpId="1"/>
      <p:bldP spid="9" grpId="0"/>
      <p:bldP spid="9" grpId="1"/>
      <p:bldP spid="14" grpId="0"/>
      <p:bldP spid="14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2707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72708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72709" name="TextBox 9"/>
          <p:cNvSpPr txBox="1">
            <a:spLocks noChangeArrowheads="1"/>
          </p:cNvSpPr>
          <p:nvPr/>
        </p:nvSpPr>
        <p:spPr bwMode="auto">
          <a:xfrm>
            <a:off x="0" y="152400"/>
            <a:ext cx="79248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 нарушили правила поведения на природе.                                                                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Штраф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900" b="1" dirty="0">
                <a:solidFill>
                  <a:srgbClr val="FF0000"/>
                </a:solidFill>
                <a:latin typeface="Georgia" pitchFamily="18" charset="0"/>
              </a:rPr>
              <a:t>– 2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1066800"/>
            <a:ext cx="74676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712" name="Rectangle 11"/>
          <p:cNvSpPr>
            <a:spLocks noChangeArrowheads="1"/>
          </p:cNvSpPr>
          <p:nvPr/>
        </p:nvSpPr>
        <p:spPr bwMode="auto">
          <a:xfrm>
            <a:off x="566738" y="5276850"/>
            <a:ext cx="801052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Чтобы не кусали осы и пчелы, их нельзя пугать. Эти насекомые кусаются только в тех случаях, когда чувствуют угрозу. </a:t>
            </a:r>
          </a:p>
        </p:txBody>
      </p:sp>
      <p:pic>
        <p:nvPicPr>
          <p:cNvPr id="72713" name="Picture 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7913" y="1327150"/>
            <a:ext cx="60960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47A470-C747-4A3A-879C-D1659986B18D}" type="slidenum">
              <a:rPr lang="en-US" smtClean="0"/>
              <a:pPr>
                <a:defRPr/>
              </a:pPr>
              <a:t>69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785225" y="6470650"/>
            <a:ext cx="252413" cy="287338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0800000">
            <a:off x="0" y="533400"/>
            <a:ext cx="61722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8129588" y="152400"/>
            <a:ext cx="762000" cy="6858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5</a:t>
            </a:r>
          </a:p>
        </p:txBody>
      </p:sp>
      <p:sp>
        <p:nvSpPr>
          <p:cNvPr id="9221" name="TextBox 8"/>
          <p:cNvSpPr txBox="1">
            <a:spLocks noChangeArrowheads="1"/>
          </p:cNvSpPr>
          <p:nvPr/>
        </p:nvSpPr>
        <p:spPr bwMode="auto">
          <a:xfrm>
            <a:off x="76200" y="7938"/>
            <a:ext cx="74676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Удивительно, но факт</a:t>
            </a:r>
          </a:p>
        </p:txBody>
      </p:sp>
      <p:sp>
        <p:nvSpPr>
          <p:cNvPr id="9222" name="Прямоугольник 1"/>
          <p:cNvSpPr>
            <a:spLocks noChangeArrowheads="1"/>
          </p:cNvSpPr>
          <p:nvPr/>
        </p:nvSpPr>
        <p:spPr bwMode="auto">
          <a:xfrm>
            <a:off x="165100" y="671513"/>
            <a:ext cx="4852988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itchFamily="18" charset="0"/>
                <a:cs typeface="Times New Roman" pitchFamily="18" charset="0"/>
              </a:rPr>
              <a:t>Вес сердца в возрасте 20–40 лет в среднем: у мужчин - 300 г; у женщин – 270 г.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itchFamily="18" charset="0"/>
                <a:cs typeface="Times New Roman" pitchFamily="18" charset="0"/>
              </a:rPr>
              <a:t>Кровяного давления в нашем организме хватит для того, чтобы «выстрелить» кровь на 10 метров.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itchFamily="18" charset="0"/>
                <a:cs typeface="Times New Roman" pitchFamily="18" charset="0"/>
              </a:rPr>
              <a:t>Самое распространенное инфекционное заболевание в мире - это зубной кариес.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itchFamily="18" charset="0"/>
                <a:cs typeface="Times New Roman" pitchFamily="18" charset="0"/>
              </a:rPr>
              <a:t>Глаза человека не чувствуют температуру. Испуганный человек видит лучше. Через 1 минуту пребывания в темноте чувствительность глаза к свету возрастает в 10 раз, через 20 минут – в 6000 раз</a:t>
            </a: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223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849313"/>
            <a:ext cx="24765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5938" y="2901950"/>
            <a:ext cx="2587625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4837113"/>
            <a:ext cx="295910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TextBox 9"/>
          <p:cNvSpPr txBox="1">
            <a:spLocks noChangeArrowheads="1"/>
          </p:cNvSpPr>
          <p:nvPr/>
        </p:nvSpPr>
        <p:spPr bwMode="auto">
          <a:xfrm>
            <a:off x="5257800" y="298450"/>
            <a:ext cx="2913063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МЕДИЦИНА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C732B-BC68-4F33-8A17-730B88A358B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73734" name="TextBox 9"/>
          <p:cNvSpPr txBox="1">
            <a:spLocks noChangeArrowheads="1"/>
          </p:cNvSpPr>
          <p:nvPr/>
        </p:nvSpPr>
        <p:spPr bwMode="auto">
          <a:xfrm>
            <a:off x="0" y="152400"/>
            <a:ext cx="58674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Вернитесь на два хода назад.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762000"/>
            <a:ext cx="56388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802" name="Picture 2" descr="Картинки по запросу наза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828800"/>
            <a:ext cx="6762750" cy="261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C86149-E5D7-491D-AC3E-B735636DC651}" type="slidenum">
              <a:rPr lang="en-US" smtClean="0"/>
              <a:pPr>
                <a:defRPr/>
              </a:pPr>
              <a:t>70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4755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74756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74757" name="TextBox 9"/>
          <p:cNvSpPr txBox="1">
            <a:spLocks noChangeArrowheads="1"/>
          </p:cNvSpPr>
          <p:nvPr/>
        </p:nvSpPr>
        <p:spPr bwMode="auto">
          <a:xfrm>
            <a:off x="20638" y="127000"/>
            <a:ext cx="7564437" cy="22479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Первое загаданное слово означает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«вид массовых состязаний, соревнований»,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второе - «болезнь, вызванная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вредными пристрастиями».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87313" y="2097088"/>
            <a:ext cx="8001000" cy="158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далее 14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4761" name="Прямоугольник 1"/>
          <p:cNvSpPr>
            <a:spLocks noChangeArrowheads="1"/>
          </p:cNvSpPr>
          <p:nvPr/>
        </p:nvSpPr>
        <p:spPr bwMode="auto">
          <a:xfrm>
            <a:off x="600075" y="2522538"/>
            <a:ext cx="4605338" cy="8302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ДАЛИПОМИА </a:t>
            </a:r>
          </a:p>
        </p:txBody>
      </p:sp>
      <p:sp>
        <p:nvSpPr>
          <p:cNvPr id="74762" name="Прямоугольник 2"/>
          <p:cNvSpPr>
            <a:spLocks noChangeArrowheads="1"/>
          </p:cNvSpPr>
          <p:nvPr/>
        </p:nvSpPr>
        <p:spPr bwMode="auto">
          <a:xfrm>
            <a:off x="406400" y="3808413"/>
            <a:ext cx="4614863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800" b="1">
                <a:solidFill>
                  <a:srgbClr val="FF0000"/>
                </a:solidFill>
                <a:latin typeface="Arial" charset="0"/>
              </a:rPr>
              <a:t>ИМЯНАКРОНА</a:t>
            </a:r>
          </a:p>
        </p:txBody>
      </p:sp>
      <p:sp>
        <p:nvSpPr>
          <p:cNvPr id="74763" name="Прямоугольник 3"/>
          <p:cNvSpPr>
            <a:spLocks noChangeArrowheads="1"/>
          </p:cNvSpPr>
          <p:nvPr/>
        </p:nvSpPr>
        <p:spPr bwMode="auto">
          <a:xfrm>
            <a:off x="5840413" y="2655888"/>
            <a:ext cx="1724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7030A0"/>
                </a:solidFill>
                <a:latin typeface="Arial" charset="0"/>
              </a:rPr>
              <a:t>подсказка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5205413" y="2938463"/>
            <a:ext cx="635000" cy="0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5100638" y="5092700"/>
            <a:ext cx="635000" cy="0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766" name="Прямоугольник 18"/>
          <p:cNvSpPr>
            <a:spLocks noChangeArrowheads="1"/>
          </p:cNvSpPr>
          <p:nvPr/>
        </p:nvSpPr>
        <p:spPr bwMode="auto">
          <a:xfrm>
            <a:off x="5700713" y="4862513"/>
            <a:ext cx="1724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7030A0"/>
                </a:solidFill>
                <a:latin typeface="Arial" charset="0"/>
              </a:rPr>
              <a:t>подсказка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57863" y="2122488"/>
            <a:ext cx="3186112" cy="163036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впервые появилась </a:t>
            </a:r>
          </a:p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Древней Греции. Бывает зимняя и летняя. Проводится один раз в 4 года.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12775" y="2522538"/>
            <a:ext cx="4575175" cy="83026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alt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ОЛИМПИАДА 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35638" y="4216400"/>
            <a:ext cx="3155950" cy="19383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Смертельно опасная болезнь. Влечение к наркотикам, приводящим к тяжелым нарушениям функций организма.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06400" y="3800475"/>
            <a:ext cx="4821238" cy="83185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alt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НАРКОМАНИЯ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F849ED-F198-4BB1-A1D9-EE782F5DE5B6}" type="slidenum">
              <a:rPr lang="en-US" smtClean="0"/>
              <a:pPr>
                <a:defRPr/>
              </a:pPr>
              <a:t>71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 animBg="1"/>
      <p:bldP spid="10" grpId="0" animBg="1"/>
      <p:bldP spid="23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5779" name="Rectangle 4"/>
          <p:cNvSpPr>
            <a:spLocks noChangeArrowheads="1"/>
          </p:cNvSpPr>
          <p:nvPr/>
        </p:nvSpPr>
        <p:spPr bwMode="auto">
          <a:xfrm>
            <a:off x="0" y="1752600"/>
            <a:ext cx="317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75780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75781" name="TextBox 9"/>
          <p:cNvSpPr txBox="1">
            <a:spLocks noChangeArrowheads="1"/>
          </p:cNvSpPr>
          <p:nvPr/>
        </p:nvSpPr>
        <p:spPr bwMode="auto">
          <a:xfrm>
            <a:off x="0" y="152400"/>
            <a:ext cx="74295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каком правиле забыл Винни-Пух в гостях у Кролика?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33338" y="1106488"/>
            <a:ext cx="7429500" cy="158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784" name="Rectangle 1"/>
          <p:cNvSpPr>
            <a:spLocks noChangeArrowheads="1"/>
          </p:cNvSpPr>
          <p:nvPr/>
        </p:nvSpPr>
        <p:spPr bwMode="auto">
          <a:xfrm>
            <a:off x="168275" y="1828800"/>
            <a:ext cx="3505200" cy="304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«… - Кажется, я застрял. Это все потому, что у кого-то слишком узкие двери.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2400" b="1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- Нет, это все потому что, кто-то слишком много ест…»</a:t>
            </a:r>
          </a:p>
        </p:txBody>
      </p:sp>
      <p:pic>
        <p:nvPicPr>
          <p:cNvPr id="99330" name="Рисунок 10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656013" y="1719263"/>
            <a:ext cx="5030787" cy="3773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247775" y="5748338"/>
            <a:ext cx="5181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ешь, да не переедай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1FBDDD-730B-4141-ACE3-1031582D7415}" type="slidenum">
              <a:rPr lang="en-US" smtClean="0"/>
              <a:pPr>
                <a:defRPr/>
              </a:pPr>
              <a:t>72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6803" name="Rectangle 4"/>
          <p:cNvSpPr>
            <a:spLocks noChangeArrowheads="1"/>
          </p:cNvSpPr>
          <p:nvPr/>
        </p:nvSpPr>
        <p:spPr bwMode="auto">
          <a:xfrm>
            <a:off x="0" y="1752600"/>
            <a:ext cx="317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76804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76805" name="TextBox 9"/>
          <p:cNvSpPr txBox="1">
            <a:spLocks noChangeArrowheads="1"/>
          </p:cNvSpPr>
          <p:nvPr/>
        </p:nvSpPr>
        <p:spPr bwMode="auto">
          <a:xfrm>
            <a:off x="0" y="152400"/>
            <a:ext cx="7848600" cy="519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Подумайте и ответьте.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1270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104775" y="671513"/>
            <a:ext cx="7743825" cy="3175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808" name="Rectangle 14"/>
          <p:cNvSpPr>
            <a:spLocks noChangeArrowheads="1"/>
          </p:cNvSpPr>
          <p:nvPr/>
        </p:nvSpPr>
        <p:spPr bwMode="auto">
          <a:xfrm>
            <a:off x="1828800" y="906463"/>
            <a:ext cx="6248400" cy="8318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может предотвратить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солнечный удар?</a:t>
            </a:r>
          </a:p>
        </p:txBody>
      </p:sp>
      <p:sp>
        <p:nvSpPr>
          <p:cNvPr id="16" name="Управляющая кнопка: далее 15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6810" name="Picture 1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5138" y="1905000"/>
            <a:ext cx="3694112" cy="305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822" y="3531794"/>
            <a:ext cx="2827563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Хорошее питание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36501" y="5762171"/>
            <a:ext cx="2907976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Солнцезащитный крем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99338" y="3550398"/>
            <a:ext cx="1862305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Головной убор</a:t>
            </a:r>
          </a:p>
        </p:txBody>
      </p:sp>
      <p:sp>
        <p:nvSpPr>
          <p:cNvPr id="17" name="Блок-схема: узел 16"/>
          <p:cNvSpPr/>
          <p:nvPr/>
        </p:nvSpPr>
        <p:spPr>
          <a:xfrm>
            <a:off x="1096296" y="2923124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А</a:t>
            </a:r>
          </a:p>
        </p:txBody>
      </p:sp>
      <p:sp>
        <p:nvSpPr>
          <p:cNvPr id="18" name="Блок-схема: узел 17"/>
          <p:cNvSpPr/>
          <p:nvPr/>
        </p:nvSpPr>
        <p:spPr>
          <a:xfrm>
            <a:off x="4258465" y="5181600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В</a:t>
            </a:r>
          </a:p>
        </p:txBody>
      </p:sp>
      <p:sp>
        <p:nvSpPr>
          <p:cNvPr id="19" name="Блок-схема: узел 18"/>
          <p:cNvSpPr/>
          <p:nvPr/>
        </p:nvSpPr>
        <p:spPr>
          <a:xfrm>
            <a:off x="7409271" y="2950630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Б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2ED7F3-F301-4A6B-A47E-1145E3521B09}" type="slidenum">
              <a:rPr lang="en-US" smtClean="0"/>
              <a:pPr>
                <a:defRPr/>
              </a:pPr>
              <a:t>73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CF9D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0" y="1752600"/>
            <a:ext cx="317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77830" name="TextBox 9"/>
          <p:cNvSpPr txBox="1">
            <a:spLocks noChangeArrowheads="1"/>
          </p:cNvSpPr>
          <p:nvPr/>
        </p:nvSpPr>
        <p:spPr bwMode="auto">
          <a:xfrm>
            <a:off x="0" y="152400"/>
            <a:ext cx="8001000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Индейцы называют это растение «следом белого человека». А все знают, что самое ценное свойство этого растения – способность заживлять раны.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76200" y="1352550"/>
            <a:ext cx="8001000" cy="635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6257" name="Рисунок 154" descr="Картинки по запросу подорожник фо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0" y="1970088"/>
            <a:ext cx="3962400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6258" name="Рисунок 157" descr="Картинки по запросу подорожник фото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9150" y="1676400"/>
            <a:ext cx="4267200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219200" y="5943600"/>
            <a:ext cx="5181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подорожник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87AFC8-D6AC-4A68-8CD0-50ACA9049072}" type="slidenum">
              <a:rPr lang="en-US" smtClean="0"/>
              <a:pPr>
                <a:defRPr/>
              </a:pPr>
              <a:t>74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8851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78852" name="TextBox 9"/>
          <p:cNvSpPr txBox="1">
            <a:spLocks noChangeArrowheads="1"/>
          </p:cNvSpPr>
          <p:nvPr/>
        </p:nvSpPr>
        <p:spPr bwMode="auto">
          <a:xfrm>
            <a:off x="1947863" y="352425"/>
            <a:ext cx="4686300" cy="522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означают буквы?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1065213"/>
            <a:ext cx="7924800" cy="158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далее 14">
            <a:hlinkClick r:id="rId3" action="ppaction://hlinksldjump" highlightClick="1"/>
          </p:cNvPr>
          <p:cNvSpPr/>
          <p:nvPr/>
        </p:nvSpPr>
        <p:spPr>
          <a:xfrm>
            <a:off x="152400" y="601980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403" name="Picture 3" descr="C:\файлы с компа\фото Л.И. Бабановой\времена года\Весна\IMG_079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6000" y="7086600"/>
            <a:ext cx="7112000" cy="533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8857" name="Прямоугольник 1"/>
          <p:cNvSpPr>
            <a:spLocks noChangeArrowheads="1"/>
          </p:cNvSpPr>
          <p:nvPr/>
        </p:nvSpPr>
        <p:spPr bwMode="auto">
          <a:xfrm>
            <a:off x="4338638" y="3983038"/>
            <a:ext cx="2743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ЧЗЗ</a:t>
            </a:r>
          </a:p>
        </p:txBody>
      </p:sp>
      <p:sp>
        <p:nvSpPr>
          <p:cNvPr id="78858" name="Прямоугольник 2"/>
          <p:cNvSpPr>
            <a:spLocks noChangeArrowheads="1"/>
          </p:cNvSpPr>
          <p:nvPr/>
        </p:nvSpPr>
        <p:spPr bwMode="auto">
          <a:xfrm>
            <a:off x="3616325" y="5827713"/>
            <a:ext cx="3419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чистота залог здоровья</a:t>
            </a:r>
          </a:p>
        </p:txBody>
      </p:sp>
      <p:sp>
        <p:nvSpPr>
          <p:cNvPr id="78859" name="Прямоугольник 3"/>
          <p:cNvSpPr>
            <a:spLocks noChangeArrowheads="1"/>
          </p:cNvSpPr>
          <p:nvPr/>
        </p:nvSpPr>
        <p:spPr bwMode="auto">
          <a:xfrm>
            <a:off x="663575" y="3321050"/>
            <a:ext cx="2946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знание основ жизни</a:t>
            </a:r>
          </a:p>
        </p:txBody>
      </p:sp>
      <p:sp>
        <p:nvSpPr>
          <p:cNvPr id="78860" name="Прямоугольник 5"/>
          <p:cNvSpPr>
            <a:spLocks noChangeArrowheads="1"/>
          </p:cNvSpPr>
          <p:nvPr/>
        </p:nvSpPr>
        <p:spPr bwMode="auto">
          <a:xfrm>
            <a:off x="1343025" y="1603375"/>
            <a:ext cx="882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ЗОЖ</a:t>
            </a:r>
          </a:p>
        </p:txBody>
      </p:sp>
      <p:sp>
        <p:nvSpPr>
          <p:cNvPr id="78861" name="Прямоугольник 22"/>
          <p:cNvSpPr>
            <a:spLocks noChangeArrowheads="1"/>
          </p:cNvSpPr>
          <p:nvPr/>
        </p:nvSpPr>
        <p:spPr bwMode="auto">
          <a:xfrm>
            <a:off x="612775" y="2159000"/>
            <a:ext cx="3044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закон охраны жизни</a:t>
            </a:r>
          </a:p>
        </p:txBody>
      </p:sp>
      <p:sp>
        <p:nvSpPr>
          <p:cNvPr id="78862" name="Прямоугольник 23"/>
          <p:cNvSpPr>
            <a:spLocks noChangeArrowheads="1"/>
          </p:cNvSpPr>
          <p:nvPr/>
        </p:nvSpPr>
        <p:spPr bwMode="auto">
          <a:xfrm>
            <a:off x="579438" y="2713038"/>
            <a:ext cx="3305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здоровый образ жизни</a:t>
            </a:r>
          </a:p>
        </p:txBody>
      </p:sp>
      <p:sp>
        <p:nvSpPr>
          <p:cNvPr id="31" name="Блок-схема: узел 30"/>
          <p:cNvSpPr/>
          <p:nvPr/>
        </p:nvSpPr>
        <p:spPr>
          <a:xfrm>
            <a:off x="90441" y="2235290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А</a:t>
            </a:r>
          </a:p>
        </p:txBody>
      </p:sp>
      <p:sp>
        <p:nvSpPr>
          <p:cNvPr id="32" name="Блок-схема: узел 31"/>
          <p:cNvSpPr/>
          <p:nvPr/>
        </p:nvSpPr>
        <p:spPr>
          <a:xfrm>
            <a:off x="90440" y="3397757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В</a:t>
            </a:r>
          </a:p>
        </p:txBody>
      </p:sp>
      <p:sp>
        <p:nvSpPr>
          <p:cNvPr id="33" name="Блок-схема: узел 32"/>
          <p:cNvSpPr/>
          <p:nvPr/>
        </p:nvSpPr>
        <p:spPr>
          <a:xfrm>
            <a:off x="90441" y="2788962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Б</a:t>
            </a:r>
          </a:p>
        </p:txBody>
      </p:sp>
      <p:sp>
        <p:nvSpPr>
          <p:cNvPr id="34" name="Блок-схема: узел 33"/>
          <p:cNvSpPr/>
          <p:nvPr/>
        </p:nvSpPr>
        <p:spPr>
          <a:xfrm>
            <a:off x="2824528" y="4527448"/>
            <a:ext cx="428627" cy="503486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А</a:t>
            </a:r>
          </a:p>
        </p:txBody>
      </p:sp>
      <p:sp>
        <p:nvSpPr>
          <p:cNvPr id="35" name="Блок-схема: узел 34"/>
          <p:cNvSpPr/>
          <p:nvPr/>
        </p:nvSpPr>
        <p:spPr>
          <a:xfrm>
            <a:off x="2886374" y="5211996"/>
            <a:ext cx="428627" cy="503486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Б</a:t>
            </a:r>
          </a:p>
        </p:txBody>
      </p:sp>
      <p:sp>
        <p:nvSpPr>
          <p:cNvPr id="36" name="Блок-схема: узел 35"/>
          <p:cNvSpPr/>
          <p:nvPr/>
        </p:nvSpPr>
        <p:spPr>
          <a:xfrm>
            <a:off x="2886374" y="5904119"/>
            <a:ext cx="428627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В</a:t>
            </a:r>
          </a:p>
        </p:txBody>
      </p:sp>
      <p:sp>
        <p:nvSpPr>
          <p:cNvPr id="78881" name="Прямоугольник 36"/>
          <p:cNvSpPr>
            <a:spLocks noChangeArrowheads="1"/>
          </p:cNvSpPr>
          <p:nvPr/>
        </p:nvSpPr>
        <p:spPr bwMode="auto">
          <a:xfrm>
            <a:off x="3549650" y="5167313"/>
            <a:ext cx="35321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чистота закон  здоровья</a:t>
            </a:r>
          </a:p>
        </p:txBody>
      </p:sp>
      <p:sp>
        <p:nvSpPr>
          <p:cNvPr id="78882" name="Прямоугольник 37"/>
          <p:cNvSpPr>
            <a:spLocks noChangeArrowheads="1"/>
          </p:cNvSpPr>
          <p:nvPr/>
        </p:nvSpPr>
        <p:spPr bwMode="auto">
          <a:xfrm>
            <a:off x="3473450" y="4479925"/>
            <a:ext cx="34655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чистота здоровых зубов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EBC4F1-81EA-486D-BCE2-4B3605B756AD}" type="slidenum">
              <a:rPr lang="en-US" smtClean="0"/>
              <a:pPr>
                <a:defRPr/>
              </a:pPr>
              <a:t>75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CF9D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CF9D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5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9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1030" name="Rectangle 5"/>
          <p:cNvSpPr>
            <a:spLocks noChangeArrowheads="1"/>
          </p:cNvSpPr>
          <p:nvPr/>
        </p:nvSpPr>
        <p:spPr bwMode="auto">
          <a:xfrm>
            <a:off x="2968625" y="1831975"/>
            <a:ext cx="5334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надо осторожно обращаться с электроприборами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031" name="TextBox 9"/>
          <p:cNvSpPr txBox="1">
            <a:spLocks noChangeArrowheads="1"/>
          </p:cNvSpPr>
          <p:nvPr/>
        </p:nvSpPr>
        <p:spPr bwMode="auto">
          <a:xfrm>
            <a:off x="0" y="152400"/>
            <a:ext cx="76962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Какое правило личной гигиены вам напоминает стиральная машина?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114300" y="1123950"/>
            <a:ext cx="67437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4" name="Прямоугольник 3"/>
          <p:cNvSpPr>
            <a:spLocks noChangeArrowheads="1"/>
          </p:cNvSpPr>
          <p:nvPr/>
        </p:nvSpPr>
        <p:spPr bwMode="auto">
          <a:xfrm>
            <a:off x="3073400" y="3757613"/>
            <a:ext cx="5248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надо содержать свои вещи в чистоте</a:t>
            </a:r>
          </a:p>
        </p:txBody>
      </p:sp>
      <p:sp>
        <p:nvSpPr>
          <p:cNvPr id="1035" name="Прямоугольник 5"/>
          <p:cNvSpPr>
            <a:spLocks noChangeArrowheads="1"/>
          </p:cNvSpPr>
          <p:nvPr/>
        </p:nvSpPr>
        <p:spPr bwMode="auto">
          <a:xfrm>
            <a:off x="2968625" y="5254625"/>
            <a:ext cx="60975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надо проверять работу стиральной машины</a:t>
            </a:r>
          </a:p>
        </p:txBody>
      </p:sp>
      <p:pic>
        <p:nvPicPr>
          <p:cNvPr id="1036" name="Рисунок 6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2466975"/>
            <a:ext cx="219392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" y="1187450"/>
            <a:ext cx="1747838" cy="169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988" y="4618038"/>
            <a:ext cx="1606550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79E45E-8BBA-47CA-87D6-90E65502E8E5}" type="slidenum">
              <a:rPr lang="en-US" smtClean="0"/>
              <a:pPr>
                <a:defRPr/>
              </a:pPr>
              <a:t>76</a:t>
            </a:fld>
            <a:endParaRPr lang="en-US"/>
          </a:p>
        </p:txBody>
      </p:sp>
      <p:sp>
        <p:nvSpPr>
          <p:cNvPr id="19" name="Блок-схема: узел 18"/>
          <p:cNvSpPr/>
          <p:nvPr/>
        </p:nvSpPr>
        <p:spPr>
          <a:xfrm>
            <a:off x="2397394" y="1985715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А</a:t>
            </a:r>
          </a:p>
        </p:txBody>
      </p:sp>
      <p:sp>
        <p:nvSpPr>
          <p:cNvPr id="20" name="Блок-схема: узел 19"/>
          <p:cNvSpPr/>
          <p:nvPr/>
        </p:nvSpPr>
        <p:spPr>
          <a:xfrm>
            <a:off x="2402027" y="3787527"/>
            <a:ext cx="434696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Б</a:t>
            </a:r>
          </a:p>
        </p:txBody>
      </p:sp>
      <p:sp>
        <p:nvSpPr>
          <p:cNvPr id="21" name="Блок-схема: узел 20"/>
          <p:cNvSpPr/>
          <p:nvPr/>
        </p:nvSpPr>
        <p:spPr>
          <a:xfrm>
            <a:off x="2402027" y="5421313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В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56" name="DefaultOcx" r:id="rId2" imgW="257040" imgH="304920"/>
        </mc:Choice>
        <mc:Fallback>
          <p:control name="DefaultOcx" r:id="rId2" imgW="257040" imgH="304920">
            <p:pic>
              <p:nvPicPr>
                <p:cNvPr id="2" name="DefaultOcx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371600" cy="304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57" name="HTMLOption1" r:id="rId3" imgW="257040" imgH="304920"/>
        </mc:Choice>
        <mc:Fallback>
          <p:control name="HTMLOption1" r:id="rId3" imgW="257040" imgH="304920">
            <p:pic>
              <p:nvPicPr>
                <p:cNvPr id="3" name="HTMLOption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371600" cy="304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CF9D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9875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79876" name="TextBox 9"/>
          <p:cNvSpPr txBox="1">
            <a:spLocks noChangeArrowheads="1"/>
          </p:cNvSpPr>
          <p:nvPr/>
        </p:nvSpPr>
        <p:spPr bwMode="auto">
          <a:xfrm>
            <a:off x="0" y="152400"/>
            <a:ext cx="80010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Прочитай стихотворение Эммы Мошковской и закончи его: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1219200"/>
            <a:ext cx="79248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далее 14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9880" name="Прямоугольник 1"/>
          <p:cNvSpPr>
            <a:spLocks noChangeArrowheads="1"/>
          </p:cNvSpPr>
          <p:nvPr/>
        </p:nvSpPr>
        <p:spPr bwMode="auto">
          <a:xfrm>
            <a:off x="685800" y="1419225"/>
            <a:ext cx="45720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– Доктор, доктор,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Как нам быть: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Уши мыть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Или не мыть?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Если мыть,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То как нам быть: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Часто мыть или пореже?..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Отвечает доктор: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– ЕЖЕ! –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Отвечает доктор гневно: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– ЕЖЕ –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ЕЖЕ –……..!</a:t>
            </a:r>
          </a:p>
        </p:txBody>
      </p:sp>
      <p:sp>
        <p:nvSpPr>
          <p:cNvPr id="79890" name="Прямоугольник 2"/>
          <p:cNvSpPr>
            <a:spLocks noChangeArrowheads="1"/>
          </p:cNvSpPr>
          <p:nvPr/>
        </p:nvSpPr>
        <p:spPr bwMode="auto">
          <a:xfrm>
            <a:off x="6332945" y="5778376"/>
            <a:ext cx="1946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еженедельно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891" name="Прямоугольник 3"/>
          <p:cNvSpPr>
            <a:spLocks noChangeArrowheads="1"/>
          </p:cNvSpPr>
          <p:nvPr/>
        </p:nvSpPr>
        <p:spPr bwMode="auto">
          <a:xfrm>
            <a:off x="6361112" y="4842227"/>
            <a:ext cx="16398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ежедневно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892" name="Прямоугольник 5"/>
          <p:cNvSpPr>
            <a:spLocks noChangeArrowheads="1"/>
          </p:cNvSpPr>
          <p:nvPr/>
        </p:nvSpPr>
        <p:spPr bwMode="auto">
          <a:xfrm>
            <a:off x="6292215" y="3881860"/>
            <a:ext cx="1833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ежемесячно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9888" name="Picture 1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77338" y="1763713"/>
            <a:ext cx="8215312" cy="446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FF9B1-F511-4119-9F07-6AC454CC8331}" type="slidenum">
              <a:rPr lang="en-US" smtClean="0"/>
              <a:pPr>
                <a:defRPr/>
              </a:pPr>
              <a:t>77</a:t>
            </a:fld>
            <a:endParaRPr lang="en-US"/>
          </a:p>
        </p:txBody>
      </p:sp>
      <p:sp>
        <p:nvSpPr>
          <p:cNvPr id="20" name="Блок-схема: узел 19"/>
          <p:cNvSpPr/>
          <p:nvPr/>
        </p:nvSpPr>
        <p:spPr>
          <a:xfrm>
            <a:off x="5839685" y="3963671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А</a:t>
            </a:r>
          </a:p>
        </p:txBody>
      </p:sp>
      <p:sp>
        <p:nvSpPr>
          <p:cNvPr id="21" name="Блок-схема: узел 20"/>
          <p:cNvSpPr/>
          <p:nvPr/>
        </p:nvSpPr>
        <p:spPr>
          <a:xfrm>
            <a:off x="5859326" y="4901830"/>
            <a:ext cx="434696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Б</a:t>
            </a:r>
          </a:p>
        </p:txBody>
      </p:sp>
      <p:sp>
        <p:nvSpPr>
          <p:cNvPr id="22" name="Блок-схема: узел 21"/>
          <p:cNvSpPr/>
          <p:nvPr/>
        </p:nvSpPr>
        <p:spPr>
          <a:xfrm>
            <a:off x="5893616" y="5792540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CF9D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278 -0.04901 L -0.92778 -0.0490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0902" name="TextBox 9"/>
          <p:cNvSpPr txBox="1">
            <a:spLocks noChangeArrowheads="1"/>
          </p:cNvSpPr>
          <p:nvPr/>
        </p:nvSpPr>
        <p:spPr bwMode="auto">
          <a:xfrm>
            <a:off x="0" y="152400"/>
            <a:ext cx="4572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Подумайте и ответьте.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762000"/>
            <a:ext cx="4572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905" name="Rectangle 1"/>
          <p:cNvSpPr>
            <a:spLocks noChangeArrowheads="1"/>
          </p:cNvSpPr>
          <p:nvPr/>
        </p:nvSpPr>
        <p:spPr bwMode="auto">
          <a:xfrm>
            <a:off x="228600" y="914400"/>
            <a:ext cx="8382000" cy="15696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Она  является грозным врагом самого опасного в мире насекомого, который является переносчиком различных инфекционных заболеваний, в том числе малярии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Кто это?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19200" y="6248400"/>
            <a:ext cx="5181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стрекоза</a:t>
            </a:r>
          </a:p>
        </p:txBody>
      </p:sp>
      <p:pic>
        <p:nvPicPr>
          <p:cNvPr id="98306" name="Рисунок 88" descr="Картинки по запросу стрекоз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263" y="2288987"/>
            <a:ext cx="4953000" cy="3714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CC54E7-F37A-48A6-A8D5-C9B074A54AF6}" type="slidenum">
              <a:rPr lang="en-US" smtClean="0"/>
              <a:pPr>
                <a:defRPr/>
              </a:pPr>
              <a:t>78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923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81924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25" name="TextBox 9"/>
          <p:cNvSpPr txBox="1">
            <a:spLocks noChangeArrowheads="1"/>
          </p:cNvSpPr>
          <p:nvPr/>
        </p:nvSpPr>
        <p:spPr bwMode="auto">
          <a:xfrm>
            <a:off x="0" y="152400"/>
            <a:ext cx="4572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Подумайте и ответьте.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762000"/>
            <a:ext cx="4572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далее 14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1929" name="Rectangle 1"/>
          <p:cNvSpPr>
            <a:spLocks noChangeArrowheads="1"/>
          </p:cNvSpPr>
          <p:nvPr/>
        </p:nvSpPr>
        <p:spPr bwMode="auto">
          <a:xfrm>
            <a:off x="241300" y="911225"/>
            <a:ext cx="821690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Как лучше вытащить впившегося в кожу клеща?</a:t>
            </a:r>
            <a:endParaRPr lang="ru-RU" altLang="ru-RU" sz="2400" b="1" dirty="0">
              <a:latin typeface="Arial" charset="0"/>
            </a:endParaRPr>
          </a:p>
        </p:txBody>
      </p:sp>
      <p:sp>
        <p:nvSpPr>
          <p:cNvPr id="81930" name="Прямоугольник 2"/>
          <p:cNvSpPr>
            <a:spLocks noChangeArrowheads="1"/>
          </p:cNvSpPr>
          <p:nvPr/>
        </p:nvSpPr>
        <p:spPr bwMode="auto">
          <a:xfrm>
            <a:off x="781050" y="1395413"/>
            <a:ext cx="8359775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0000FF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Взять его за брюшко и выкрутить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Подцепить его за брюшко, не сжав его, и выкрутить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Использовать средства вроде спирта и т.п.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0000FF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0000FF"/>
              </a:solidFill>
              <a:latin typeface="Arial" charset="0"/>
            </a:endParaRPr>
          </a:p>
        </p:txBody>
      </p:sp>
      <p:pic>
        <p:nvPicPr>
          <p:cNvPr id="81931" name="Picture 1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2000" y="4513263"/>
            <a:ext cx="2706688" cy="219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Блок-схема: узел 16"/>
          <p:cNvSpPr/>
          <p:nvPr/>
        </p:nvSpPr>
        <p:spPr>
          <a:xfrm>
            <a:off x="266700" y="1679451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А</a:t>
            </a:r>
          </a:p>
        </p:txBody>
      </p:sp>
      <p:sp>
        <p:nvSpPr>
          <p:cNvPr id="18" name="Блок-схема: узел 17"/>
          <p:cNvSpPr/>
          <p:nvPr/>
        </p:nvSpPr>
        <p:spPr>
          <a:xfrm>
            <a:off x="235319" y="3733800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В</a:t>
            </a:r>
          </a:p>
        </p:txBody>
      </p:sp>
      <p:sp>
        <p:nvSpPr>
          <p:cNvPr id="19" name="Блок-схема: узел 18"/>
          <p:cNvSpPr/>
          <p:nvPr/>
        </p:nvSpPr>
        <p:spPr>
          <a:xfrm>
            <a:off x="241300" y="2743200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Б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BE0EF-2678-4B07-BF08-26AFE3F7AFCE}" type="slidenum">
              <a:rPr lang="en-US" smtClean="0"/>
              <a:pPr>
                <a:defRPr/>
              </a:pPr>
              <a:t>79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CF9D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86800" y="6546850"/>
            <a:ext cx="457200" cy="311150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0" y="685800"/>
            <a:ext cx="61722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8343900" y="144463"/>
            <a:ext cx="685800" cy="54292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0245" name="Прямоугольник 1"/>
          <p:cNvSpPr>
            <a:spLocks noChangeArrowheads="1"/>
          </p:cNvSpPr>
          <p:nvPr/>
        </p:nvSpPr>
        <p:spPr bwMode="auto">
          <a:xfrm>
            <a:off x="4016375" y="838200"/>
            <a:ext cx="5013325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itchFamily="18" charset="0"/>
                <a:cs typeface="Times New Roman" pitchFamily="18" charset="0"/>
              </a:rPr>
              <a:t>Слово «олимпиада» изначально означало не сами игры, а четырехлетний промежуток между ними. Древние греки вели хронологию по олимпиадам, начиная с 776 г. до н.э. (например, «третий год 146-й олимпиады»). В честь Олимпийских игр по всей Греции провозглашалось перемирие сроком на месяц.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itchFamily="18" charset="0"/>
                <a:cs typeface="Times New Roman" pitchFamily="18" charset="0"/>
              </a:rPr>
              <a:t>Олимпийские игры зародились в Древней Греции до XI в. до н.э. Традиционно считается, что датой первые соревнования, которые считаются прообразом Олимпийских игр, состоялись в 776 г. до н.э. Состязания проходили в местечке Олимпия. Победителей древних олимпиад – «олимпиоников» – награждали оливковыми венками. Начиная с 6 в. до н.э. трехкратный победитель Игр мог поставить свою статую в священной роще Альтис.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246" name="TextBox 8"/>
          <p:cNvSpPr txBox="1">
            <a:spLocks noChangeArrowheads="1"/>
          </p:cNvSpPr>
          <p:nvPr/>
        </p:nvSpPr>
        <p:spPr bwMode="auto">
          <a:xfrm>
            <a:off x="114300" y="0"/>
            <a:ext cx="74676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Удивительно, но факт</a:t>
            </a:r>
          </a:p>
        </p:txBody>
      </p:sp>
      <p:sp>
        <p:nvSpPr>
          <p:cNvPr id="10247" name="AutoShape 12" descr="https://ds03.infourok.ru/uploads/ex/04cd/000498ac-92c59f40/img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10248" name="Picture 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425" y="833438"/>
            <a:ext cx="3556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1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3727450"/>
            <a:ext cx="359727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0" name="TextBox 9"/>
          <p:cNvSpPr txBox="1">
            <a:spLocks noChangeArrowheads="1"/>
          </p:cNvSpPr>
          <p:nvPr/>
        </p:nvSpPr>
        <p:spPr bwMode="auto">
          <a:xfrm>
            <a:off x="5332413" y="193675"/>
            <a:ext cx="3011487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ОЛИМПИАДА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794A5-895F-4212-AE9E-1313D3225A00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793163" y="6394450"/>
            <a:ext cx="350837" cy="381000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947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82948" name="Rectangle 5"/>
          <p:cNvSpPr>
            <a:spLocks noChangeArrowheads="1"/>
          </p:cNvSpPr>
          <p:nvPr/>
        </p:nvSpPr>
        <p:spPr bwMode="auto">
          <a:xfrm>
            <a:off x="0" y="366395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949" name="TextBox 9"/>
          <p:cNvSpPr txBox="1">
            <a:spLocks noChangeArrowheads="1"/>
          </p:cNvSpPr>
          <p:nvPr/>
        </p:nvSpPr>
        <p:spPr bwMode="auto">
          <a:xfrm>
            <a:off x="14288" y="39688"/>
            <a:ext cx="6096000" cy="5222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 smtClean="0">
                <a:solidFill>
                  <a:srgbClr val="002060"/>
                </a:solidFill>
                <a:latin typeface="Georgia" pitchFamily="18" charset="0"/>
              </a:rPr>
              <a:t>Подумайте и ответьте…</a:t>
            </a:r>
            <a:endParaRPr lang="ru-RU" alt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23825" y="1528336"/>
            <a:ext cx="4800600" cy="40934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именно этот напиток может реально принести вред вашему здоровью. Во-первых, это углеводы. В стаканчике содержится 8 кусков сахара. Мало, кто стал бы пить такой сладкий чай или кофе. Напиток не утоляют жажду, а наоборот вызывают аппетит.  Напиток содержит кислоту, которая разъедает зубную эмаль и способствует появлению кариеса,  с успехом заменяет бытовую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химию: удаляет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ржавые пятна, очищает одежду от загрязнения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304213" y="142875"/>
            <a:ext cx="663575" cy="4191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152400" y="663575"/>
            <a:ext cx="41148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7522" name="Рисунок 6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22900" y="3770313"/>
            <a:ext cx="3149600" cy="2100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7523" name="Рисунок 70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305425" y="419100"/>
            <a:ext cx="3124200" cy="315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64BC56-C67C-4AF5-BAF3-D7A1A6C9AA41}" type="slidenum">
              <a:rPr lang="en-US" smtClean="0"/>
              <a:pPr>
                <a:defRPr/>
              </a:pPr>
              <a:t>80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3974" name="TextBox 9"/>
          <p:cNvSpPr txBox="1">
            <a:spLocks noChangeArrowheads="1"/>
          </p:cNvSpPr>
          <p:nvPr/>
        </p:nvSpPr>
        <p:spPr bwMode="auto">
          <a:xfrm>
            <a:off x="0" y="152400"/>
            <a:ext cx="9144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  <a:hlinkClick r:id="rId3" action="ppaction://hlinksldjump"/>
              </a:rPr>
              <a:t>Кот в мешке</a:t>
            </a: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. Передайте ход другой команде.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762000"/>
            <a:ext cx="9144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976" name="Picture 13" descr="Картинки по запросу кот в мешке своя игра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1" t="19698" r="14774" b="16667"/>
          <a:stretch>
            <a:fillRect/>
          </a:stretch>
        </p:blipFill>
        <p:spPr bwMode="auto">
          <a:xfrm>
            <a:off x="800100" y="1143000"/>
            <a:ext cx="7543800" cy="542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9943C4-018E-43E9-8497-C3197835FCA5}" type="slidenum">
              <a:rPr lang="en-US" smtClean="0"/>
              <a:pPr>
                <a:defRPr/>
              </a:pPr>
              <a:t>81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4998" name="TextBox 9"/>
          <p:cNvSpPr txBox="1">
            <a:spLocks noChangeArrowheads="1"/>
          </p:cNvSpPr>
          <p:nvPr/>
        </p:nvSpPr>
        <p:spPr bwMode="auto">
          <a:xfrm>
            <a:off x="0" y="152400"/>
            <a:ext cx="4572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Подумайте и ответьте.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838200"/>
            <a:ext cx="4572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001" name="Rectangle 1"/>
          <p:cNvSpPr>
            <a:spLocks noChangeArrowheads="1"/>
          </p:cNvSpPr>
          <p:nvPr/>
        </p:nvSpPr>
        <p:spPr bwMode="auto">
          <a:xfrm>
            <a:off x="0" y="1084263"/>
            <a:ext cx="9144000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Древнейшая пословица гласит: «Нет друга, равного здоровью; нет врага, равного болезни».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Выберите то, с чего, по-вашему, начинается здоровье?</a:t>
            </a:r>
          </a:p>
        </p:txBody>
      </p:sp>
      <p:pic>
        <p:nvPicPr>
          <p:cNvPr id="106498" name="Рисунок 4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9713" y="2590800"/>
            <a:ext cx="4168775" cy="3135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6499" name="Рисунок 4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75200" y="2573338"/>
            <a:ext cx="4152900" cy="3124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2971800" y="5976938"/>
            <a:ext cx="53213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(Гигиена, спорт, здоровая пища)</a:t>
            </a:r>
          </a:p>
        </p:txBody>
      </p:sp>
      <p:sp>
        <p:nvSpPr>
          <p:cNvPr id="85005" name="Прямоугольник 2"/>
          <p:cNvSpPr>
            <a:spLocks noChangeArrowheads="1"/>
          </p:cNvSpPr>
          <p:nvPr/>
        </p:nvSpPr>
        <p:spPr bwMode="auto">
          <a:xfrm>
            <a:off x="1322388" y="6097588"/>
            <a:ext cx="12080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 flipH="1" flipV="1">
            <a:off x="1055688" y="4425950"/>
            <a:ext cx="533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5400" b="1">
                <a:solidFill>
                  <a:srgbClr val="C00000"/>
                </a:solidFill>
                <a:latin typeface="Arial Black" pitchFamily="34" charset="0"/>
              </a:rPr>
              <a:t>^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 flipH="1" flipV="1">
            <a:off x="7315200" y="3022600"/>
            <a:ext cx="5334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5400" b="1">
                <a:solidFill>
                  <a:srgbClr val="C00000"/>
                </a:solidFill>
                <a:latin typeface="Arial Black" pitchFamily="34" charset="0"/>
              </a:rPr>
              <a:t>^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 flipH="1" flipV="1">
            <a:off x="4953000" y="3930650"/>
            <a:ext cx="533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6000" b="1">
                <a:solidFill>
                  <a:srgbClr val="C00000"/>
                </a:solidFill>
                <a:latin typeface="Arial Black" pitchFamily="34" charset="0"/>
              </a:rPr>
              <a:t>^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AB7CC8-FD9B-4817-9529-17D114C85C87}" type="slidenum">
              <a:rPr lang="en-US" smtClean="0"/>
              <a:pPr>
                <a:defRPr/>
              </a:pPr>
              <a:t>82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/>
      <p:bldP spid="17" grpId="0"/>
      <p:bldP spid="18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763000" y="6477000"/>
            <a:ext cx="381000" cy="381000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6019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86020" name="Rectangle 5"/>
          <p:cNvSpPr>
            <a:spLocks noChangeArrowheads="1"/>
          </p:cNvSpPr>
          <p:nvPr/>
        </p:nvSpPr>
        <p:spPr bwMode="auto">
          <a:xfrm>
            <a:off x="0" y="366395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6021" name="TextBox 9"/>
          <p:cNvSpPr txBox="1">
            <a:spLocks noChangeArrowheads="1"/>
          </p:cNvSpPr>
          <p:nvPr/>
        </p:nvSpPr>
        <p:spPr bwMode="auto">
          <a:xfrm>
            <a:off x="0" y="-6350"/>
            <a:ext cx="4038600" cy="533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Georgia" pitchFamily="18" charset="0"/>
              </a:rPr>
              <a:t>Знаете ли вы, что…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09538" y="588963"/>
            <a:ext cx="8877300" cy="26162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Долгожители встречаются во всех странах, но существуют места, где их больше, чем в среднем на планете. Число долгожителей на планете растет быстрыми темпами. Долгожитель - человек, отличающийся долголетием. Долгожителями в разных странах считаются люди в возрасте 80 лет и старше, 90 лет и старше. По официальным сведениям, старейшая жительница РФ проживает в Кабардино-Балкарской Республики. Нану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Шаова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родилась в 1890 г. В этом году она праздновала свое 128-летие. Продолжает вести здоровый образ жизни и не ест после 6-ти часов вечера. Питается здоровой национальной пищей.</a:t>
            </a:r>
          </a:p>
          <a:p>
            <a:pPr algn="just" eaLnBrk="0" hangingPunct="0"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640763" y="3175"/>
            <a:ext cx="503237" cy="48736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527050"/>
            <a:ext cx="41148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алее 13">
            <a:hlinkClick r:id="rId4" action="ppaction://hlinksldjump" highlightClick="1"/>
          </p:cNvPr>
          <p:cNvSpPr/>
          <p:nvPr/>
        </p:nvSpPr>
        <p:spPr>
          <a:xfrm>
            <a:off x="0" y="6477000"/>
            <a:ext cx="381000" cy="38100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6026" name="Picture 1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163" y="3646488"/>
            <a:ext cx="3948112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6027" name="Прямоугольник 1"/>
          <p:cNvSpPr>
            <a:spLocks noChangeArrowheads="1"/>
          </p:cNvSpPr>
          <p:nvPr/>
        </p:nvSpPr>
        <p:spPr bwMode="auto">
          <a:xfrm>
            <a:off x="4275138" y="3336925"/>
            <a:ext cx="4624387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Какая черта характера, как правило, отличает долгожителя от других людей?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Arial" charset="0"/>
              </a:rPr>
              <a:t>           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Сварливость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Arial" charset="0"/>
              </a:rPr>
              <a:t>           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Добрый нрав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Arial" charset="0"/>
              </a:rPr>
              <a:t>            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Агрессивность</a:t>
            </a:r>
          </a:p>
        </p:txBody>
      </p:sp>
      <p:sp>
        <p:nvSpPr>
          <p:cNvPr id="17" name="Блок-схема: узел 16"/>
          <p:cNvSpPr/>
          <p:nvPr/>
        </p:nvSpPr>
        <p:spPr>
          <a:xfrm>
            <a:off x="4572000" y="4699546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А</a:t>
            </a:r>
          </a:p>
        </p:txBody>
      </p:sp>
      <p:sp>
        <p:nvSpPr>
          <p:cNvPr id="18" name="Блок-схема: узел 17"/>
          <p:cNvSpPr/>
          <p:nvPr/>
        </p:nvSpPr>
        <p:spPr>
          <a:xfrm>
            <a:off x="4576633" y="6044952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В</a:t>
            </a:r>
          </a:p>
        </p:txBody>
      </p:sp>
      <p:sp>
        <p:nvSpPr>
          <p:cNvPr id="19" name="Блок-схема: узел 18"/>
          <p:cNvSpPr/>
          <p:nvPr/>
        </p:nvSpPr>
        <p:spPr>
          <a:xfrm>
            <a:off x="4576634" y="5320449"/>
            <a:ext cx="434696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Б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451667-DA39-4D8A-A8DB-B150B068D5D2}" type="slidenum">
              <a:rPr lang="en-US" smtClean="0"/>
              <a:pPr>
                <a:defRPr/>
              </a:pPr>
              <a:t>83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CF9D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7046" name="TextBox 9"/>
          <p:cNvSpPr txBox="1">
            <a:spLocks noChangeArrowheads="1"/>
          </p:cNvSpPr>
          <p:nvPr/>
        </p:nvSpPr>
        <p:spPr bwMode="auto">
          <a:xfrm>
            <a:off x="0" y="152400"/>
            <a:ext cx="4572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Подумайте и ответьте.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838200"/>
            <a:ext cx="4572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049" name="Rectangle 1"/>
          <p:cNvSpPr>
            <a:spLocks noChangeArrowheads="1"/>
          </p:cNvSpPr>
          <p:nvPr/>
        </p:nvSpPr>
        <p:spPr bwMode="auto">
          <a:xfrm>
            <a:off x="0" y="868363"/>
            <a:ext cx="9144000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Это растение – популярный «дикарь». Из неё варят щи, пекут пироги, солят впрок. Но полезнее всего она свежая, и вполне заменяет лук и чеснок.</a:t>
            </a:r>
            <a:endParaRPr lang="ru-RU" altLang="ru-RU" sz="2400" b="1"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19200" y="6248400"/>
            <a:ext cx="5181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черемша</a:t>
            </a:r>
          </a:p>
        </p:txBody>
      </p:sp>
      <p:pic>
        <p:nvPicPr>
          <p:cNvPr id="99330" name="Рисунок 166" descr="Картинки по запросу черемша фо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438400"/>
            <a:ext cx="4870450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9331" name="Рисунок 169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2438400"/>
            <a:ext cx="2971800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2B012F-EDCF-442A-8EC4-E8DEF786808F}" type="slidenum">
              <a:rPr lang="en-US" smtClean="0"/>
              <a:pPr>
                <a:defRPr/>
              </a:pPr>
              <a:t>84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8067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88068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8069" name="TextBox 9"/>
          <p:cNvSpPr txBox="1">
            <a:spLocks noChangeArrowheads="1"/>
          </p:cNvSpPr>
          <p:nvPr/>
        </p:nvSpPr>
        <p:spPr bwMode="auto">
          <a:xfrm>
            <a:off x="0" y="152400"/>
            <a:ext cx="35814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Расшифруйте </a:t>
            </a:r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ребус.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838200"/>
            <a:ext cx="7924800" cy="1016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buFont typeface="Arial" pitchFamily="34" charset="0"/>
              <a:buChar char="•"/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(Оно необходимо каждому человеку на Земле)</a:t>
            </a:r>
          </a:p>
          <a:p>
            <a:pPr algn="just" eaLnBrk="0" hangingPunct="0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29600" y="228600"/>
            <a:ext cx="9144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685800"/>
            <a:ext cx="35814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далее 13">
            <a:hlinkClick r:id="rId3" action="ppaction://hlinksldjump" highlightClick="1"/>
          </p:cNvPr>
          <p:cNvSpPr/>
          <p:nvPr/>
        </p:nvSpPr>
        <p:spPr>
          <a:xfrm>
            <a:off x="15240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990600" y="6172200"/>
            <a:ext cx="35814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здоровье</a:t>
            </a:r>
          </a:p>
        </p:txBody>
      </p:sp>
      <p:pic>
        <p:nvPicPr>
          <p:cNvPr id="88075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5" y="2425700"/>
            <a:ext cx="7737475" cy="265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43D9CB-8FBF-4565-8C60-FA75B9C3C807}" type="slidenum">
              <a:rPr lang="en-US" smtClean="0"/>
              <a:pPr>
                <a:defRPr/>
              </a:pPr>
              <a:t>85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89093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9094" name="TextBox 9"/>
          <p:cNvSpPr txBox="1">
            <a:spLocks noChangeArrowheads="1"/>
          </p:cNvSpPr>
          <p:nvPr/>
        </p:nvSpPr>
        <p:spPr bwMode="auto">
          <a:xfrm>
            <a:off x="0" y="152400"/>
            <a:ext cx="4572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Подумайте и ответьте.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838200"/>
            <a:ext cx="4572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097" name="Rectangle 1"/>
          <p:cNvSpPr>
            <a:spLocks noChangeArrowheads="1"/>
          </p:cNvSpPr>
          <p:nvPr/>
        </p:nvSpPr>
        <p:spPr bwMode="auto">
          <a:xfrm>
            <a:off x="28575" y="1111250"/>
            <a:ext cx="9144000" cy="1568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Человек состоит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неё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на 70%. Для поддержания здоровья и хорошего самочувствия в сутки потребность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её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 составляет около двух литров. Без еды человек может прожить больше месяца, а без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неё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 – не более двух-трёх дней..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219200" y="6248400"/>
            <a:ext cx="5181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</a:t>
            </a:r>
          </a:p>
        </p:txBody>
      </p:sp>
      <p:pic>
        <p:nvPicPr>
          <p:cNvPr id="101378" name="Рисунок 226" descr="Картинки по запросу минеральные воды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500" y="2919413"/>
            <a:ext cx="4127500" cy="3209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1379" name="Рисунок 22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965700" y="2771775"/>
            <a:ext cx="3427413" cy="341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9F039A-5D22-4188-ADF3-4AFDB51EEFF4}" type="slidenum">
              <a:rPr lang="en-US" smtClean="0"/>
              <a:pPr>
                <a:defRPr/>
              </a:pPr>
              <a:t>86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0115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90116" name="TextBox 9"/>
          <p:cNvSpPr txBox="1">
            <a:spLocks noChangeArrowheads="1"/>
          </p:cNvSpPr>
          <p:nvPr/>
        </p:nvSpPr>
        <p:spPr bwMode="auto">
          <a:xfrm>
            <a:off x="0" y="152400"/>
            <a:ext cx="4572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Подумайте и ответьте.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838200"/>
            <a:ext cx="4572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02" name="Рисунок 27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66800" y="3629025"/>
            <a:ext cx="2168525" cy="2819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03" name="Рисунок 27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14800" y="3629025"/>
            <a:ext cx="2928938" cy="2928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Управляющая кнопка: далее 16">
            <a:hlinkClick r:id="rId5" action="ppaction://hlinksldjump" highlightClick="1"/>
          </p:cNvPr>
          <p:cNvSpPr/>
          <p:nvPr/>
        </p:nvSpPr>
        <p:spPr>
          <a:xfrm>
            <a:off x="15240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0122" name="Прямоугольник 3"/>
          <p:cNvSpPr>
            <a:spLocks noChangeArrowheads="1"/>
          </p:cNvSpPr>
          <p:nvPr/>
        </p:nvSpPr>
        <p:spPr bwMode="auto">
          <a:xfrm>
            <a:off x="342900" y="1155700"/>
            <a:ext cx="7543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является признаком простудного заболевания:</a:t>
            </a:r>
          </a:p>
        </p:txBody>
      </p:sp>
      <p:sp>
        <p:nvSpPr>
          <p:cNvPr id="90123" name="Прямоугольник 6"/>
          <p:cNvSpPr>
            <a:spLocks noChangeArrowheads="1"/>
          </p:cNvSpPr>
          <p:nvPr/>
        </p:nvSpPr>
        <p:spPr bwMode="auto">
          <a:xfrm>
            <a:off x="685800" y="1895475"/>
            <a:ext cx="7924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Char char="-"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покраснения на коже, болит голова, кашель;</a:t>
            </a:r>
          </a:p>
        </p:txBody>
      </p:sp>
      <p:sp>
        <p:nvSpPr>
          <p:cNvPr id="90124" name="Прямоугольник 7"/>
          <p:cNvSpPr>
            <a:spLocks noChangeArrowheads="1"/>
          </p:cNvSpPr>
          <p:nvPr/>
        </p:nvSpPr>
        <p:spPr bwMode="auto">
          <a:xfrm>
            <a:off x="773113" y="2736850"/>
            <a:ext cx="75977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- температура, чихание, заложенность носа.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22EB7-F7B2-4D05-8EC7-19B86DEC4227}" type="slidenum">
              <a:rPr lang="en-US" smtClean="0"/>
              <a:pPr>
                <a:defRPr/>
              </a:pPr>
              <a:t>87</a:t>
            </a:fld>
            <a:endParaRPr lang="en-US"/>
          </a:p>
        </p:txBody>
      </p:sp>
      <p:sp>
        <p:nvSpPr>
          <p:cNvPr id="18" name="Блок-схема: узел 17"/>
          <p:cNvSpPr/>
          <p:nvPr/>
        </p:nvSpPr>
        <p:spPr>
          <a:xfrm>
            <a:off x="199435" y="1994232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А</a:t>
            </a:r>
          </a:p>
        </p:txBody>
      </p:sp>
      <p:sp>
        <p:nvSpPr>
          <p:cNvPr id="19" name="Блок-схема: узел 18"/>
          <p:cNvSpPr/>
          <p:nvPr/>
        </p:nvSpPr>
        <p:spPr>
          <a:xfrm>
            <a:off x="187712" y="2721512"/>
            <a:ext cx="439329" cy="432048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Georgia" pitchFamily="18" charset="0"/>
              </a:rPr>
              <a:t>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CF9D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1139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91140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91141" name="TextBox 9"/>
          <p:cNvSpPr txBox="1">
            <a:spLocks noChangeArrowheads="1"/>
          </p:cNvSpPr>
          <p:nvPr/>
        </p:nvSpPr>
        <p:spPr bwMode="auto">
          <a:xfrm>
            <a:off x="179388" y="250825"/>
            <a:ext cx="7910512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мы любим летом бывать на природе, но там нас кусают назойливые насекомые. Насекомые - это маленькие беспозвоночные животные, разновидностей которых очень много. Укусы эти могут долго напоминать о себе зудом.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5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290513" y="1524000"/>
            <a:ext cx="7399337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1219200" y="6248400"/>
            <a:ext cx="5181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клещ, оса, комар</a:t>
            </a:r>
          </a:p>
        </p:txBody>
      </p:sp>
      <p:sp>
        <p:nvSpPr>
          <p:cNvPr id="91145" name="Прямоугольник 5"/>
          <p:cNvSpPr>
            <a:spLocks noChangeArrowheads="1"/>
          </p:cNvSpPr>
          <p:nvPr/>
        </p:nvSpPr>
        <p:spPr bwMode="auto">
          <a:xfrm>
            <a:off x="290513" y="1541463"/>
            <a:ext cx="7543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Назовите насекомых, которые могут представлять опасность для здоровья человека?</a:t>
            </a:r>
          </a:p>
        </p:txBody>
      </p:sp>
      <p:sp>
        <p:nvSpPr>
          <p:cNvPr id="91146" name="AutoShape 14" descr="https://im0-tub-ru.yandex.net/i?id=afa3a82228171239c8fb7b7c11364da5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91147" name="Picture 1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975" y="3319463"/>
            <a:ext cx="19431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8" name="Picture 1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2025" y="4567238"/>
            <a:ext cx="2241550" cy="168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9" name="Picture 1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6400" y="3032125"/>
            <a:ext cx="238760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50" name="Picture 1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800" y="2619375"/>
            <a:ext cx="2449513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51" name="Picture 2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0" y="4114800"/>
            <a:ext cx="2024063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281CC-B825-4258-B425-462EE6DB49A0}" type="slidenum">
              <a:rPr lang="en-US" smtClean="0"/>
              <a:pPr>
                <a:defRPr/>
              </a:pPr>
              <a:t>88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 autoUpdateAnimBg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92166" name="TextBox 9"/>
          <p:cNvSpPr txBox="1">
            <a:spLocks noChangeArrowheads="1"/>
          </p:cNvSpPr>
          <p:nvPr/>
        </p:nvSpPr>
        <p:spPr bwMode="auto">
          <a:xfrm>
            <a:off x="0" y="152400"/>
            <a:ext cx="58674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Вернитесь на два хода назад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762000"/>
            <a:ext cx="56388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802" name="Picture 2" descr="Картинки по запросу наза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828800"/>
            <a:ext cx="6762750" cy="261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92C6CD-D93B-4538-B68A-E4196FA8B37B}" type="slidenum">
              <a:rPr lang="en-US" smtClean="0"/>
              <a:pPr>
                <a:defRPr/>
              </a:pPr>
              <a:t>89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786813" y="6477000"/>
            <a:ext cx="357187" cy="381000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33338" y="523875"/>
            <a:ext cx="61722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8535988" y="0"/>
            <a:ext cx="503237" cy="4191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1269" name="Прямоугольник 1"/>
          <p:cNvSpPr>
            <a:spLocks noChangeArrowheads="1"/>
          </p:cNvSpPr>
          <p:nvPr/>
        </p:nvSpPr>
        <p:spPr bwMode="auto">
          <a:xfrm>
            <a:off x="228600" y="969963"/>
            <a:ext cx="4538663" cy="535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itchFamily="18" charset="0"/>
                <a:cs typeface="Times New Roman" pitchFamily="18" charset="0"/>
              </a:rPr>
              <a:t>      Истоки учения о витаминах заложены в исследованиях российского ученого Николая Лунина. Именно он установил, что в продуктах питания помимо белков, жиров, углеводов, воды содержатся другие вещества. И что они крайне необходимы и важны для жизни.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itchFamily="18" charset="0"/>
                <a:cs typeface="Times New Roman" pitchFamily="18" charset="0"/>
              </a:rPr>
              <a:t>     А в 1912 году польский биохимик Казимир Функ впервые ввёл понятие витаминов. Он называл их «vital amines» то есть «амины жизни».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itchFamily="18" charset="0"/>
                <a:cs typeface="Times New Roman" pitchFamily="18" charset="0"/>
              </a:rPr>
              <a:t>      Названия витамины получили в соответствии с алфавитной номенклатурой и очередностью открытия. Например, витамин А был открыт один из первых, поэтому получил буквенное обозначение «A».</a:t>
            </a:r>
          </a:p>
        </p:txBody>
      </p:sp>
      <p:sp>
        <p:nvSpPr>
          <p:cNvPr id="11270" name="TextBox 8"/>
          <p:cNvSpPr txBox="1">
            <a:spLocks noChangeArrowheads="1"/>
          </p:cNvSpPr>
          <p:nvPr/>
        </p:nvSpPr>
        <p:spPr bwMode="auto">
          <a:xfrm>
            <a:off x="33338" y="0"/>
            <a:ext cx="5300662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Удивительно, но факт</a:t>
            </a:r>
          </a:p>
        </p:txBody>
      </p:sp>
      <p:pic>
        <p:nvPicPr>
          <p:cNvPr id="11271" name="Picture 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1875" y="982663"/>
            <a:ext cx="3956050" cy="26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1875" y="3657600"/>
            <a:ext cx="395605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TextBox 9"/>
          <p:cNvSpPr txBox="1">
            <a:spLocks noChangeArrowheads="1"/>
          </p:cNvSpPr>
          <p:nvPr/>
        </p:nvSpPr>
        <p:spPr bwMode="auto">
          <a:xfrm>
            <a:off x="5334000" y="298450"/>
            <a:ext cx="2836863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ВИТАМИНЫ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FAE87C-51A4-46A6-B110-6E07387080B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93190" name="TextBox 9"/>
          <p:cNvSpPr txBox="1">
            <a:spLocks noChangeArrowheads="1"/>
          </p:cNvSpPr>
          <p:nvPr/>
        </p:nvSpPr>
        <p:spPr bwMode="auto">
          <a:xfrm>
            <a:off x="0" y="152400"/>
            <a:ext cx="8001000" cy="954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Соотнесите  виды спорта:  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 баскетбол	2) волейбол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1219200"/>
            <a:ext cx="79248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далее 14">
            <a:hlinkClick r:id="rId3" action="ppaction://hlinksldjump" highlightClick="1"/>
          </p:cNvPr>
          <p:cNvSpPr/>
          <p:nvPr/>
        </p:nvSpPr>
        <p:spPr>
          <a:xfrm>
            <a:off x="0" y="6280150"/>
            <a:ext cx="533400" cy="577850"/>
          </a:xfrm>
          <a:prstGeom prst="actionButtonForwardNex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5714" name="Рисунок 2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28600" y="2227263"/>
            <a:ext cx="3994150" cy="2995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5715" name="Рисунок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452938" y="2227263"/>
            <a:ext cx="4310062" cy="2995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3196" name="Rectangle 4"/>
          <p:cNvSpPr>
            <a:spLocks noChangeArrowheads="1"/>
          </p:cNvSpPr>
          <p:nvPr/>
        </p:nvSpPr>
        <p:spPr bwMode="auto">
          <a:xfrm>
            <a:off x="685800" y="5943600"/>
            <a:ext cx="6756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            А)                                                    Б)</a:t>
            </a:r>
            <a:endParaRPr lang="ru-RU" altLang="ru-RU" sz="3600" b="1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90BB1B-1F3E-484B-B4F1-60582E9869F8}" type="slidenum">
              <a:rPr lang="en-US" smtClean="0"/>
              <a:pPr>
                <a:defRPr/>
              </a:pPr>
              <a:t>90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0.00857 L 0.50833 0.0171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46667 0.01111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00" y="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0" y="1066800"/>
            <a:ext cx="9144000" cy="487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94214" name="TextBox 9"/>
          <p:cNvSpPr txBox="1">
            <a:spLocks noChangeArrowheads="1"/>
          </p:cNvSpPr>
          <p:nvPr/>
        </p:nvSpPr>
        <p:spPr bwMode="auto">
          <a:xfrm>
            <a:off x="0" y="152400"/>
            <a:ext cx="4572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Подумайте и ответьте.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77200" y="228600"/>
            <a:ext cx="1066800" cy="838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Georgia" pitchFamily="18" charset="0"/>
              </a:rPr>
              <a:t>10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0" y="838200"/>
            <a:ext cx="4572000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217" name="Rectangle 1"/>
          <p:cNvSpPr>
            <a:spLocks noChangeArrowheads="1"/>
          </p:cNvSpPr>
          <p:nvPr/>
        </p:nvSpPr>
        <p:spPr bwMode="auto">
          <a:xfrm>
            <a:off x="28575" y="1198563"/>
            <a:ext cx="9144000" cy="101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Все знают, как полезны и нужны организму витамины. Особое внимание всегда уделялось витамину С. Один стакан напитка из этой ягоды (очень колючий кустарник) содержит витамина С в 5 раз больше, чем лимон. </a:t>
            </a:r>
            <a:endParaRPr lang="ru-RU" alt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7762" name="Рисунок 3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81000" y="2971800"/>
            <a:ext cx="4044950" cy="2663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7763" name="Рисунок 22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49788" y="2590800"/>
            <a:ext cx="3990975" cy="264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1219200" y="6248400"/>
            <a:ext cx="5181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шиповник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4FCE78-2E74-424B-B05E-B3A01540EF43}" type="slidenum">
              <a:rPr lang="en-US" smtClean="0"/>
              <a:pPr>
                <a:defRPr/>
              </a:pPr>
              <a:t>91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1375"/>
            <a:ext cx="9115425" cy="473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640763" y="6281738"/>
            <a:ext cx="503237" cy="576262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0" y="18954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itchFamily="18" charset="0"/>
                <a:cs typeface="Times New Roman" pitchFamily="18" charset="0"/>
              </a:rPr>
              <a:t>   </a:t>
            </a:r>
            <a:endParaRPr lang="ru-RU" altLang="ru-RU" sz="1800">
              <a:latin typeface="Arial" charset="0"/>
            </a:endParaRPr>
          </a:p>
        </p:txBody>
      </p:sp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95238" name="Прямоугольник 15"/>
          <p:cNvSpPr>
            <a:spLocks noChangeArrowheads="1"/>
          </p:cNvSpPr>
          <p:nvPr/>
        </p:nvSpPr>
        <p:spPr bwMode="auto">
          <a:xfrm>
            <a:off x="1295400" y="836613"/>
            <a:ext cx="5334000" cy="10779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 i="1">
                <a:solidFill>
                  <a:srgbClr val="FF0000"/>
                </a:solidFill>
                <a:latin typeface="Georgia" pitchFamily="18" charset="0"/>
              </a:rPr>
              <a:t>МОЛОДЦЫ!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i="1">
                <a:solidFill>
                  <a:srgbClr val="FF0000"/>
                </a:solidFill>
                <a:latin typeface="Georgia" pitchFamily="18" charset="0"/>
              </a:rPr>
              <a:t>Вы выиграли эту эстафету!</a:t>
            </a:r>
            <a:endParaRPr lang="ru-RU" altLang="ru-RU" sz="2000">
              <a:latin typeface="Georgia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A89E21-9CE1-4DF3-B534-50A635022190}" type="slidenum">
              <a:rPr lang="en-US" smtClean="0"/>
              <a:pPr>
                <a:defRPr/>
              </a:pPr>
              <a:t>92</a:t>
            </a:fld>
            <a:endParaRPr lang="en-US"/>
          </a:p>
        </p:txBody>
      </p:sp>
      <p:sp>
        <p:nvSpPr>
          <p:cNvPr id="95240" name="AutoShape 17" descr="https://arhivurokov.ru/multiurok/9/8/f/98f14cfeecfd782e14a87d328adba41d92a279ff/img_phpwzdJ6a_klassnyj-chas-5-kl_0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95241" name="Прямоугольник 5"/>
          <p:cNvSpPr>
            <a:spLocks noChangeArrowheads="1"/>
          </p:cNvSpPr>
          <p:nvPr/>
        </p:nvSpPr>
        <p:spPr bwMode="auto">
          <a:xfrm>
            <a:off x="2293098" y="50800"/>
            <a:ext cx="358784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6000" b="1" smtClean="0">
                <a:solidFill>
                  <a:srgbClr val="002060"/>
                </a:solidFill>
                <a:latin typeface="Georgia" pitchFamily="18" charset="0"/>
              </a:rPr>
              <a:t>Финиш!</a:t>
            </a:r>
            <a:endParaRPr lang="ru-RU" altLang="ru-RU" sz="6000" b="1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Прямоугольник 1"/>
          <p:cNvSpPr>
            <a:spLocks noChangeArrowheads="1"/>
          </p:cNvSpPr>
          <p:nvPr/>
        </p:nvSpPr>
        <p:spPr bwMode="auto">
          <a:xfrm>
            <a:off x="66675" y="568325"/>
            <a:ext cx="44418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Arial" charset="0"/>
                <a:hlinkClick r:id="rId2"/>
              </a:rPr>
              <a:t>1. </a:t>
            </a:r>
            <a:r>
              <a:rPr lang="en-US" altLang="ru-RU" sz="1400">
                <a:latin typeface="Arial" charset="0"/>
                <a:hlinkClick r:id="rId2"/>
              </a:rPr>
              <a:t>http://ideasport.kharkov.ua/news/81.html</a:t>
            </a:r>
            <a:r>
              <a:rPr lang="ru-RU" altLang="ru-RU" sz="1400">
                <a:latin typeface="Arial" charset="0"/>
              </a:rPr>
              <a:t> -О спорте</a:t>
            </a:r>
          </a:p>
        </p:txBody>
      </p:sp>
      <p:sp>
        <p:nvSpPr>
          <p:cNvPr id="96259" name="Прямоугольник 2"/>
          <p:cNvSpPr>
            <a:spLocks noChangeArrowheads="1"/>
          </p:cNvSpPr>
          <p:nvPr/>
        </p:nvSpPr>
        <p:spPr bwMode="auto">
          <a:xfrm>
            <a:off x="65088" y="835025"/>
            <a:ext cx="8077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Arial" charset="0"/>
                <a:hlinkClick r:id="rId3"/>
              </a:rPr>
              <a:t>2. </a:t>
            </a:r>
            <a:r>
              <a:rPr lang="en-US" altLang="ru-RU" sz="1400">
                <a:latin typeface="Arial" charset="0"/>
                <a:hlinkClick r:id="rId3"/>
              </a:rPr>
              <a:t>https://fishki.net/1938743-10-interesnyh-faktov-o-sporte-zozh.html</a:t>
            </a:r>
            <a:r>
              <a:rPr lang="ru-RU" altLang="ru-RU" sz="1400">
                <a:latin typeface="Arial" charset="0"/>
              </a:rPr>
              <a:t> - Интересные факты о спорте</a:t>
            </a:r>
          </a:p>
        </p:txBody>
      </p:sp>
      <p:sp>
        <p:nvSpPr>
          <p:cNvPr id="96260" name="Прямоугольник 3"/>
          <p:cNvSpPr>
            <a:spLocks noChangeArrowheads="1"/>
          </p:cNvSpPr>
          <p:nvPr/>
        </p:nvSpPr>
        <p:spPr bwMode="auto">
          <a:xfrm>
            <a:off x="87313" y="1168400"/>
            <a:ext cx="75295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Arial" charset="0"/>
                <a:hlinkClick r:id="rId4"/>
              </a:rPr>
              <a:t>3. </a:t>
            </a:r>
            <a:r>
              <a:rPr lang="en-US" altLang="ru-RU" sz="1400">
                <a:latin typeface="Arial" charset="0"/>
                <a:hlinkClick r:id="rId4"/>
              </a:rPr>
              <a:t>http://www.rastut-goda.ru/questions-of-pedagogy/8551-istoriya-olimpijskikh-igr-dlya-detej.html</a:t>
            </a:r>
            <a:r>
              <a:rPr lang="ru-RU" altLang="ru-RU" sz="1400">
                <a:latin typeface="Arial" charset="0"/>
              </a:rPr>
              <a:t> -История Олимпиады</a:t>
            </a:r>
          </a:p>
        </p:txBody>
      </p:sp>
      <p:sp>
        <p:nvSpPr>
          <p:cNvPr id="96261" name="Прямоугольник 4"/>
          <p:cNvSpPr>
            <a:spLocks noChangeArrowheads="1"/>
          </p:cNvSpPr>
          <p:nvPr/>
        </p:nvSpPr>
        <p:spPr bwMode="auto">
          <a:xfrm>
            <a:off x="87313" y="1690688"/>
            <a:ext cx="3857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Arial" charset="0"/>
                <a:hlinkClick r:id="rId5"/>
              </a:rPr>
              <a:t>4. </a:t>
            </a:r>
            <a:r>
              <a:rPr lang="en-US" altLang="ru-RU" sz="1400">
                <a:latin typeface="Arial" charset="0"/>
                <a:hlinkClick r:id="rId5"/>
              </a:rPr>
              <a:t>http://potomy.ru/fauna/321.html</a:t>
            </a:r>
            <a:r>
              <a:rPr lang="ru-RU" altLang="ru-RU" sz="1400">
                <a:latin typeface="Arial" charset="0"/>
              </a:rPr>
              <a:t> - Витамины</a:t>
            </a:r>
          </a:p>
        </p:txBody>
      </p:sp>
      <p:sp>
        <p:nvSpPr>
          <p:cNvPr id="96262" name="Прямоугольник 7"/>
          <p:cNvSpPr>
            <a:spLocks noChangeArrowheads="1"/>
          </p:cNvSpPr>
          <p:nvPr/>
        </p:nvSpPr>
        <p:spPr bwMode="auto">
          <a:xfrm>
            <a:off x="87313" y="1998663"/>
            <a:ext cx="3384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Arial" charset="0"/>
                <a:hlinkClick r:id="rId6"/>
              </a:rPr>
              <a:t>5. </a:t>
            </a:r>
            <a:r>
              <a:rPr lang="en-US" altLang="ru-RU" sz="1400">
                <a:latin typeface="Arial" charset="0"/>
                <a:hlinkClick r:id="rId6"/>
              </a:rPr>
              <a:t>https://ru.wikipedia.org/wiki/</a:t>
            </a:r>
            <a:r>
              <a:rPr lang="ru-RU" altLang="ru-RU" sz="1400">
                <a:latin typeface="Arial" charset="0"/>
                <a:hlinkClick r:id="rId6"/>
              </a:rPr>
              <a:t>-</a:t>
            </a:r>
            <a:r>
              <a:rPr lang="ru-RU" altLang="ru-RU" sz="1400">
                <a:latin typeface="Arial" charset="0"/>
              </a:rPr>
              <a:t> Гигиена </a:t>
            </a:r>
          </a:p>
        </p:txBody>
      </p:sp>
      <p:sp>
        <p:nvSpPr>
          <p:cNvPr id="96263" name="Прямоугольник 8"/>
          <p:cNvSpPr>
            <a:spLocks noChangeArrowheads="1"/>
          </p:cNvSpPr>
          <p:nvPr/>
        </p:nvSpPr>
        <p:spPr bwMode="auto">
          <a:xfrm>
            <a:off x="87313" y="2308225"/>
            <a:ext cx="7620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Arial" charset="0"/>
                <a:hlinkClick r:id="rId7"/>
              </a:rPr>
              <a:t>6. </a:t>
            </a:r>
            <a:r>
              <a:rPr lang="en-US" altLang="ru-RU" sz="1400">
                <a:latin typeface="Arial" charset="0"/>
                <a:hlinkClick r:id="rId7"/>
              </a:rPr>
              <a:t>https://morefactov.ru/fact/interesnye-facty-o-dolgozhitelyah-sredi-ludei-i-zhivotnih</a:t>
            </a:r>
            <a:r>
              <a:rPr lang="ru-RU" altLang="ru-RU" sz="1400">
                <a:latin typeface="Arial" charset="0"/>
                <a:hlinkClick r:id="rId7"/>
              </a:rPr>
              <a:t>-</a:t>
            </a:r>
            <a:r>
              <a:rPr lang="ru-RU" altLang="ru-RU" sz="1400">
                <a:latin typeface="Arial" charset="0"/>
              </a:rPr>
              <a:t>  Долгожители</a:t>
            </a:r>
          </a:p>
        </p:txBody>
      </p:sp>
      <p:sp>
        <p:nvSpPr>
          <p:cNvPr id="96264" name="Прямоугольник 9"/>
          <p:cNvSpPr>
            <a:spLocks noChangeArrowheads="1"/>
          </p:cNvSpPr>
          <p:nvPr/>
        </p:nvSpPr>
        <p:spPr bwMode="auto">
          <a:xfrm>
            <a:off x="87313" y="2835275"/>
            <a:ext cx="7597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Arial" charset="0"/>
                <a:hlinkClick r:id="rId8"/>
              </a:rPr>
              <a:t>7. </a:t>
            </a:r>
            <a:r>
              <a:rPr lang="en-US" altLang="ru-RU" sz="1400">
                <a:latin typeface="Arial" charset="0"/>
                <a:hlinkClick r:id="rId8"/>
              </a:rPr>
              <a:t>http://samrazvit.ru/raznoe/dolgozhiteli-mira.html</a:t>
            </a:r>
            <a:r>
              <a:rPr lang="ru-RU" altLang="ru-RU" sz="1400">
                <a:latin typeface="Arial" charset="0"/>
              </a:rPr>
              <a:t> - Интересные факты о долгожителях</a:t>
            </a:r>
          </a:p>
        </p:txBody>
      </p:sp>
      <p:sp>
        <p:nvSpPr>
          <p:cNvPr id="96265" name="Прямоугольник 10"/>
          <p:cNvSpPr>
            <a:spLocks noChangeArrowheads="1"/>
          </p:cNvSpPr>
          <p:nvPr/>
        </p:nvSpPr>
        <p:spPr bwMode="auto">
          <a:xfrm>
            <a:off x="65088" y="3127375"/>
            <a:ext cx="7559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Arial" charset="0"/>
                <a:hlinkClick r:id="rId9"/>
              </a:rPr>
              <a:t>8. </a:t>
            </a:r>
            <a:r>
              <a:rPr lang="en-US" altLang="ru-RU" sz="1400">
                <a:latin typeface="Arial" charset="0"/>
                <a:hlinkClick r:id="rId9"/>
              </a:rPr>
              <a:t>https://fedorova-svetlyachok</a:t>
            </a:r>
            <a:r>
              <a:rPr lang="ru-RU" altLang="ru-RU" sz="1400">
                <a:latin typeface="Arial" charset="0"/>
                <a:hlinkClick r:id="rId9"/>
              </a:rPr>
              <a:t> </a:t>
            </a:r>
            <a:r>
              <a:rPr lang="en-US" altLang="ru-RU" sz="1400">
                <a:latin typeface="Arial" charset="0"/>
                <a:hlinkClick r:id="rId9"/>
              </a:rPr>
              <a:t>ds3.edumsko.ru/folders/post/detyam_o_lekarstvennyh_rasteniyah</a:t>
            </a:r>
            <a:r>
              <a:rPr lang="ru-RU" altLang="ru-RU" sz="1400">
                <a:latin typeface="Arial" charset="0"/>
              </a:rPr>
              <a:t> - Лекарственные травы</a:t>
            </a:r>
          </a:p>
        </p:txBody>
      </p:sp>
      <p:sp>
        <p:nvSpPr>
          <p:cNvPr id="96266" name="Прямоугольник 11"/>
          <p:cNvSpPr>
            <a:spLocks noChangeArrowheads="1"/>
          </p:cNvSpPr>
          <p:nvPr/>
        </p:nvSpPr>
        <p:spPr bwMode="auto">
          <a:xfrm>
            <a:off x="68263" y="3959225"/>
            <a:ext cx="8269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Arial" charset="0"/>
                <a:hlinkClick r:id="rId10"/>
              </a:rPr>
              <a:t>10. </a:t>
            </a:r>
            <a:r>
              <a:rPr lang="en-US" altLang="ru-RU" sz="1400">
                <a:latin typeface="Arial" charset="0"/>
                <a:hlinkClick r:id="rId10"/>
              </a:rPr>
              <a:t>http://www.rodb-v.ru/news/obyavleniya/zdorovyy-obraz-zhizni-dlya-detey/</a:t>
            </a:r>
            <a:r>
              <a:rPr lang="ru-RU" altLang="ru-RU" sz="1400">
                <a:latin typeface="Arial" charset="0"/>
              </a:rPr>
              <a:t> - Здоровый образ жизни</a:t>
            </a:r>
          </a:p>
        </p:txBody>
      </p:sp>
      <p:sp>
        <p:nvSpPr>
          <p:cNvPr id="96267" name="Прямоугольник 12"/>
          <p:cNvSpPr>
            <a:spLocks noChangeArrowheads="1"/>
          </p:cNvSpPr>
          <p:nvPr/>
        </p:nvSpPr>
        <p:spPr bwMode="auto">
          <a:xfrm>
            <a:off x="68263" y="4216400"/>
            <a:ext cx="7753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Arial" charset="0"/>
                <a:hlinkClick r:id="rId11"/>
              </a:rPr>
              <a:t>11. </a:t>
            </a:r>
            <a:r>
              <a:rPr lang="en-US" altLang="ru-RU" sz="1400">
                <a:latin typeface="Arial" charset="0"/>
                <a:hlinkClick r:id="rId11"/>
              </a:rPr>
              <a:t>http://kartinkinaden.ru/nauka/chelovek/1014-interesnye-fakty-o-zdorove-cheloveka.html</a:t>
            </a:r>
            <a:r>
              <a:rPr lang="ru-RU" altLang="ru-RU" sz="1400">
                <a:latin typeface="Arial" charset="0"/>
              </a:rPr>
              <a:t> - Интересные факты о здоровье</a:t>
            </a:r>
          </a:p>
        </p:txBody>
      </p:sp>
      <p:sp>
        <p:nvSpPr>
          <p:cNvPr id="96268" name="Прямоугольник 13"/>
          <p:cNvSpPr>
            <a:spLocks noChangeArrowheads="1"/>
          </p:cNvSpPr>
          <p:nvPr/>
        </p:nvSpPr>
        <p:spPr bwMode="auto">
          <a:xfrm>
            <a:off x="47625" y="4743450"/>
            <a:ext cx="80121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Arial" charset="0"/>
                <a:hlinkClick r:id="rId12"/>
              </a:rPr>
              <a:t>12. </a:t>
            </a:r>
            <a:r>
              <a:rPr lang="en-US" altLang="ru-RU" sz="1400">
                <a:latin typeface="Arial" charset="0"/>
                <a:hlinkClick r:id="rId12"/>
              </a:rPr>
              <a:t>https://yaszdorov.ru/blog/43536949994/5-samyih-vrednyih-produktov-dlya-detey.-Nikogda-ne-pokupayte-ih</a:t>
            </a:r>
            <a:r>
              <a:rPr lang="ru-RU" altLang="ru-RU" sz="1400">
                <a:latin typeface="Arial" charset="0"/>
              </a:rPr>
              <a:t> -Вредные продукты для здоровья</a:t>
            </a:r>
          </a:p>
        </p:txBody>
      </p:sp>
      <p:sp>
        <p:nvSpPr>
          <p:cNvPr id="96269" name="Прямоугольник 14"/>
          <p:cNvSpPr>
            <a:spLocks noChangeArrowheads="1"/>
          </p:cNvSpPr>
          <p:nvPr/>
        </p:nvSpPr>
        <p:spPr bwMode="auto">
          <a:xfrm>
            <a:off x="68263" y="5265738"/>
            <a:ext cx="7104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Arial" charset="0"/>
                <a:hlinkClick r:id="rId13"/>
              </a:rPr>
              <a:t>13. </a:t>
            </a:r>
            <a:r>
              <a:rPr lang="en-US" altLang="ru-RU" sz="1400">
                <a:latin typeface="Arial" charset="0"/>
                <a:hlinkClick r:id="rId13"/>
              </a:rPr>
              <a:t>http://www.poelidovolen.ru/parents/interesting/59</a:t>
            </a:r>
            <a:r>
              <a:rPr lang="ru-RU" altLang="ru-RU" sz="1400">
                <a:latin typeface="Arial" charset="0"/>
                <a:hlinkClick r:id="rId13"/>
              </a:rPr>
              <a:t>-</a:t>
            </a:r>
            <a:r>
              <a:rPr lang="ru-RU" altLang="ru-RU" sz="1400">
                <a:latin typeface="Arial" charset="0"/>
              </a:rPr>
              <a:t> Факты о воде</a:t>
            </a:r>
          </a:p>
        </p:txBody>
      </p:sp>
      <p:sp>
        <p:nvSpPr>
          <p:cNvPr id="96270" name="Прямоугольник 15"/>
          <p:cNvSpPr>
            <a:spLocks noChangeArrowheads="1"/>
          </p:cNvSpPr>
          <p:nvPr/>
        </p:nvSpPr>
        <p:spPr bwMode="auto">
          <a:xfrm>
            <a:off x="125413" y="3651250"/>
            <a:ext cx="49069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Arial" charset="0"/>
                <a:hlinkClick r:id="rId14"/>
              </a:rPr>
              <a:t>9. </a:t>
            </a:r>
            <a:r>
              <a:rPr lang="en-US" altLang="ru-RU" sz="1400">
                <a:latin typeface="Arial" charset="0"/>
                <a:hlinkClick r:id="rId14"/>
              </a:rPr>
              <a:t>http://interesnyefakty.org/meditsina/</a:t>
            </a:r>
            <a:r>
              <a:rPr lang="ru-RU" altLang="ru-RU" sz="1400">
                <a:latin typeface="Arial" charset="0"/>
              </a:rPr>
              <a:t> - Факты о медицине</a:t>
            </a:r>
          </a:p>
        </p:txBody>
      </p:sp>
      <p:sp>
        <p:nvSpPr>
          <p:cNvPr id="96271" name="TextBox 16"/>
          <p:cNvSpPr txBox="1">
            <a:spLocks noChangeArrowheads="1"/>
          </p:cNvSpPr>
          <p:nvPr/>
        </p:nvSpPr>
        <p:spPr bwMode="auto">
          <a:xfrm>
            <a:off x="5859463" y="14288"/>
            <a:ext cx="2740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FF0000"/>
                </a:solidFill>
                <a:latin typeface="Arial" charset="0"/>
              </a:rPr>
              <a:t>Интернет - ресурсы</a:t>
            </a:r>
          </a:p>
        </p:txBody>
      </p:sp>
      <p:sp>
        <p:nvSpPr>
          <p:cNvPr id="96272" name="Прямоугольник 17"/>
          <p:cNvSpPr>
            <a:spLocks noChangeArrowheads="1"/>
          </p:cNvSpPr>
          <p:nvPr/>
        </p:nvSpPr>
        <p:spPr bwMode="auto">
          <a:xfrm>
            <a:off x="87313" y="5573713"/>
            <a:ext cx="72469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Arial" charset="0"/>
                <a:hlinkClick r:id="rId15"/>
              </a:rPr>
              <a:t>14. </a:t>
            </a:r>
            <a:r>
              <a:rPr lang="en-US" altLang="ru-RU" sz="1400">
                <a:latin typeface="Arial" charset="0"/>
                <a:hlinkClick r:id="rId15"/>
              </a:rPr>
              <a:t>http://large-sport.ru/vidy-sporta/kakie-est-vidy-sporta</a:t>
            </a:r>
            <a:r>
              <a:rPr lang="ru-RU" altLang="ru-RU" sz="1400">
                <a:latin typeface="Arial" charset="0"/>
                <a:hlinkClick r:id="rId15"/>
              </a:rPr>
              <a:t>-</a:t>
            </a:r>
            <a:r>
              <a:rPr lang="ru-RU" altLang="ru-RU" sz="1400">
                <a:latin typeface="Arial" charset="0"/>
              </a:rPr>
              <a:t> Виды спорта</a:t>
            </a:r>
          </a:p>
        </p:txBody>
      </p:sp>
      <p:sp>
        <p:nvSpPr>
          <p:cNvPr id="96273" name="Прямоугольник 18"/>
          <p:cNvSpPr>
            <a:spLocks noChangeArrowheads="1"/>
          </p:cNvSpPr>
          <p:nvPr/>
        </p:nvSpPr>
        <p:spPr bwMode="auto">
          <a:xfrm>
            <a:off x="87313" y="5910263"/>
            <a:ext cx="7620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Arial" charset="0"/>
                <a:hlinkClick r:id="rId16"/>
              </a:rPr>
              <a:t>15. </a:t>
            </a:r>
            <a:r>
              <a:rPr lang="en-US" altLang="ru-RU" sz="1400">
                <a:latin typeface="Arial" charset="0"/>
                <a:hlinkClick r:id="rId16"/>
              </a:rPr>
              <a:t>http://www.nightstork.ru/ukusy-nasekomyx-–-zashhita-i-pervaya-pomoshh.html</a:t>
            </a:r>
            <a:r>
              <a:rPr lang="ru-RU" altLang="ru-RU" sz="1400">
                <a:latin typeface="Arial" charset="0"/>
                <a:hlinkClick r:id="rId16"/>
              </a:rPr>
              <a:t>-</a:t>
            </a:r>
            <a:r>
              <a:rPr lang="ru-RU" altLang="ru-RU" sz="1400">
                <a:latin typeface="Arial" charset="0"/>
              </a:rPr>
              <a:t> О насекомых, их укусов и оказании первой помощи при укусах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481CE5-04B7-4D5E-91E6-38ABA28FD6D7}" type="slidenum">
              <a:rPr lang="en-US" smtClean="0"/>
              <a:pPr>
                <a:defRPr/>
              </a:pPr>
              <a:t>93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5751</TotalTime>
  <Words>3920</Words>
  <Application>Microsoft Office PowerPoint</Application>
  <PresentationFormat>Экран (4:3)</PresentationFormat>
  <Paragraphs>859</Paragraphs>
  <Slides>93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93</vt:i4>
      </vt:variant>
    </vt:vector>
  </HeadingPairs>
  <TitlesOfParts>
    <vt:vector size="100" baseType="lpstr">
      <vt:lpstr>Arial</vt:lpstr>
      <vt:lpstr>Arial Black</vt:lpstr>
      <vt:lpstr>Calibri</vt:lpstr>
      <vt:lpstr>Georgia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Любовь Злочевская</cp:lastModifiedBy>
  <cp:revision>338</cp:revision>
  <dcterms:created xsi:type="dcterms:W3CDTF">2017-01-09T17:01:08Z</dcterms:created>
  <dcterms:modified xsi:type="dcterms:W3CDTF">2021-01-26T10:19:40Z</dcterms:modified>
</cp:coreProperties>
</file>