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1" r:id="rId3"/>
    <p:sldId id="276" r:id="rId4"/>
    <p:sldId id="257" r:id="rId5"/>
    <p:sldId id="260" r:id="rId6"/>
    <p:sldId id="263" r:id="rId7"/>
    <p:sldId id="264" r:id="rId8"/>
    <p:sldId id="265" r:id="rId9"/>
    <p:sldId id="266" r:id="rId10"/>
    <p:sldId id="278" r:id="rId11"/>
    <p:sldId id="271" r:id="rId12"/>
    <p:sldId id="273" r:id="rId13"/>
    <p:sldId id="274" r:id="rId14"/>
    <p:sldId id="280" r:id="rId15"/>
    <p:sldId id="281" r:id="rId16"/>
    <p:sldId id="282" r:id="rId17"/>
    <p:sldId id="279" r:id="rId18"/>
    <p:sldId id="275" r:id="rId19"/>
    <p:sldId id="287" r:id="rId20"/>
    <p:sldId id="286" r:id="rId21"/>
    <p:sldId id="284" r:id="rId22"/>
    <p:sldId id="283" r:id="rId23"/>
    <p:sldId id="272" r:id="rId24"/>
    <p:sldId id="258" r:id="rId25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18" autoAdjust="0"/>
    <p:restoredTop sz="94689" autoAdjust="0"/>
  </p:normalViewPr>
  <p:slideViewPr>
    <p:cSldViewPr>
      <p:cViewPr varScale="1">
        <p:scale>
          <a:sx n="64" d="100"/>
          <a:sy n="64" d="100"/>
        </p:scale>
        <p:origin x="-1458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9996"/>
    </p:cViewPr>
  </p:outlin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B2B6283-EBFA-4638-AA38-D47CA7AD4237}" type="doc">
      <dgm:prSet loTypeId="urn:microsoft.com/office/officeart/2005/8/layout/h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0F7B8ED7-FA45-46DB-B64F-9A62F01E8419}">
      <dgm:prSet phldrT="[Текст]"/>
      <dgm:spPr>
        <a:solidFill>
          <a:srgbClr val="0070C0"/>
        </a:solidFill>
      </dgm:spPr>
      <dgm:t>
        <a:bodyPr/>
        <a:lstStyle/>
        <a:p>
          <a:r>
            <a:rPr lang="ru-RU" dirty="0" smtClean="0"/>
            <a:t>1 ЭТАП (ОРГАНИЗАЦИОННЫЙ)</a:t>
          </a:r>
          <a:endParaRPr lang="ru-RU" dirty="0"/>
        </a:p>
      </dgm:t>
    </dgm:pt>
    <dgm:pt modelId="{9DA28A6A-651C-4FAB-BF1C-450A3C36D39C}" type="parTrans" cxnId="{42E8005C-A7C3-43D3-B1AC-F09059F92F8C}">
      <dgm:prSet/>
      <dgm:spPr/>
      <dgm:t>
        <a:bodyPr/>
        <a:lstStyle/>
        <a:p>
          <a:endParaRPr lang="ru-RU"/>
        </a:p>
      </dgm:t>
    </dgm:pt>
    <dgm:pt modelId="{32B3A6AC-BC16-4CF6-8BC8-D311A05B975E}" type="sibTrans" cxnId="{42E8005C-A7C3-43D3-B1AC-F09059F92F8C}">
      <dgm:prSet/>
      <dgm:spPr/>
      <dgm:t>
        <a:bodyPr/>
        <a:lstStyle/>
        <a:p>
          <a:endParaRPr lang="ru-RU"/>
        </a:p>
      </dgm:t>
    </dgm:pt>
    <dgm:pt modelId="{87DE76F3-C5D7-4AD9-98CB-C99257D77BD5}">
      <dgm:prSet phldrT="[Текст]"/>
      <dgm:spPr>
        <a:noFill/>
      </dgm:spPr>
      <dgm:t>
        <a:bodyPr/>
        <a:lstStyle/>
        <a:p>
          <a:r>
            <a:rPr lang="ru-RU" dirty="0" smtClean="0"/>
            <a:t>Информирование родителей о предстоящем проекте;</a:t>
          </a:r>
          <a:endParaRPr lang="ru-RU" b="1" dirty="0"/>
        </a:p>
      </dgm:t>
    </dgm:pt>
    <dgm:pt modelId="{D0159F8B-3440-4B20-ABEE-B4B75A43F1FE}" type="parTrans" cxnId="{DFEF005A-F357-4DB4-9FE7-59B625571DC7}">
      <dgm:prSet/>
      <dgm:spPr/>
      <dgm:t>
        <a:bodyPr/>
        <a:lstStyle/>
        <a:p>
          <a:endParaRPr lang="ru-RU"/>
        </a:p>
      </dgm:t>
    </dgm:pt>
    <dgm:pt modelId="{62FB872E-BA9F-4D97-B361-27488186DD0A}" type="sibTrans" cxnId="{DFEF005A-F357-4DB4-9FE7-59B625571DC7}">
      <dgm:prSet/>
      <dgm:spPr/>
      <dgm:t>
        <a:bodyPr/>
        <a:lstStyle/>
        <a:p>
          <a:endParaRPr lang="ru-RU"/>
        </a:p>
      </dgm:t>
    </dgm:pt>
    <dgm:pt modelId="{8B68EC04-CD62-4DED-BB90-04EC11C6E5EB}">
      <dgm:prSet phldrT="[Текст]"/>
      <dgm:spPr>
        <a:solidFill>
          <a:srgbClr val="0070C0"/>
        </a:solidFill>
      </dgm:spPr>
      <dgm:t>
        <a:bodyPr/>
        <a:lstStyle/>
        <a:p>
          <a:r>
            <a:rPr lang="ru-RU" dirty="0" smtClean="0"/>
            <a:t>2 ЭТАП (ОСНОВНОЙ)</a:t>
          </a:r>
          <a:endParaRPr lang="ru-RU" dirty="0"/>
        </a:p>
      </dgm:t>
    </dgm:pt>
    <dgm:pt modelId="{C2026CE9-766D-4164-9699-3C1D6536054B}" type="parTrans" cxnId="{DDD961A7-5DC1-468E-85E6-B4A6300A5E82}">
      <dgm:prSet/>
      <dgm:spPr/>
      <dgm:t>
        <a:bodyPr/>
        <a:lstStyle/>
        <a:p>
          <a:endParaRPr lang="ru-RU"/>
        </a:p>
      </dgm:t>
    </dgm:pt>
    <dgm:pt modelId="{36714E00-A2DA-4467-A27A-594A71557E77}" type="sibTrans" cxnId="{DDD961A7-5DC1-468E-85E6-B4A6300A5E82}">
      <dgm:prSet/>
      <dgm:spPr/>
      <dgm:t>
        <a:bodyPr/>
        <a:lstStyle/>
        <a:p>
          <a:endParaRPr lang="ru-RU"/>
        </a:p>
      </dgm:t>
    </dgm:pt>
    <dgm:pt modelId="{005F7388-836B-4DB8-AB26-1986F9E13438}">
      <dgm:prSet phldrT="[Текст]"/>
      <dgm:spPr>
        <a:solidFill>
          <a:srgbClr val="0070C0"/>
        </a:solidFill>
      </dgm:spPr>
      <dgm:t>
        <a:bodyPr/>
        <a:lstStyle/>
        <a:p>
          <a:r>
            <a:rPr lang="ru-RU" dirty="0" smtClean="0"/>
            <a:t>3 ЭТАП (ЗАКЛЮЧИТЕЛЬНЫЙ)</a:t>
          </a:r>
          <a:endParaRPr lang="ru-RU" dirty="0"/>
        </a:p>
      </dgm:t>
    </dgm:pt>
    <dgm:pt modelId="{558ABA29-FDDB-4B1D-8F25-B717C15F2BB6}" type="parTrans" cxnId="{18E29401-DECA-4585-B0F7-A72342CBCD2C}">
      <dgm:prSet/>
      <dgm:spPr/>
      <dgm:t>
        <a:bodyPr/>
        <a:lstStyle/>
        <a:p>
          <a:endParaRPr lang="ru-RU"/>
        </a:p>
      </dgm:t>
    </dgm:pt>
    <dgm:pt modelId="{373D8245-A0E1-44DD-8B2D-71CFA0624FEA}" type="sibTrans" cxnId="{18E29401-DECA-4585-B0F7-A72342CBCD2C}">
      <dgm:prSet/>
      <dgm:spPr/>
      <dgm:t>
        <a:bodyPr/>
        <a:lstStyle/>
        <a:p>
          <a:endParaRPr lang="ru-RU"/>
        </a:p>
      </dgm:t>
    </dgm:pt>
    <dgm:pt modelId="{74DC7FAF-C568-41E1-87FC-4150DCDAA2A8}">
      <dgm:prSet phldrT="[Текст]"/>
      <dgm:spPr>
        <a:noFill/>
      </dgm:spPr>
      <dgm:t>
        <a:bodyPr/>
        <a:lstStyle/>
        <a:p>
          <a:r>
            <a:rPr lang="ru-RU" dirty="0" smtClean="0"/>
            <a:t>Итоговое занятие «Река времени» (история появления карандаша).</a:t>
          </a:r>
          <a:endParaRPr lang="ru-RU" b="1" dirty="0"/>
        </a:p>
      </dgm:t>
    </dgm:pt>
    <dgm:pt modelId="{CA46F861-FB68-40B9-9BE7-83E36355573D}" type="parTrans" cxnId="{6A464EB8-3C5C-4AB8-978B-FE7AE39BB9B9}">
      <dgm:prSet/>
      <dgm:spPr/>
      <dgm:t>
        <a:bodyPr/>
        <a:lstStyle/>
        <a:p>
          <a:endParaRPr lang="ru-RU"/>
        </a:p>
      </dgm:t>
    </dgm:pt>
    <dgm:pt modelId="{A196E7A2-C0D6-45CF-977E-629DF8BADCE5}" type="sibTrans" cxnId="{6A464EB8-3C5C-4AB8-978B-FE7AE39BB9B9}">
      <dgm:prSet/>
      <dgm:spPr/>
      <dgm:t>
        <a:bodyPr/>
        <a:lstStyle/>
        <a:p>
          <a:endParaRPr lang="ru-RU"/>
        </a:p>
      </dgm:t>
    </dgm:pt>
    <dgm:pt modelId="{A9A917FC-82B4-43A7-A453-DD5C22F915E7}">
      <dgm:prSet/>
      <dgm:spPr>
        <a:noFill/>
      </dgm:spPr>
      <dgm:t>
        <a:bodyPr/>
        <a:lstStyle/>
        <a:p>
          <a:r>
            <a:rPr lang="ru-RU" i="0" dirty="0" smtClean="0"/>
            <a:t>Совместная деятельность  с детьми, самостоятельная деятельность детей. </a:t>
          </a:r>
          <a:endParaRPr lang="ru-RU" b="1" dirty="0"/>
        </a:p>
      </dgm:t>
    </dgm:pt>
    <dgm:pt modelId="{D747D21E-1673-4E3E-BAE3-B1EF9AB82250}" type="parTrans" cxnId="{3D86A421-A81A-4062-96EF-82DA282E1365}">
      <dgm:prSet/>
      <dgm:spPr/>
      <dgm:t>
        <a:bodyPr/>
        <a:lstStyle/>
        <a:p>
          <a:endParaRPr lang="ru-RU"/>
        </a:p>
      </dgm:t>
    </dgm:pt>
    <dgm:pt modelId="{BC55E386-7AB7-4149-A843-ADECEC4A8E62}" type="sibTrans" cxnId="{3D86A421-A81A-4062-96EF-82DA282E1365}">
      <dgm:prSet/>
      <dgm:spPr/>
      <dgm:t>
        <a:bodyPr/>
        <a:lstStyle/>
        <a:p>
          <a:endParaRPr lang="ru-RU"/>
        </a:p>
      </dgm:t>
    </dgm:pt>
    <dgm:pt modelId="{D76CEB58-E7FC-4D22-987B-0D54F6426658}">
      <dgm:prSet/>
      <dgm:spPr>
        <a:noFill/>
      </dgm:spPr>
      <dgm:t>
        <a:bodyPr/>
        <a:lstStyle/>
        <a:p>
          <a:r>
            <a:rPr lang="ru-RU" i="0" dirty="0" smtClean="0"/>
            <a:t>Оформление выставки.</a:t>
          </a:r>
          <a:endParaRPr lang="ru-RU" b="1" dirty="0"/>
        </a:p>
      </dgm:t>
    </dgm:pt>
    <dgm:pt modelId="{4F00AA6E-AF8F-4876-A313-5437C56528B9}" type="parTrans" cxnId="{D8F5FA8E-2B94-4748-8A28-7C344C5B887F}">
      <dgm:prSet/>
      <dgm:spPr/>
      <dgm:t>
        <a:bodyPr/>
        <a:lstStyle/>
        <a:p>
          <a:endParaRPr lang="ru-RU"/>
        </a:p>
      </dgm:t>
    </dgm:pt>
    <dgm:pt modelId="{F8E21EA1-F932-408E-9851-DA2D738A4D1C}" type="sibTrans" cxnId="{D8F5FA8E-2B94-4748-8A28-7C344C5B887F}">
      <dgm:prSet/>
      <dgm:spPr/>
      <dgm:t>
        <a:bodyPr/>
        <a:lstStyle/>
        <a:p>
          <a:endParaRPr lang="ru-RU"/>
        </a:p>
      </dgm:t>
    </dgm:pt>
    <dgm:pt modelId="{FC96DD42-C0E2-497A-9CD2-4B687A6ECF42}">
      <dgm:prSet phldrT="[Текст]"/>
      <dgm:spPr>
        <a:noFill/>
      </dgm:spPr>
      <dgm:t>
        <a:bodyPr/>
        <a:lstStyle/>
        <a:p>
          <a:r>
            <a:rPr lang="ru-RU" dirty="0" smtClean="0"/>
            <a:t>Планирование предстоящей работы, распределение обязанностей между участниками проекта;</a:t>
          </a:r>
          <a:endParaRPr lang="ru-RU" b="1" dirty="0"/>
        </a:p>
      </dgm:t>
    </dgm:pt>
    <dgm:pt modelId="{33A9B68D-31E1-45C1-A61B-FD5FE2D7995F}" type="parTrans" cxnId="{B54AB055-F932-4E3E-AC4C-86DDCD066BD8}">
      <dgm:prSet/>
      <dgm:spPr/>
      <dgm:t>
        <a:bodyPr/>
        <a:lstStyle/>
        <a:p>
          <a:endParaRPr lang="ru-RU"/>
        </a:p>
      </dgm:t>
    </dgm:pt>
    <dgm:pt modelId="{4C8F021F-D91B-4044-8C08-D552E9C4CD2C}" type="sibTrans" cxnId="{B54AB055-F932-4E3E-AC4C-86DDCD066BD8}">
      <dgm:prSet/>
      <dgm:spPr/>
      <dgm:t>
        <a:bodyPr/>
        <a:lstStyle/>
        <a:p>
          <a:endParaRPr lang="ru-RU"/>
        </a:p>
      </dgm:t>
    </dgm:pt>
    <dgm:pt modelId="{20529937-E4A4-494E-915F-B8006CBDAE9D}">
      <dgm:prSet phldrT="[Текст]"/>
      <dgm:spPr>
        <a:noFill/>
      </dgm:spPr>
      <dgm:t>
        <a:bodyPr/>
        <a:lstStyle/>
        <a:p>
          <a:r>
            <a:rPr lang="ru-RU" dirty="0" smtClean="0"/>
            <a:t>Подбор демонстративного материала и оборудования для совместной деятельности в рамках проекта (</a:t>
          </a:r>
          <a:r>
            <a:rPr lang="ru-RU" dirty="0" err="1" smtClean="0"/>
            <a:t>мультимедийные</a:t>
          </a:r>
          <a:r>
            <a:rPr lang="ru-RU" dirty="0" smtClean="0"/>
            <a:t> презентации, видео фильмы, художественные книги, материалы для опытнической деятельности и др.).</a:t>
          </a:r>
          <a:endParaRPr lang="ru-RU" b="1" dirty="0"/>
        </a:p>
      </dgm:t>
    </dgm:pt>
    <dgm:pt modelId="{5BD98BC0-CA00-4B81-A94D-507FDFC1B90B}" type="parTrans" cxnId="{77504115-D453-4987-8E38-01C3E0C43BA5}">
      <dgm:prSet/>
      <dgm:spPr/>
      <dgm:t>
        <a:bodyPr/>
        <a:lstStyle/>
        <a:p>
          <a:endParaRPr lang="ru-RU"/>
        </a:p>
      </dgm:t>
    </dgm:pt>
    <dgm:pt modelId="{9A5D5194-1BFB-4C83-A6B5-88537238B1FB}" type="sibTrans" cxnId="{77504115-D453-4987-8E38-01C3E0C43BA5}">
      <dgm:prSet/>
      <dgm:spPr/>
      <dgm:t>
        <a:bodyPr/>
        <a:lstStyle/>
        <a:p>
          <a:endParaRPr lang="ru-RU"/>
        </a:p>
      </dgm:t>
    </dgm:pt>
    <dgm:pt modelId="{4D4DD34D-F0F9-4963-8B75-8E25712AFD32}">
      <dgm:prSet phldrT="[Текст]"/>
      <dgm:spPr>
        <a:noFill/>
      </dgm:spPr>
      <dgm:t>
        <a:bodyPr/>
        <a:lstStyle/>
        <a:p>
          <a:r>
            <a:rPr lang="ru-RU" i="0" dirty="0" smtClean="0"/>
            <a:t>Оформление паспорта мини-музея.</a:t>
          </a:r>
          <a:r>
            <a:rPr lang="ru-RU" dirty="0" smtClean="0"/>
            <a:t/>
          </a:r>
          <a:br>
            <a:rPr lang="ru-RU" dirty="0" smtClean="0"/>
          </a:br>
          <a:r>
            <a:rPr lang="ru-RU" dirty="0" smtClean="0"/>
            <a:t/>
          </a:r>
          <a:br>
            <a:rPr lang="ru-RU" dirty="0" smtClean="0"/>
          </a:br>
          <a:endParaRPr lang="ru-RU" b="1" dirty="0"/>
        </a:p>
      </dgm:t>
    </dgm:pt>
    <dgm:pt modelId="{83228AF1-4B3E-4E46-A97E-E383AC77A384}" type="parTrans" cxnId="{C3FC1A2A-54A5-4697-9A38-6B98A96B2F11}">
      <dgm:prSet/>
      <dgm:spPr/>
      <dgm:t>
        <a:bodyPr/>
        <a:lstStyle/>
        <a:p>
          <a:endParaRPr lang="ru-RU"/>
        </a:p>
      </dgm:t>
    </dgm:pt>
    <dgm:pt modelId="{8E7E9646-6006-4024-B3B8-FBBA451FB270}" type="sibTrans" cxnId="{C3FC1A2A-54A5-4697-9A38-6B98A96B2F11}">
      <dgm:prSet/>
      <dgm:spPr/>
      <dgm:t>
        <a:bodyPr/>
        <a:lstStyle/>
        <a:p>
          <a:endParaRPr lang="ru-RU"/>
        </a:p>
      </dgm:t>
    </dgm:pt>
    <dgm:pt modelId="{949D2782-8EC2-492B-BFD5-FF8EFE309B35}">
      <dgm:prSet/>
      <dgm:spPr>
        <a:noFill/>
      </dgm:spPr>
      <dgm:t>
        <a:bodyPr/>
        <a:lstStyle/>
        <a:p>
          <a:r>
            <a:rPr lang="ru-RU" i="0" dirty="0" smtClean="0"/>
            <a:t>Сбор экспонатов.</a:t>
          </a:r>
          <a:endParaRPr lang="ru-RU" b="1" dirty="0"/>
        </a:p>
      </dgm:t>
    </dgm:pt>
    <dgm:pt modelId="{DAE326B4-8354-45DC-8292-C0CACC375D08}" type="parTrans" cxnId="{5628D589-448A-49EF-A20D-4569ECC523BE}">
      <dgm:prSet/>
      <dgm:spPr/>
      <dgm:t>
        <a:bodyPr/>
        <a:lstStyle/>
        <a:p>
          <a:endParaRPr lang="ru-RU"/>
        </a:p>
      </dgm:t>
    </dgm:pt>
    <dgm:pt modelId="{65FC85D0-6CB7-465D-8AAD-A7B79991AC34}" type="sibTrans" cxnId="{5628D589-448A-49EF-A20D-4569ECC523BE}">
      <dgm:prSet/>
      <dgm:spPr/>
      <dgm:t>
        <a:bodyPr/>
        <a:lstStyle/>
        <a:p>
          <a:endParaRPr lang="ru-RU"/>
        </a:p>
      </dgm:t>
    </dgm:pt>
    <dgm:pt modelId="{23B1EC76-5331-42FC-84EA-F1FF7334E0EB}">
      <dgm:prSet phldrT="[Текст]"/>
      <dgm:spPr>
        <a:noFill/>
      </dgm:spPr>
      <dgm:t>
        <a:bodyPr/>
        <a:lstStyle/>
        <a:p>
          <a:r>
            <a:rPr lang="ru-RU" dirty="0" smtClean="0"/>
            <a:t>Организация мастер – классов,  </a:t>
          </a:r>
          <a:r>
            <a:rPr lang="ru-RU" dirty="0" smtClean="0"/>
            <a:t>экскурсий для педагогов,  детей групп ОУ, родителей (в роли экскурсоводов – воспитанники группы).</a:t>
          </a:r>
          <a:endParaRPr lang="ru-RU" b="1" dirty="0"/>
        </a:p>
      </dgm:t>
    </dgm:pt>
    <dgm:pt modelId="{DCFA63E8-FA65-4DDD-A954-3A2642D872E5}" type="parTrans" cxnId="{B7AE7F9F-DD1E-4846-9BF2-5FF1CDA52367}">
      <dgm:prSet/>
      <dgm:spPr/>
      <dgm:t>
        <a:bodyPr/>
        <a:lstStyle/>
        <a:p>
          <a:endParaRPr lang="ru-RU"/>
        </a:p>
      </dgm:t>
    </dgm:pt>
    <dgm:pt modelId="{9A0E15F6-CC79-4BC9-A6F1-DCB4E704F403}" type="sibTrans" cxnId="{B7AE7F9F-DD1E-4846-9BF2-5FF1CDA52367}">
      <dgm:prSet/>
      <dgm:spPr/>
      <dgm:t>
        <a:bodyPr/>
        <a:lstStyle/>
        <a:p>
          <a:endParaRPr lang="ru-RU"/>
        </a:p>
      </dgm:t>
    </dgm:pt>
    <dgm:pt modelId="{6959C473-F061-4720-862F-CF9809D236C8}">
      <dgm:prSet phldrT="[Текст]"/>
      <dgm:spPr>
        <a:noFill/>
      </dgm:spPr>
      <dgm:t>
        <a:bodyPr/>
        <a:lstStyle/>
        <a:p>
          <a:r>
            <a:rPr lang="ru-RU" dirty="0" smtClean="0"/>
            <a:t>Создание мини - музея «В коробке с карандашами».</a:t>
          </a:r>
          <a:endParaRPr lang="ru-RU" b="1" dirty="0"/>
        </a:p>
      </dgm:t>
    </dgm:pt>
    <dgm:pt modelId="{6D18A12F-91C9-4CB3-A710-85771068E96C}" type="parTrans" cxnId="{A8DDF8A3-0B7C-41CD-A9E8-461509473B5A}">
      <dgm:prSet/>
      <dgm:spPr/>
      <dgm:t>
        <a:bodyPr/>
        <a:lstStyle/>
        <a:p>
          <a:endParaRPr lang="ru-RU"/>
        </a:p>
      </dgm:t>
    </dgm:pt>
    <dgm:pt modelId="{5E22A7BA-01AE-4BCE-A62C-998234990BA1}" type="sibTrans" cxnId="{A8DDF8A3-0B7C-41CD-A9E8-461509473B5A}">
      <dgm:prSet/>
      <dgm:spPr/>
      <dgm:t>
        <a:bodyPr/>
        <a:lstStyle/>
        <a:p>
          <a:endParaRPr lang="ru-RU"/>
        </a:p>
      </dgm:t>
    </dgm:pt>
    <dgm:pt modelId="{E26AD804-1765-4622-8E67-21EE499C0A21}" type="pres">
      <dgm:prSet presAssocID="{6B2B6283-EBFA-4638-AA38-D47CA7AD4237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35185835-578B-4673-814A-D190607FD174}" type="pres">
      <dgm:prSet presAssocID="{0F7B8ED7-FA45-46DB-B64F-9A62F01E8419}" presName="composite" presStyleCnt="0"/>
      <dgm:spPr/>
    </dgm:pt>
    <dgm:pt modelId="{DEF5150F-AC9B-404A-AC7C-AB71817ECE18}" type="pres">
      <dgm:prSet presAssocID="{0F7B8ED7-FA45-46DB-B64F-9A62F01E8419}" presName="parTx" presStyleLbl="alignNode1" presStyleIdx="0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9A6FD4A-2849-407A-919B-32263A9764A0}" type="pres">
      <dgm:prSet presAssocID="{0F7B8ED7-FA45-46DB-B64F-9A62F01E8419}" presName="desTx" presStyleLbl="alignAccFollow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F883E71-2BB4-423B-B68C-902FCD29B03C}" type="pres">
      <dgm:prSet presAssocID="{32B3A6AC-BC16-4CF6-8BC8-D311A05B975E}" presName="space" presStyleCnt="0"/>
      <dgm:spPr/>
    </dgm:pt>
    <dgm:pt modelId="{5BC08626-7CC1-4638-8811-C1AC3BE2E176}" type="pres">
      <dgm:prSet presAssocID="{8B68EC04-CD62-4DED-BB90-04EC11C6E5EB}" presName="composite" presStyleCnt="0"/>
      <dgm:spPr/>
    </dgm:pt>
    <dgm:pt modelId="{6EAB5C9D-0544-49E1-8F3A-39F772B6F723}" type="pres">
      <dgm:prSet presAssocID="{8B68EC04-CD62-4DED-BB90-04EC11C6E5EB}" presName="parTx" presStyleLbl="alignNode1" presStyleIdx="1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C005378-92D6-4506-92BF-9D7123993CBB}" type="pres">
      <dgm:prSet presAssocID="{8B68EC04-CD62-4DED-BB90-04EC11C6E5EB}" presName="desTx" presStyleLbl="alignAccFollow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9A0569A-80B7-4B54-889E-367C0D1D7583}" type="pres">
      <dgm:prSet presAssocID="{36714E00-A2DA-4467-A27A-594A71557E77}" presName="space" presStyleCnt="0"/>
      <dgm:spPr/>
    </dgm:pt>
    <dgm:pt modelId="{871A931E-2D40-4CCE-975C-994D27579455}" type="pres">
      <dgm:prSet presAssocID="{005F7388-836B-4DB8-AB26-1986F9E13438}" presName="composite" presStyleCnt="0"/>
      <dgm:spPr/>
    </dgm:pt>
    <dgm:pt modelId="{0758B820-46AA-4A48-9AFC-CF9233B80AAA}" type="pres">
      <dgm:prSet presAssocID="{005F7388-836B-4DB8-AB26-1986F9E13438}" presName="parTx" presStyleLbl="alignNode1" presStyleIdx="2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218E2EF-E9B3-42E1-962B-587F948FE87C}" type="pres">
      <dgm:prSet presAssocID="{005F7388-836B-4DB8-AB26-1986F9E13438}" presName="desTx" presStyleLbl="alignAccFollow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F2CB5D48-4E86-4DE0-BCCD-57E7192FB3DF}" type="presOf" srcId="{87DE76F3-C5D7-4AD9-98CB-C99257D77BD5}" destId="{49A6FD4A-2849-407A-919B-32263A9764A0}" srcOrd="0" destOrd="0" presId="urn:microsoft.com/office/officeart/2005/8/layout/hList1"/>
    <dgm:cxn modelId="{DDC2776A-EEC3-497A-8304-644390CDC72D}" type="presOf" srcId="{FC96DD42-C0E2-497A-9CD2-4B687A6ECF42}" destId="{49A6FD4A-2849-407A-919B-32263A9764A0}" srcOrd="0" destOrd="1" presId="urn:microsoft.com/office/officeart/2005/8/layout/hList1"/>
    <dgm:cxn modelId="{AE837221-976E-4DE1-8BB0-722D3BEED178}" type="presOf" srcId="{20529937-E4A4-494E-915F-B8006CBDAE9D}" destId="{49A6FD4A-2849-407A-919B-32263A9764A0}" srcOrd="0" destOrd="2" presId="urn:microsoft.com/office/officeart/2005/8/layout/hList1"/>
    <dgm:cxn modelId="{A8DDF8A3-0B7C-41CD-A9E8-461509473B5A}" srcId="{005F7388-836B-4DB8-AB26-1986F9E13438}" destId="{6959C473-F061-4720-862F-CF9809D236C8}" srcOrd="1" destOrd="0" parTransId="{6D18A12F-91C9-4CB3-A710-85771068E96C}" sibTransId="{5E22A7BA-01AE-4BCE-A62C-998234990BA1}"/>
    <dgm:cxn modelId="{C3FC1A2A-54A5-4697-9A38-6B98A96B2F11}" srcId="{0F7B8ED7-FA45-46DB-B64F-9A62F01E8419}" destId="{4D4DD34D-F0F9-4963-8B75-8E25712AFD32}" srcOrd="3" destOrd="0" parTransId="{83228AF1-4B3E-4E46-A97E-E383AC77A384}" sibTransId="{8E7E9646-6006-4024-B3B8-FBBA451FB270}"/>
    <dgm:cxn modelId="{B54AB055-F932-4E3E-AC4C-86DDCD066BD8}" srcId="{0F7B8ED7-FA45-46DB-B64F-9A62F01E8419}" destId="{FC96DD42-C0E2-497A-9CD2-4B687A6ECF42}" srcOrd="1" destOrd="0" parTransId="{33A9B68D-31E1-45C1-A61B-FD5FE2D7995F}" sibTransId="{4C8F021F-D91B-4044-8C08-D552E9C4CD2C}"/>
    <dgm:cxn modelId="{DFEF005A-F357-4DB4-9FE7-59B625571DC7}" srcId="{0F7B8ED7-FA45-46DB-B64F-9A62F01E8419}" destId="{87DE76F3-C5D7-4AD9-98CB-C99257D77BD5}" srcOrd="0" destOrd="0" parTransId="{D0159F8B-3440-4B20-ABEE-B4B75A43F1FE}" sibTransId="{62FB872E-BA9F-4D97-B361-27488186DD0A}"/>
    <dgm:cxn modelId="{1999907F-A16C-417E-BF56-DAFAE337430C}" type="presOf" srcId="{A9A917FC-82B4-43A7-A453-DD5C22F915E7}" destId="{6C005378-92D6-4506-92BF-9D7123993CBB}" srcOrd="0" destOrd="0" presId="urn:microsoft.com/office/officeart/2005/8/layout/hList1"/>
    <dgm:cxn modelId="{66A54B43-5B92-4A4B-B582-23289B977E6A}" type="presOf" srcId="{23B1EC76-5331-42FC-84EA-F1FF7334E0EB}" destId="{7218E2EF-E9B3-42E1-962B-587F948FE87C}" srcOrd="0" destOrd="2" presId="urn:microsoft.com/office/officeart/2005/8/layout/hList1"/>
    <dgm:cxn modelId="{619C8FF4-77B5-4E8B-9494-54848A98656D}" type="presOf" srcId="{74DC7FAF-C568-41E1-87FC-4150DCDAA2A8}" destId="{7218E2EF-E9B3-42E1-962B-587F948FE87C}" srcOrd="0" destOrd="0" presId="urn:microsoft.com/office/officeart/2005/8/layout/hList1"/>
    <dgm:cxn modelId="{DDD961A7-5DC1-468E-85E6-B4A6300A5E82}" srcId="{6B2B6283-EBFA-4638-AA38-D47CA7AD4237}" destId="{8B68EC04-CD62-4DED-BB90-04EC11C6E5EB}" srcOrd="1" destOrd="0" parTransId="{C2026CE9-766D-4164-9699-3C1D6536054B}" sibTransId="{36714E00-A2DA-4467-A27A-594A71557E77}"/>
    <dgm:cxn modelId="{4453D136-7B75-4D41-AFAE-9D1E4B7653EA}" type="presOf" srcId="{005F7388-836B-4DB8-AB26-1986F9E13438}" destId="{0758B820-46AA-4A48-9AFC-CF9233B80AAA}" srcOrd="0" destOrd="0" presId="urn:microsoft.com/office/officeart/2005/8/layout/hList1"/>
    <dgm:cxn modelId="{D8F5FA8E-2B94-4748-8A28-7C344C5B887F}" srcId="{8B68EC04-CD62-4DED-BB90-04EC11C6E5EB}" destId="{D76CEB58-E7FC-4D22-987B-0D54F6426658}" srcOrd="2" destOrd="0" parTransId="{4F00AA6E-AF8F-4876-A313-5437C56528B9}" sibTransId="{F8E21EA1-F932-408E-9851-DA2D738A4D1C}"/>
    <dgm:cxn modelId="{79B3EE3C-C374-4BA5-B7C2-C93D99B4E8F8}" type="presOf" srcId="{6959C473-F061-4720-862F-CF9809D236C8}" destId="{7218E2EF-E9B3-42E1-962B-587F948FE87C}" srcOrd="0" destOrd="1" presId="urn:microsoft.com/office/officeart/2005/8/layout/hList1"/>
    <dgm:cxn modelId="{5628D589-448A-49EF-A20D-4569ECC523BE}" srcId="{8B68EC04-CD62-4DED-BB90-04EC11C6E5EB}" destId="{949D2782-8EC2-492B-BFD5-FF8EFE309B35}" srcOrd="1" destOrd="0" parTransId="{DAE326B4-8354-45DC-8292-C0CACC375D08}" sibTransId="{65FC85D0-6CB7-465D-8AAD-A7B79991AC34}"/>
    <dgm:cxn modelId="{3D86A421-A81A-4062-96EF-82DA282E1365}" srcId="{8B68EC04-CD62-4DED-BB90-04EC11C6E5EB}" destId="{A9A917FC-82B4-43A7-A453-DD5C22F915E7}" srcOrd="0" destOrd="0" parTransId="{D747D21E-1673-4E3E-BAE3-B1EF9AB82250}" sibTransId="{BC55E386-7AB7-4149-A843-ADECEC4A8E62}"/>
    <dgm:cxn modelId="{AAC977C7-0EFE-4090-97E9-ED5FF56C194C}" type="presOf" srcId="{6B2B6283-EBFA-4638-AA38-D47CA7AD4237}" destId="{E26AD804-1765-4622-8E67-21EE499C0A21}" srcOrd="0" destOrd="0" presId="urn:microsoft.com/office/officeart/2005/8/layout/hList1"/>
    <dgm:cxn modelId="{EFB0E983-126C-43BF-B4C9-BFEC25509E78}" type="presOf" srcId="{0F7B8ED7-FA45-46DB-B64F-9A62F01E8419}" destId="{DEF5150F-AC9B-404A-AC7C-AB71817ECE18}" srcOrd="0" destOrd="0" presId="urn:microsoft.com/office/officeart/2005/8/layout/hList1"/>
    <dgm:cxn modelId="{B117BCBB-B160-4EEF-BFF0-A5C3D6601888}" type="presOf" srcId="{949D2782-8EC2-492B-BFD5-FF8EFE309B35}" destId="{6C005378-92D6-4506-92BF-9D7123993CBB}" srcOrd="0" destOrd="1" presId="urn:microsoft.com/office/officeart/2005/8/layout/hList1"/>
    <dgm:cxn modelId="{6A464EB8-3C5C-4AB8-978B-FE7AE39BB9B9}" srcId="{005F7388-836B-4DB8-AB26-1986F9E13438}" destId="{74DC7FAF-C568-41E1-87FC-4150DCDAA2A8}" srcOrd="0" destOrd="0" parTransId="{CA46F861-FB68-40B9-9BE7-83E36355573D}" sibTransId="{A196E7A2-C0D6-45CF-977E-629DF8BADCE5}"/>
    <dgm:cxn modelId="{2F713266-E796-4AC2-9FC5-403145D32BFA}" type="presOf" srcId="{D76CEB58-E7FC-4D22-987B-0D54F6426658}" destId="{6C005378-92D6-4506-92BF-9D7123993CBB}" srcOrd="0" destOrd="2" presId="urn:microsoft.com/office/officeart/2005/8/layout/hList1"/>
    <dgm:cxn modelId="{B7AE7F9F-DD1E-4846-9BF2-5FF1CDA52367}" srcId="{005F7388-836B-4DB8-AB26-1986F9E13438}" destId="{23B1EC76-5331-42FC-84EA-F1FF7334E0EB}" srcOrd="2" destOrd="0" parTransId="{DCFA63E8-FA65-4DDD-A954-3A2642D872E5}" sibTransId="{9A0E15F6-CC79-4BC9-A6F1-DCB4E704F403}"/>
    <dgm:cxn modelId="{2B8D9827-C05D-4C33-9DD7-07F21949DC91}" type="presOf" srcId="{8B68EC04-CD62-4DED-BB90-04EC11C6E5EB}" destId="{6EAB5C9D-0544-49E1-8F3A-39F772B6F723}" srcOrd="0" destOrd="0" presId="urn:microsoft.com/office/officeart/2005/8/layout/hList1"/>
    <dgm:cxn modelId="{18E29401-DECA-4585-B0F7-A72342CBCD2C}" srcId="{6B2B6283-EBFA-4638-AA38-D47CA7AD4237}" destId="{005F7388-836B-4DB8-AB26-1986F9E13438}" srcOrd="2" destOrd="0" parTransId="{558ABA29-FDDB-4B1D-8F25-B717C15F2BB6}" sibTransId="{373D8245-A0E1-44DD-8B2D-71CFA0624FEA}"/>
    <dgm:cxn modelId="{E00124FD-9E4F-455C-8539-2DFB0A089C43}" type="presOf" srcId="{4D4DD34D-F0F9-4963-8B75-8E25712AFD32}" destId="{49A6FD4A-2849-407A-919B-32263A9764A0}" srcOrd="0" destOrd="3" presId="urn:microsoft.com/office/officeart/2005/8/layout/hList1"/>
    <dgm:cxn modelId="{42E8005C-A7C3-43D3-B1AC-F09059F92F8C}" srcId="{6B2B6283-EBFA-4638-AA38-D47CA7AD4237}" destId="{0F7B8ED7-FA45-46DB-B64F-9A62F01E8419}" srcOrd="0" destOrd="0" parTransId="{9DA28A6A-651C-4FAB-BF1C-450A3C36D39C}" sibTransId="{32B3A6AC-BC16-4CF6-8BC8-D311A05B975E}"/>
    <dgm:cxn modelId="{77504115-D453-4987-8E38-01C3E0C43BA5}" srcId="{0F7B8ED7-FA45-46DB-B64F-9A62F01E8419}" destId="{20529937-E4A4-494E-915F-B8006CBDAE9D}" srcOrd="2" destOrd="0" parTransId="{5BD98BC0-CA00-4B81-A94D-507FDFC1B90B}" sibTransId="{9A5D5194-1BFB-4C83-A6B5-88537238B1FB}"/>
    <dgm:cxn modelId="{CB3255C4-EED5-4DD8-89D9-7B1D611B017B}" type="presParOf" srcId="{E26AD804-1765-4622-8E67-21EE499C0A21}" destId="{35185835-578B-4673-814A-D190607FD174}" srcOrd="0" destOrd="0" presId="urn:microsoft.com/office/officeart/2005/8/layout/hList1"/>
    <dgm:cxn modelId="{4FA54662-AB47-4BF0-AE25-4CB52636F253}" type="presParOf" srcId="{35185835-578B-4673-814A-D190607FD174}" destId="{DEF5150F-AC9B-404A-AC7C-AB71817ECE18}" srcOrd="0" destOrd="0" presId="urn:microsoft.com/office/officeart/2005/8/layout/hList1"/>
    <dgm:cxn modelId="{9015B9FE-0C52-48FF-8AA5-5D93F1DA98E3}" type="presParOf" srcId="{35185835-578B-4673-814A-D190607FD174}" destId="{49A6FD4A-2849-407A-919B-32263A9764A0}" srcOrd="1" destOrd="0" presId="urn:microsoft.com/office/officeart/2005/8/layout/hList1"/>
    <dgm:cxn modelId="{52A04CD2-5B15-4C5B-8144-9DE878FE3CFC}" type="presParOf" srcId="{E26AD804-1765-4622-8E67-21EE499C0A21}" destId="{BF883E71-2BB4-423B-B68C-902FCD29B03C}" srcOrd="1" destOrd="0" presId="urn:microsoft.com/office/officeart/2005/8/layout/hList1"/>
    <dgm:cxn modelId="{20E3661A-F244-498F-9A6B-5AC95DFF240C}" type="presParOf" srcId="{E26AD804-1765-4622-8E67-21EE499C0A21}" destId="{5BC08626-7CC1-4638-8811-C1AC3BE2E176}" srcOrd="2" destOrd="0" presId="urn:microsoft.com/office/officeart/2005/8/layout/hList1"/>
    <dgm:cxn modelId="{6011397C-DFA0-44D0-86F7-BCDF77F86A7A}" type="presParOf" srcId="{5BC08626-7CC1-4638-8811-C1AC3BE2E176}" destId="{6EAB5C9D-0544-49E1-8F3A-39F772B6F723}" srcOrd="0" destOrd="0" presId="urn:microsoft.com/office/officeart/2005/8/layout/hList1"/>
    <dgm:cxn modelId="{57E8B72D-123F-4E86-90AE-345BB15AD64E}" type="presParOf" srcId="{5BC08626-7CC1-4638-8811-C1AC3BE2E176}" destId="{6C005378-92D6-4506-92BF-9D7123993CBB}" srcOrd="1" destOrd="0" presId="urn:microsoft.com/office/officeart/2005/8/layout/hList1"/>
    <dgm:cxn modelId="{4093F43B-F68C-4F85-A34D-1F385026CE83}" type="presParOf" srcId="{E26AD804-1765-4622-8E67-21EE499C0A21}" destId="{99A0569A-80B7-4B54-889E-367C0D1D7583}" srcOrd="3" destOrd="0" presId="urn:microsoft.com/office/officeart/2005/8/layout/hList1"/>
    <dgm:cxn modelId="{97D56717-0B48-4793-8C6E-7747C476B404}" type="presParOf" srcId="{E26AD804-1765-4622-8E67-21EE499C0A21}" destId="{871A931E-2D40-4CCE-975C-994D27579455}" srcOrd="4" destOrd="0" presId="urn:microsoft.com/office/officeart/2005/8/layout/hList1"/>
    <dgm:cxn modelId="{E9B5F8BA-6D6D-406F-B2DD-10B981C8F542}" type="presParOf" srcId="{871A931E-2D40-4CCE-975C-994D27579455}" destId="{0758B820-46AA-4A48-9AFC-CF9233B80AAA}" srcOrd="0" destOrd="0" presId="urn:microsoft.com/office/officeart/2005/8/layout/hList1"/>
    <dgm:cxn modelId="{E2CEA360-B330-46FF-ACFF-196E5D3CCFB6}" type="presParOf" srcId="{871A931E-2D40-4CCE-975C-994D27579455}" destId="{7218E2EF-E9B3-42E1-962B-587F948FE87C}" srcOrd="1" destOrd="0" presId="urn:microsoft.com/office/officeart/2005/8/layout/hList1"/>
  </dgm:cxnLst>
  <dgm:bg/>
  <dgm:whole/>
</dgm:dataModel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333375"/>
            <a:ext cx="8569325" cy="548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Рисунок 9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44974" y="4077072"/>
            <a:ext cx="2029245" cy="2424675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CE51DF-CB10-4DF2-A399-63E3670E9FC4}" type="datetimeFigureOut">
              <a:rPr lang="ru-RU"/>
              <a:pPr>
                <a:defRPr/>
              </a:pPr>
              <a:t>17.10.2021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8469F6-A127-48A2-AC2B-75F0A710EBF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8" name="Рамка 7"/>
          <p:cNvSpPr/>
          <p:nvPr userDrawn="1"/>
        </p:nvSpPr>
        <p:spPr>
          <a:xfrm>
            <a:off x="0" y="0"/>
            <a:ext cx="9144000" cy="6858000"/>
          </a:xfrm>
          <a:prstGeom prst="frame">
            <a:avLst>
              <a:gd name="adj1" fmla="val 1724"/>
            </a:avLst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41446606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50825" y="260350"/>
            <a:ext cx="8642350" cy="6337300"/>
          </a:xfrm>
          <a:prstGeom prst="rect">
            <a:avLst/>
          </a:prstGeom>
          <a:ln w="5715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pic>
        <p:nvPicPr>
          <p:cNvPr id="5" name="Рисунок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4797425"/>
            <a:ext cx="1066800" cy="1555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EA6D18-AD78-42A1-9AAB-1AF0A7C1CD1D}" type="datetimeFigureOut">
              <a:rPr lang="ru-RU"/>
              <a:pPr>
                <a:defRPr/>
              </a:pPr>
              <a:t>17.10.2021</a:t>
            </a:fld>
            <a:endParaRPr lang="ru-RU"/>
          </a:p>
        </p:txBody>
      </p:sp>
      <p:sp>
        <p:nvSpPr>
          <p:cNvPr id="7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CBD3A9-B411-44AC-870C-88838608D15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88745452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F45493-E8C3-4DBC-84F4-02B20D91D555}" type="datetimeFigureOut">
              <a:rPr lang="ru-RU"/>
              <a:pPr>
                <a:defRPr/>
              </a:pPr>
              <a:t>17.10.2021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507677-3E11-4224-A99A-3A27CF1276D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6911260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D234D7-2C0D-4EFF-B40C-431FE286FE7D}" type="datetimeFigureOut">
              <a:rPr lang="ru-RU"/>
              <a:pPr>
                <a:defRPr/>
              </a:pPr>
              <a:t>17.10.2021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374217-52A0-4CC3-A260-2F858642685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4128301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D76B19-94E8-4035-8230-28986285E35A}" type="datetimeFigureOut">
              <a:rPr lang="ru-RU"/>
              <a:pPr>
                <a:defRPr/>
              </a:pPr>
              <a:t>17.10.2021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6C5496-5CC4-4201-9A7B-62BEB331FE5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9103720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C9BA7F-2772-41E6-A16B-CFF802ED8E47}" type="datetimeFigureOut">
              <a:rPr lang="ru-RU"/>
              <a:pPr>
                <a:defRPr/>
              </a:pPr>
              <a:t>17.10.2021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47CC92-8D2F-4571-AC0B-5E5FB497AA2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9757074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1198FB-6168-4497-9A2B-39B08F781C85}" type="datetimeFigureOut">
              <a:rPr lang="ru-RU"/>
              <a:pPr>
                <a:defRPr/>
              </a:pPr>
              <a:t>17.10.2021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38AEC8-2C26-4462-8589-E92CC800D83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866641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F29812-8ADD-4242-8225-49ACD8569F1B}" type="datetimeFigureOut">
              <a:rPr lang="ru-RU"/>
              <a:pPr>
                <a:defRPr/>
              </a:pPr>
              <a:t>17.10.2021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BE6F0A-65F8-45A9-82D4-4E293F32D82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1824282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97F64B-879E-4D29-B02B-0C8DBC88BF99}" type="datetimeFigureOut">
              <a:rPr lang="ru-RU"/>
              <a:pPr>
                <a:defRPr/>
              </a:pPr>
              <a:t>17.10.2021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D6AC83-55F5-484A-91DF-707CEB65F57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0212927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7A298E-226B-4327-A2E1-F789ACFCA6C2}" type="datetimeFigureOut">
              <a:rPr lang="ru-RU"/>
              <a:pPr>
                <a:defRPr/>
              </a:pPr>
              <a:t>17.10.2021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2FB1F8-89CB-480D-A00F-4035B12FCB1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62603676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CBECA7-BB97-4853-8895-2F3C7E2C61DE}" type="datetimeFigureOut">
              <a:rPr lang="ru-RU"/>
              <a:pPr>
                <a:defRPr/>
              </a:pPr>
              <a:t>17.10.2021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20E757-71A0-44FF-9F9B-8C8119EDC6F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3758204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C1DF10F8-B295-4D61-AB52-C2DED12B1417}" type="datetimeFigureOut">
              <a:rPr lang="ru-RU"/>
              <a:pPr>
                <a:defRPr/>
              </a:pPr>
              <a:t>17.10.2021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238CECF-ABD6-4068-B494-1DBFB61DA58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72" r:id="rId2"/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  <p:sldLayoutId id="2147483670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0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hyperlink" Target="http://media0.fanparty.ru/fanclubs/school/gallery/992845_school_pic.jpg" TargetMode="External"/><Relationship Id="rId2" Type="http://schemas.openxmlformats.org/officeDocument/2006/relationships/hyperlink" Target="http://zezete2.z.e.pic.centerblog.net/638ab5f5.png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abinsk-7.caduk.ru/images/0_b13ba_502cf765_orig.pn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Заголовок 1"/>
          <p:cNvSpPr>
            <a:spLocks noGrp="1"/>
          </p:cNvSpPr>
          <p:nvPr>
            <p:ph type="ctrTitle"/>
          </p:nvPr>
        </p:nvSpPr>
        <p:spPr>
          <a:xfrm>
            <a:off x="142844" y="2130425"/>
            <a:ext cx="8858312" cy="1470025"/>
          </a:xfrm>
        </p:spPr>
        <p:txBody>
          <a:bodyPr/>
          <a:lstStyle/>
          <a:p>
            <a:r>
              <a:rPr lang="ru-RU" b="1" i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ПРОЕКТ </a:t>
            </a:r>
            <a:br>
              <a:rPr lang="ru-RU" b="1" i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</a:br>
            <a:r>
              <a:rPr lang="ru-RU" b="1" i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«В коробке с карандашами»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339752" y="5301208"/>
            <a:ext cx="5360640" cy="1201688"/>
          </a:xfrm>
        </p:spPr>
        <p:txBody>
          <a:bodyPr rtlCol="0">
            <a:no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1200" b="1" dirty="0" smtClean="0">
                <a:solidFill>
                  <a:schemeClr val="tx1"/>
                </a:solidFill>
              </a:rPr>
              <a:t>Горшкова Марина Юрьевна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1200" b="1" dirty="0" smtClean="0">
                <a:solidFill>
                  <a:schemeClr val="tx1"/>
                </a:solidFill>
              </a:rPr>
              <a:t>Педагог дополнительного образования 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1200" b="1" dirty="0" smtClean="0">
                <a:solidFill>
                  <a:schemeClr val="tx1"/>
                </a:solidFill>
              </a:rPr>
              <a:t>Тверская область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1200" b="1" dirty="0" err="1" smtClean="0">
                <a:solidFill>
                  <a:schemeClr val="tx1"/>
                </a:solidFill>
              </a:rPr>
              <a:t>Вышневолоцкий</a:t>
            </a:r>
            <a:r>
              <a:rPr lang="ru-RU" sz="1200" b="1" dirty="0" smtClean="0">
                <a:solidFill>
                  <a:schemeClr val="tx1"/>
                </a:solidFill>
              </a:rPr>
              <a:t> городской округ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1200" b="1" dirty="0" err="1" smtClean="0">
                <a:solidFill>
                  <a:schemeClr val="tx1"/>
                </a:solidFill>
              </a:rPr>
              <a:t>Пгт</a:t>
            </a:r>
            <a:r>
              <a:rPr lang="ru-RU" sz="1200" b="1" dirty="0" smtClean="0">
                <a:solidFill>
                  <a:schemeClr val="tx1"/>
                </a:solidFill>
              </a:rPr>
              <a:t>. Красномайский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1200" b="1" dirty="0" smtClean="0">
                <a:solidFill>
                  <a:schemeClr val="tx1"/>
                </a:solidFill>
              </a:rPr>
              <a:t>МБДОУ «Красномайский детский сад»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582726"/>
          </a:xfrm>
        </p:spPr>
        <p:txBody>
          <a:bodyPr/>
          <a:lstStyle/>
          <a:p>
            <a:r>
              <a:rPr lang="ru-RU" sz="2800" dirty="0" smtClean="0"/>
              <a:t>«В процессе обучения должны быть задействованы ум, сердце и руки ребенка». </a:t>
            </a:r>
            <a:br>
              <a:rPr lang="ru-RU" sz="2800" dirty="0" smtClean="0"/>
            </a:br>
            <a:r>
              <a:rPr lang="ru-RU" sz="2800" dirty="0" smtClean="0"/>
              <a:t>И. Г. Песталоцци. 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1026" name="Picture 2" descr="D:\детский сад\документация\конкурсы\2020-2021\Международныйконкурс им. Л.Выготского\Фото\фото\миннимузей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5400000">
            <a:off x="2095582" y="2052128"/>
            <a:ext cx="4952835" cy="371477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357166"/>
            <a:ext cx="8229600" cy="6215106"/>
          </a:xfrm>
        </p:spPr>
        <p:txBody>
          <a:bodyPr/>
          <a:lstStyle/>
          <a:p>
            <a:pPr algn="ctr">
              <a:buFont typeface="Wingdings" pitchFamily="2" charset="2"/>
              <a:buChar char="q"/>
            </a:pPr>
            <a:r>
              <a:rPr lang="ru-RU" sz="2400" b="1" i="1" dirty="0" smtClean="0">
                <a:solidFill>
                  <a:srgbClr val="0070C0"/>
                </a:solidFill>
              </a:rPr>
              <a:t>Тематика</a:t>
            </a:r>
            <a:endParaRPr lang="ru-RU" sz="2400" i="1" dirty="0" smtClean="0">
              <a:solidFill>
                <a:srgbClr val="0070C0"/>
              </a:solidFill>
            </a:endParaRPr>
          </a:p>
          <a:p>
            <a:pPr algn="ctr">
              <a:buNone/>
            </a:pPr>
            <a:r>
              <a:rPr lang="ru-RU" sz="2000" dirty="0" smtClean="0"/>
              <a:t>    Поддержка и развитие педагогом детской инициативы, самостоятельности и творчества (например, поискового действия, самостоятельного детского действия или решения, и т.п.)</a:t>
            </a:r>
          </a:p>
          <a:p>
            <a:pPr algn="ctr">
              <a:buFont typeface="Wingdings" pitchFamily="2" charset="2"/>
              <a:buChar char="q"/>
            </a:pPr>
            <a:r>
              <a:rPr lang="ru-RU" sz="2400" b="1" i="1" dirty="0" smtClean="0">
                <a:solidFill>
                  <a:srgbClr val="0070C0"/>
                </a:solidFill>
              </a:rPr>
              <a:t>Название проекта</a:t>
            </a:r>
            <a:endParaRPr lang="ru-RU" sz="2400" i="1" dirty="0" smtClean="0">
              <a:solidFill>
                <a:srgbClr val="0070C0"/>
              </a:solidFill>
            </a:endParaRPr>
          </a:p>
          <a:p>
            <a:pPr algn="ctr">
              <a:buNone/>
            </a:pPr>
            <a:r>
              <a:rPr lang="ru-RU" sz="2000" dirty="0" smtClean="0"/>
              <a:t>    Познавательно – исследовательский, творческий  проект «В коробке с карандашами»</a:t>
            </a:r>
          </a:p>
          <a:p>
            <a:pPr algn="ctr">
              <a:buFont typeface="Wingdings" pitchFamily="2" charset="2"/>
              <a:buChar char="q"/>
            </a:pPr>
            <a:r>
              <a:rPr lang="ru-RU" sz="2400" b="1" i="1" dirty="0" smtClean="0">
                <a:solidFill>
                  <a:srgbClr val="0070C0"/>
                </a:solidFill>
              </a:rPr>
              <a:t>Целевая группа</a:t>
            </a:r>
          </a:p>
          <a:p>
            <a:pPr algn="ctr">
              <a:buNone/>
            </a:pPr>
            <a:r>
              <a:rPr lang="ru-RU" sz="2000" dirty="0" smtClean="0"/>
              <a:t>    Дети подготовительной группы, педагог дополнительного образования, родители.</a:t>
            </a:r>
          </a:p>
          <a:p>
            <a:pPr algn="ctr">
              <a:buFont typeface="Wingdings" pitchFamily="2" charset="2"/>
              <a:buChar char="q"/>
            </a:pPr>
            <a:r>
              <a:rPr lang="ru-RU" sz="2400" b="1" i="1" dirty="0" smtClean="0">
                <a:solidFill>
                  <a:srgbClr val="0070C0"/>
                </a:solidFill>
              </a:rPr>
              <a:t>Форма итогового мероприятия:</a:t>
            </a:r>
            <a:r>
              <a:rPr lang="ru-RU" sz="2400" b="1" dirty="0" smtClean="0"/>
              <a:t> </a:t>
            </a:r>
          </a:p>
          <a:p>
            <a:pPr algn="ctr">
              <a:buNone/>
            </a:pPr>
            <a:r>
              <a:rPr lang="ru-RU" sz="2000" b="1" dirty="0" smtClean="0"/>
              <a:t>    </a:t>
            </a:r>
            <a:r>
              <a:rPr lang="ru-RU" sz="2000" dirty="0" smtClean="0"/>
              <a:t>Создание мини-музея «В коробке с карандашами».</a:t>
            </a:r>
          </a:p>
          <a:p>
            <a:pPr algn="ctr">
              <a:buFont typeface="Wingdings" pitchFamily="2" charset="2"/>
              <a:buChar char="q"/>
            </a:pPr>
            <a:r>
              <a:rPr lang="ru-RU" sz="2400" b="1" i="1" dirty="0" smtClean="0">
                <a:solidFill>
                  <a:srgbClr val="0070C0"/>
                </a:solidFill>
              </a:rPr>
              <a:t>Сроки проектной деятельности</a:t>
            </a:r>
          </a:p>
          <a:p>
            <a:pPr algn="ctr">
              <a:buNone/>
            </a:pPr>
            <a:r>
              <a:rPr lang="ru-RU" sz="2000" dirty="0" smtClean="0"/>
              <a:t>   Краткосрочный (2 недели)</a:t>
            </a:r>
            <a:r>
              <a:rPr lang="ru-RU" sz="2400" dirty="0" smtClean="0"/>
              <a:t/>
            </a:r>
            <a:br>
              <a:rPr lang="ru-RU" sz="2400" dirty="0" smtClean="0"/>
            </a:br>
            <a:endParaRPr lang="ru-RU" sz="2400" dirty="0" smtClean="0"/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АКТУАЛЬНОСТЬ</a:t>
            </a:r>
          </a:p>
        </p:txBody>
      </p:sp>
      <p:sp>
        <p:nvSpPr>
          <p:cNvPr id="512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sz="2000" dirty="0" smtClean="0"/>
              <a:t>      Многие родители считают, что дошкольникам еще рано посещать музеи: «Маленькие ещё,  и ничего не поймут».  А некоторым папам и мамам просто некогда ходить в музей. Чтобы привлечь внимание родителей к музеям,  мы решили создать  мини - музей в подготовительной группе, т. к. они являются наиболее оптимальным средством передачи информации. Конечно, в условиях детского сада невозможно создать экспозиции, соответствующие требованиям музейного дела. Поэтому у нас получился мини-музей.  Главной идеей было показать, какими разными бывают карандаши, познакомить ребят с историей карандаша.  В настоящих музеях трогать ничего нельзя, а вот у нас экспонаты можно брать в руки и рассматривать,  переставлять их, и посещать наш мини-музей можно каждый день. Мини-музей постоянно пополняется новыми экспонатами. В обычном музее ребенок – зритель, а здесь он — соавтор. </a:t>
            </a:r>
          </a:p>
          <a:p>
            <a:endParaRPr lang="ru-RU" sz="16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357166"/>
            <a:ext cx="8229600" cy="5768997"/>
          </a:xfrm>
        </p:spPr>
        <p:txBody>
          <a:bodyPr/>
          <a:lstStyle/>
          <a:p>
            <a:pPr>
              <a:buFont typeface="Wingdings" pitchFamily="2" charset="2"/>
              <a:buChar char="q"/>
            </a:pPr>
            <a:r>
              <a:rPr lang="ru-RU" sz="2400" b="1" i="1" dirty="0" smtClean="0">
                <a:solidFill>
                  <a:srgbClr val="0070C0"/>
                </a:solidFill>
              </a:rPr>
              <a:t>ЦЕЛЬ ПРОЕКТА: </a:t>
            </a:r>
            <a:r>
              <a:rPr lang="ru-RU" sz="2400" dirty="0" smtClean="0"/>
              <a:t>создание условий для развития личности путём включения её в многообразную деятельность музея.</a:t>
            </a:r>
          </a:p>
          <a:p>
            <a:pPr>
              <a:buFont typeface="Wingdings" pitchFamily="2" charset="2"/>
              <a:buChar char="q"/>
            </a:pPr>
            <a:r>
              <a:rPr lang="ru-RU" sz="2400" b="1" i="1" dirty="0" smtClean="0">
                <a:solidFill>
                  <a:srgbClr val="0070C0"/>
                </a:solidFill>
              </a:rPr>
              <a:t>ЗАДАЧИ ПРОЕКТА:</a:t>
            </a:r>
          </a:p>
          <a:p>
            <a:pPr>
              <a:buClr>
                <a:srgbClr val="0070C0"/>
              </a:buClr>
              <a:buFont typeface="Wingdings" pitchFamily="2" charset="2"/>
              <a:buChar char="Ø"/>
            </a:pPr>
            <a:r>
              <a:rPr lang="ru-RU" sz="2400" dirty="0" smtClean="0"/>
              <a:t>способствовать воспитанию у дошкольников основ музейной культуры;</a:t>
            </a:r>
          </a:p>
          <a:p>
            <a:pPr>
              <a:buClr>
                <a:srgbClr val="0070C0"/>
              </a:buClr>
              <a:buFont typeface="Wingdings" pitchFamily="2" charset="2"/>
              <a:buChar char="Ø"/>
            </a:pPr>
            <a:r>
              <a:rPr lang="ru-RU" sz="2400" dirty="0" smtClean="0"/>
              <a:t>познакомить с историей появления карандаша;</a:t>
            </a:r>
          </a:p>
          <a:p>
            <a:pPr>
              <a:buClr>
                <a:srgbClr val="0070C0"/>
              </a:buClr>
              <a:buFont typeface="Wingdings" pitchFamily="2" charset="2"/>
              <a:buChar char="Ø"/>
            </a:pPr>
            <a:r>
              <a:rPr lang="ru-RU" sz="2400" dirty="0" smtClean="0"/>
              <a:t>познакомить с разнообразием современных карандашей, особенностями их изготовления;</a:t>
            </a:r>
          </a:p>
          <a:p>
            <a:pPr>
              <a:buClr>
                <a:srgbClr val="0070C0"/>
              </a:buClr>
              <a:buFont typeface="Wingdings" pitchFamily="2" charset="2"/>
              <a:buChar char="Ø"/>
            </a:pPr>
            <a:r>
              <a:rPr lang="ru-RU" sz="2400" dirty="0" smtClean="0"/>
              <a:t>развитие познавательных способностей и познавательной деятельности;</a:t>
            </a:r>
          </a:p>
          <a:p>
            <a:pPr>
              <a:buClr>
                <a:srgbClr val="0070C0"/>
              </a:buClr>
              <a:buFont typeface="Wingdings" pitchFamily="2" charset="2"/>
              <a:buChar char="Ø"/>
            </a:pPr>
            <a:r>
              <a:rPr lang="ru-RU" sz="2400" dirty="0" smtClean="0"/>
              <a:t>формирование проектно-исследовательских умений и навыков.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ПРИНЦИПЫ</a:t>
            </a:r>
            <a:endParaRPr lang="ru-RU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Clr>
                <a:srgbClr val="0070C0"/>
              </a:buClr>
              <a:buFont typeface="Wingdings" pitchFamily="2" charset="2"/>
              <a:buChar char="v"/>
            </a:pPr>
            <a:r>
              <a:rPr lang="ru-RU" sz="2800" dirty="0" smtClean="0"/>
              <a:t>принцип учета возрастных особенностей дошкольников;</a:t>
            </a:r>
          </a:p>
          <a:p>
            <a:pPr algn="ctr">
              <a:buClr>
                <a:srgbClr val="0070C0"/>
              </a:buClr>
              <a:buFont typeface="Wingdings" pitchFamily="2" charset="2"/>
              <a:buChar char="v"/>
            </a:pPr>
            <a:r>
              <a:rPr lang="ru-RU" sz="2800" dirty="0" smtClean="0"/>
              <a:t>принцип опоры на интересы ребенка;</a:t>
            </a:r>
          </a:p>
          <a:p>
            <a:pPr algn="ctr">
              <a:buClr>
                <a:srgbClr val="0070C0"/>
              </a:buClr>
              <a:buFont typeface="Wingdings" pitchFamily="2" charset="2"/>
              <a:buChar char="v"/>
            </a:pPr>
            <a:r>
              <a:rPr lang="ru-RU" sz="2800" dirty="0" smtClean="0"/>
              <a:t>принцип осуществления взаимодействия воспитателя с детьми при руководящей роли взрослого;</a:t>
            </a:r>
          </a:p>
          <a:p>
            <a:pPr algn="ctr">
              <a:buClr>
                <a:srgbClr val="0070C0"/>
              </a:buClr>
              <a:buFont typeface="Wingdings" pitchFamily="2" charset="2"/>
              <a:buChar char="v"/>
            </a:pPr>
            <a:r>
              <a:rPr lang="ru-RU" sz="2800" dirty="0" smtClean="0"/>
              <a:t>принцип наглядности;</a:t>
            </a:r>
          </a:p>
          <a:p>
            <a:pPr algn="ctr">
              <a:buClr>
                <a:srgbClr val="0070C0"/>
              </a:buClr>
              <a:buFont typeface="Wingdings" pitchFamily="2" charset="2"/>
              <a:buChar char="v"/>
            </a:pPr>
            <a:r>
              <a:rPr lang="ru-RU" sz="2800" dirty="0" smtClean="0"/>
              <a:t>принцип последовательности;</a:t>
            </a:r>
          </a:p>
          <a:p>
            <a:pPr algn="ctr">
              <a:buClr>
                <a:srgbClr val="0070C0"/>
              </a:buClr>
              <a:buFont typeface="Wingdings" pitchFamily="2" charset="2"/>
              <a:buChar char="v"/>
            </a:pPr>
            <a:r>
              <a:rPr lang="ru-RU" sz="2800" dirty="0" smtClean="0"/>
              <a:t>принцип сотрудничества и взаимоуважения.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АСПЕКТЫ </a:t>
            </a:r>
            <a:br>
              <a:rPr lang="ru-RU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</a:br>
            <a:r>
              <a:rPr lang="ru-RU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МУЗЕЙНОЙ ДЕЯТЕЛЬНОСТИ</a:t>
            </a:r>
            <a:endParaRPr lang="ru-RU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r>
              <a:rPr lang="ru-RU" sz="2800" i="1" dirty="0" smtClean="0"/>
              <a:t> Мини-музей предназначен для формирования первичных представлений о музеях, для познавательного развития детей; развития художественных, изобразительных навыков.</a:t>
            </a:r>
            <a:endParaRPr lang="ru-RU" sz="2800" dirty="0" smtClean="0"/>
          </a:p>
          <a:p>
            <a:pPr algn="ctr">
              <a:buNone/>
            </a:pPr>
            <a:r>
              <a:rPr lang="ru-RU" sz="2800" b="1" i="1" dirty="0" smtClean="0">
                <a:solidFill>
                  <a:srgbClr val="0070C0"/>
                </a:solidFill>
              </a:rPr>
              <a:t>Формы деятельности:</a:t>
            </a:r>
            <a:endParaRPr lang="ru-RU" sz="2800" dirty="0" smtClean="0">
              <a:solidFill>
                <a:srgbClr val="0070C0"/>
              </a:solidFill>
            </a:endParaRPr>
          </a:p>
          <a:p>
            <a:pPr algn="ctr">
              <a:buClr>
                <a:srgbClr val="0070C0"/>
              </a:buClr>
              <a:buFont typeface="Wingdings" pitchFamily="2" charset="2"/>
              <a:buChar char="Ø"/>
            </a:pPr>
            <a:r>
              <a:rPr lang="ru-RU" sz="2800" dirty="0" smtClean="0"/>
              <a:t>поисковая;</a:t>
            </a:r>
          </a:p>
          <a:p>
            <a:pPr algn="ctr">
              <a:buClr>
                <a:srgbClr val="0070C0"/>
              </a:buClr>
              <a:buFont typeface="Wingdings" pitchFamily="2" charset="2"/>
              <a:buChar char="Ø"/>
            </a:pPr>
            <a:r>
              <a:rPr lang="ru-RU" sz="2800" dirty="0" smtClean="0"/>
              <a:t>научная; </a:t>
            </a:r>
          </a:p>
          <a:p>
            <a:pPr algn="ctr">
              <a:buClr>
                <a:srgbClr val="0070C0"/>
              </a:buClr>
              <a:buFont typeface="Wingdings" pitchFamily="2" charset="2"/>
              <a:buChar char="Ø"/>
            </a:pPr>
            <a:r>
              <a:rPr lang="ru-RU" sz="2800" dirty="0" smtClean="0"/>
              <a:t>экспозиционная; </a:t>
            </a:r>
          </a:p>
          <a:p>
            <a:pPr algn="ctr">
              <a:buClr>
                <a:srgbClr val="0070C0"/>
              </a:buClr>
              <a:buFont typeface="Wingdings" pitchFamily="2" charset="2"/>
              <a:buChar char="Ø"/>
            </a:pPr>
            <a:r>
              <a:rPr lang="ru-RU" sz="2800" dirty="0" smtClean="0"/>
              <a:t>познавательная.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ПЛАН РАБОТЫ</a:t>
            </a:r>
            <a:endParaRPr lang="ru-RU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ОЖИДАЕМЫЙ РЕЗУЛЬТАТ</a:t>
            </a:r>
            <a:endParaRPr lang="ru-RU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214422"/>
            <a:ext cx="8229600" cy="4911741"/>
          </a:xfrm>
        </p:spPr>
        <p:txBody>
          <a:bodyPr/>
          <a:lstStyle/>
          <a:p>
            <a:pPr>
              <a:buClr>
                <a:srgbClr val="FF0000"/>
              </a:buClr>
              <a:buNone/>
            </a:pPr>
            <a:r>
              <a:rPr lang="ru-RU" sz="1800" b="1" i="1" dirty="0" smtClean="0">
                <a:solidFill>
                  <a:srgbClr val="0070C0"/>
                </a:solidFill>
              </a:rPr>
              <a:t>Для детей:</a:t>
            </a:r>
          </a:p>
          <a:p>
            <a:pPr>
              <a:buClr>
                <a:srgbClr val="0070C0"/>
              </a:buClr>
              <a:buFont typeface="Wingdings" pitchFamily="2" charset="2"/>
              <a:buChar char="v"/>
            </a:pPr>
            <a:r>
              <a:rPr lang="ru-RU" sz="1800" dirty="0" smtClean="0"/>
              <a:t>Участвуя в проектной деятельности, дети будут знать историю появления карандаша, будут иметь представление о процессе создания и разнообразии современных карандашей;</a:t>
            </a:r>
          </a:p>
          <a:p>
            <a:pPr>
              <a:buClr>
                <a:srgbClr val="0070C0"/>
              </a:buClr>
              <a:buFont typeface="Wingdings" pitchFamily="2" charset="2"/>
              <a:buChar char="v"/>
            </a:pPr>
            <a:r>
              <a:rPr lang="ru-RU" sz="1800" dirty="0" smtClean="0"/>
              <a:t>Получат опыт участия в сборе информации путем проведения опытов и сбора коллекции;</a:t>
            </a:r>
          </a:p>
          <a:p>
            <a:pPr>
              <a:buClr>
                <a:srgbClr val="0070C0"/>
              </a:buClr>
              <a:buFont typeface="Wingdings" pitchFamily="2" charset="2"/>
              <a:buChar char="v"/>
            </a:pPr>
            <a:r>
              <a:rPr lang="ru-RU" sz="1800" dirty="0" smtClean="0"/>
              <a:t>Познавательная активность детей вырастит.</a:t>
            </a:r>
          </a:p>
          <a:p>
            <a:pPr>
              <a:buClr>
                <a:srgbClr val="FF0000"/>
              </a:buClr>
              <a:buNone/>
            </a:pPr>
            <a:r>
              <a:rPr lang="ru-RU" sz="1800" b="1" i="1" dirty="0" smtClean="0">
                <a:solidFill>
                  <a:srgbClr val="0070C0"/>
                </a:solidFill>
              </a:rPr>
              <a:t>Для родителей:</a:t>
            </a:r>
          </a:p>
          <a:p>
            <a:pPr>
              <a:buClr>
                <a:srgbClr val="0070C0"/>
              </a:buClr>
              <a:buFont typeface="Wingdings" pitchFamily="2" charset="2"/>
              <a:buChar char="v"/>
            </a:pPr>
            <a:r>
              <a:rPr lang="ru-RU" sz="1800" dirty="0" smtClean="0"/>
              <a:t>Повышение знаний о деятельности в дошкольном образовательном учреждении через сотрудничество с педагогами, совместную деятельность с детьми в реализации проекта;</a:t>
            </a:r>
          </a:p>
          <a:p>
            <a:pPr>
              <a:buClr>
                <a:srgbClr val="0070C0"/>
              </a:buClr>
              <a:buFont typeface="Wingdings" pitchFamily="2" charset="2"/>
              <a:buChar char="v"/>
            </a:pPr>
            <a:r>
              <a:rPr lang="ru-RU" sz="1800" dirty="0" smtClean="0"/>
              <a:t>Родители проявят интерес к теме развития у детей познавательного интереса к предметам, событиям и явлениям, появится интерес к посещению музеев вместе с детьми.</a:t>
            </a:r>
          </a:p>
          <a:p>
            <a:pPr>
              <a:buClr>
                <a:srgbClr val="0070C0"/>
              </a:buClr>
              <a:buFont typeface="Wingdings" pitchFamily="2" charset="2"/>
              <a:buChar char="v"/>
            </a:pPr>
            <a:endParaRPr lang="ru-RU" sz="1800" dirty="0" smtClean="0"/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РАЗДЕЛЫ МИНИ - МУЗЕЯ</a:t>
            </a:r>
            <a:endParaRPr lang="ru-RU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142984"/>
            <a:ext cx="8229600" cy="4983179"/>
          </a:xfrm>
        </p:spPr>
        <p:txBody>
          <a:bodyPr/>
          <a:lstStyle/>
          <a:p>
            <a:pPr algn="ctr">
              <a:buClr>
                <a:srgbClr val="0070C0"/>
              </a:buClr>
              <a:buFont typeface="Wingdings" pitchFamily="2" charset="2"/>
              <a:buChar char="Ø"/>
            </a:pPr>
            <a:r>
              <a:rPr lang="en-US" b="1" i="1" dirty="0" smtClean="0">
                <a:solidFill>
                  <a:srgbClr val="0070C0"/>
                </a:solidFill>
              </a:rPr>
              <a:t>I </a:t>
            </a:r>
            <a:r>
              <a:rPr lang="ru-RU" b="1" i="1" dirty="0" smtClean="0">
                <a:solidFill>
                  <a:srgbClr val="0070C0"/>
                </a:solidFill>
              </a:rPr>
              <a:t>БЛОК: </a:t>
            </a:r>
          </a:p>
          <a:p>
            <a:pPr algn="ctr">
              <a:buClr>
                <a:srgbClr val="0070C0"/>
              </a:buClr>
              <a:buNone/>
            </a:pPr>
            <a:r>
              <a:rPr lang="ru-RU" sz="2800" dirty="0" smtClean="0"/>
              <a:t>    История возникновения карандаша «Река времени»</a:t>
            </a:r>
          </a:p>
          <a:p>
            <a:pPr algn="ctr">
              <a:buClr>
                <a:srgbClr val="0070C0"/>
              </a:buClr>
              <a:buFont typeface="Wingdings" pitchFamily="2" charset="2"/>
              <a:buChar char="Ø"/>
            </a:pPr>
            <a:r>
              <a:rPr lang="en-US" b="1" i="1" dirty="0" smtClean="0">
                <a:solidFill>
                  <a:srgbClr val="0070C0"/>
                </a:solidFill>
              </a:rPr>
              <a:t>II </a:t>
            </a:r>
            <a:r>
              <a:rPr lang="ru-RU" b="1" i="1" dirty="0" smtClean="0">
                <a:solidFill>
                  <a:srgbClr val="0070C0"/>
                </a:solidFill>
              </a:rPr>
              <a:t>БЛОК: </a:t>
            </a:r>
          </a:p>
          <a:p>
            <a:pPr algn="ctr">
              <a:buClr>
                <a:srgbClr val="0070C0"/>
              </a:buClr>
              <a:buNone/>
            </a:pPr>
            <a:r>
              <a:rPr lang="ru-RU" dirty="0" smtClean="0"/>
              <a:t>    </a:t>
            </a:r>
            <a:r>
              <a:rPr lang="ru-RU" sz="2800" dirty="0" smtClean="0"/>
              <a:t>Виды карандашей</a:t>
            </a:r>
          </a:p>
          <a:p>
            <a:pPr algn="ctr">
              <a:buClr>
                <a:srgbClr val="0070C0"/>
              </a:buClr>
              <a:buFont typeface="Wingdings" pitchFamily="2" charset="2"/>
              <a:buChar char="Ø"/>
            </a:pPr>
            <a:r>
              <a:rPr lang="en-US" b="1" i="1" dirty="0" smtClean="0">
                <a:solidFill>
                  <a:srgbClr val="0070C0"/>
                </a:solidFill>
              </a:rPr>
              <a:t>III </a:t>
            </a:r>
            <a:r>
              <a:rPr lang="ru-RU" b="1" i="1" dirty="0" smtClean="0">
                <a:solidFill>
                  <a:srgbClr val="0070C0"/>
                </a:solidFill>
              </a:rPr>
              <a:t>БЛОК: </a:t>
            </a:r>
          </a:p>
          <a:p>
            <a:pPr algn="ctr">
              <a:buClr>
                <a:srgbClr val="0070C0"/>
              </a:buClr>
              <a:buNone/>
            </a:pPr>
            <a:r>
              <a:rPr lang="ru-RU" b="1" i="1" dirty="0" smtClean="0">
                <a:solidFill>
                  <a:srgbClr val="0070C0"/>
                </a:solidFill>
              </a:rPr>
              <a:t>   </a:t>
            </a:r>
            <a:r>
              <a:rPr lang="ru-RU" sz="2800" dirty="0" smtClean="0"/>
              <a:t>Литература</a:t>
            </a:r>
          </a:p>
          <a:p>
            <a:pPr algn="ctr">
              <a:buClr>
                <a:srgbClr val="0070C0"/>
              </a:buClr>
              <a:buFont typeface="Wingdings" pitchFamily="2" charset="2"/>
              <a:buChar char="Ø"/>
            </a:pPr>
            <a:r>
              <a:rPr lang="en-US" b="1" i="1" dirty="0" smtClean="0">
                <a:solidFill>
                  <a:srgbClr val="0070C0"/>
                </a:solidFill>
              </a:rPr>
              <a:t>IV </a:t>
            </a:r>
            <a:r>
              <a:rPr lang="ru-RU" b="1" i="1" dirty="0" smtClean="0">
                <a:solidFill>
                  <a:srgbClr val="0070C0"/>
                </a:solidFill>
              </a:rPr>
              <a:t>БЛОК:</a:t>
            </a:r>
            <a:r>
              <a:rPr lang="ru-RU" dirty="0" smtClean="0"/>
              <a:t> </a:t>
            </a:r>
          </a:p>
          <a:p>
            <a:pPr algn="ctr">
              <a:buClr>
                <a:srgbClr val="0070C0"/>
              </a:buClr>
              <a:buNone/>
            </a:pPr>
            <a:r>
              <a:rPr lang="ru-RU" sz="2800" dirty="0" smtClean="0"/>
              <a:t>    Творческая мастерская</a:t>
            </a:r>
          </a:p>
          <a:p>
            <a:pPr>
              <a:buClr>
                <a:srgbClr val="0070C0"/>
              </a:buClr>
              <a:buNone/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2844" y="274638"/>
            <a:ext cx="9001156" cy="1143000"/>
          </a:xfrm>
        </p:spPr>
        <p:txBody>
          <a:bodyPr/>
          <a:lstStyle/>
          <a:p>
            <a:r>
              <a:rPr lang="ru-RU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ПЕРСПЕКТИВНОЕ ПЛАНИРОВАНИЕ</a:t>
            </a:r>
            <a:endParaRPr lang="ru-RU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Clr>
                <a:srgbClr val="0070C0"/>
              </a:buClr>
              <a:buFont typeface="Wingdings" pitchFamily="2" charset="2"/>
              <a:buChar char="v"/>
            </a:pPr>
            <a:r>
              <a:rPr lang="ru-RU" dirty="0" smtClean="0"/>
              <a:t>Игровая деятельность </a:t>
            </a:r>
          </a:p>
          <a:p>
            <a:pPr algn="ctr">
              <a:buClr>
                <a:srgbClr val="0070C0"/>
              </a:buClr>
              <a:buFont typeface="Wingdings" pitchFamily="2" charset="2"/>
              <a:buChar char="v"/>
            </a:pPr>
            <a:endParaRPr lang="ru-RU" dirty="0" smtClean="0"/>
          </a:p>
          <a:p>
            <a:pPr algn="ctr">
              <a:buClr>
                <a:srgbClr val="0070C0"/>
              </a:buClr>
              <a:buFont typeface="Wingdings" pitchFamily="2" charset="2"/>
              <a:buChar char="v"/>
            </a:pPr>
            <a:r>
              <a:rPr lang="ru-RU" dirty="0" smtClean="0"/>
              <a:t>Непрерывно – образовательная деятельность</a:t>
            </a:r>
          </a:p>
          <a:p>
            <a:pPr algn="ctr">
              <a:buClr>
                <a:srgbClr val="0070C0"/>
              </a:buClr>
              <a:buFont typeface="Wingdings" pitchFamily="2" charset="2"/>
              <a:buChar char="v"/>
            </a:pPr>
            <a:endParaRPr lang="ru-RU" dirty="0" smtClean="0"/>
          </a:p>
          <a:p>
            <a:pPr algn="ctr">
              <a:buClr>
                <a:srgbClr val="0070C0"/>
              </a:buClr>
              <a:buFont typeface="Wingdings" pitchFamily="2" charset="2"/>
              <a:buChar char="v"/>
            </a:pPr>
            <a:r>
              <a:rPr lang="ru-RU" dirty="0" smtClean="0"/>
              <a:t>Мастер – класс</a:t>
            </a:r>
          </a:p>
          <a:p>
            <a:pPr algn="ctr">
              <a:buClr>
                <a:srgbClr val="0070C0"/>
              </a:buClr>
              <a:buFont typeface="Wingdings" pitchFamily="2" charset="2"/>
              <a:buChar char="v"/>
            </a:pPr>
            <a:endParaRPr lang="ru-RU" dirty="0" smtClean="0"/>
          </a:p>
          <a:p>
            <a:pPr algn="ctr">
              <a:buClr>
                <a:srgbClr val="0070C0"/>
              </a:buClr>
              <a:buFont typeface="Wingdings" pitchFamily="2" charset="2"/>
              <a:buChar char="v"/>
            </a:pPr>
            <a:r>
              <a:rPr lang="ru-RU" dirty="0" smtClean="0"/>
              <a:t>Работа с родителями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I </a:t>
            </a:r>
            <a:r>
              <a:rPr lang="ru-RU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ЭТАП</a:t>
            </a:r>
            <a:endParaRPr lang="ru-RU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pic>
        <p:nvPicPr>
          <p:cNvPr id="3074" name="Picture 2" descr="D:\детский сад\документация\конкурсы\2020-2021\Международныйконкурс им. Л.Выготского\Видео\2021-10-16_13-48-42.png"/>
          <p:cNvPicPr>
            <a:picLocks noChangeAspect="1" noChangeArrowheads="1"/>
          </p:cNvPicPr>
          <p:nvPr/>
        </p:nvPicPr>
        <p:blipFill>
          <a:blip r:embed="rId2"/>
          <a:srcRect l="11017" t="7596" r="12115" b="16449"/>
          <a:stretch>
            <a:fillRect/>
          </a:stretch>
        </p:blipFill>
        <p:spPr bwMode="auto">
          <a:xfrm>
            <a:off x="714348" y="1643050"/>
            <a:ext cx="3309260" cy="250033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TextBox 3"/>
          <p:cNvSpPr txBox="1"/>
          <p:nvPr/>
        </p:nvSpPr>
        <p:spPr>
          <a:xfrm>
            <a:off x="357158" y="4286256"/>
            <a:ext cx="4214842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/>
              <a:t>Обсуждение с детьми реализации проекта на утреннем круге.</a:t>
            </a:r>
            <a:endParaRPr lang="ru-RU" dirty="0" smtClean="0"/>
          </a:p>
          <a:p>
            <a:pPr algn="ctr"/>
            <a:r>
              <a:rPr lang="ru-RU" b="1" dirty="0" smtClean="0"/>
              <a:t>Модель трёх вопросов:</a:t>
            </a:r>
            <a:endParaRPr lang="ru-RU" dirty="0" smtClean="0"/>
          </a:p>
          <a:p>
            <a:pPr algn="ctr"/>
            <a:r>
              <a:rPr lang="ru-RU" b="1" dirty="0" smtClean="0"/>
              <a:t>1.Что мы знаем про это?</a:t>
            </a:r>
            <a:endParaRPr lang="ru-RU" dirty="0" smtClean="0"/>
          </a:p>
          <a:p>
            <a:pPr algn="ctr"/>
            <a:r>
              <a:rPr lang="ru-RU" b="1" dirty="0" smtClean="0"/>
              <a:t>2.Что мы хотим узнать?</a:t>
            </a:r>
            <a:endParaRPr lang="ru-RU" dirty="0" smtClean="0"/>
          </a:p>
          <a:p>
            <a:pPr algn="ctr"/>
            <a:r>
              <a:rPr lang="ru-RU" b="1" dirty="0" smtClean="0"/>
              <a:t>3.Как мы узнаем?</a:t>
            </a:r>
            <a:endParaRPr lang="ru-RU" dirty="0" smtClean="0"/>
          </a:p>
          <a:p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4714876" y="4357694"/>
            <a:ext cx="428628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/>
              <a:t>Обсуждение </a:t>
            </a:r>
          </a:p>
          <a:p>
            <a:pPr algn="ctr"/>
            <a:r>
              <a:rPr lang="ru-RU" b="1" dirty="0" smtClean="0"/>
              <a:t>реализации проекта</a:t>
            </a:r>
          </a:p>
          <a:p>
            <a:pPr algn="ctr"/>
            <a:r>
              <a:rPr lang="ru-RU" b="1" dirty="0" smtClean="0"/>
              <a:t> «В коробке с карандашами»</a:t>
            </a:r>
          </a:p>
          <a:p>
            <a:pPr algn="ctr"/>
            <a:r>
              <a:rPr lang="ru-RU" b="1" dirty="0" smtClean="0"/>
              <a:t>с родителями </a:t>
            </a:r>
            <a:endParaRPr lang="ru-RU" dirty="0" smtClean="0"/>
          </a:p>
          <a:p>
            <a:endParaRPr lang="ru-RU" dirty="0" smtClean="0"/>
          </a:p>
          <a:p>
            <a:endParaRPr lang="ru-RU" dirty="0"/>
          </a:p>
        </p:txBody>
      </p:sp>
      <p:pic>
        <p:nvPicPr>
          <p:cNvPr id="6" name="Picture 3" descr="D:\детский сад\2017-2021 фото\100PHOTO\100PHOTO\SAM_919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33965" y="1643050"/>
            <a:ext cx="3309935" cy="24831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II </a:t>
            </a:r>
            <a:r>
              <a:rPr lang="ru-RU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ЭТАП</a:t>
            </a:r>
            <a:br>
              <a:rPr lang="ru-RU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</a:br>
            <a:r>
              <a:rPr lang="ru-RU" sz="4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познавательно – исследовательская деятельность</a:t>
            </a:r>
            <a:endParaRPr lang="ru-RU" sz="40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pic>
        <p:nvPicPr>
          <p:cNvPr id="4098" name="Picture 2" descr="D:\детский сад\документация\конкурсы\2020-2021\Международныйконкурс им. Л.Выготского\Фото\IMG_000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628" y="1857364"/>
            <a:ext cx="2928958" cy="219680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099" name="Picture 3" descr="D:\детский сад\документация\конкурсы\2020-2021\Международныйконкурс им. Л.Выготского\Фото\IMG_000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28662" y="1857364"/>
            <a:ext cx="2928958" cy="219680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100" name="Picture 4" descr="D:\детский сад\документация\конкурсы\2020-2021\Международныйконкурс им. Л.Выготского\Фото\IMG_0006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071802" y="4429132"/>
            <a:ext cx="2928958" cy="219680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000108"/>
          </a:xfrm>
        </p:spPr>
        <p:txBody>
          <a:bodyPr/>
          <a:lstStyle/>
          <a:p>
            <a:r>
              <a:rPr lang="en-US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II </a:t>
            </a:r>
            <a:r>
              <a:rPr lang="ru-RU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ЭТАП</a:t>
            </a:r>
            <a:br>
              <a:rPr lang="ru-RU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</a:br>
            <a:r>
              <a:rPr lang="ru-RU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продуктивная деятельность</a:t>
            </a:r>
            <a:endParaRPr lang="ru-RU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4" name="TextBox 7"/>
          <p:cNvSpPr txBox="1">
            <a:spLocks noChangeArrowheads="1"/>
          </p:cNvSpPr>
          <p:nvPr/>
        </p:nvSpPr>
        <p:spPr bwMode="auto">
          <a:xfrm>
            <a:off x="1285852" y="4643446"/>
            <a:ext cx="2608536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ru-RU" b="1" dirty="0" smtClean="0"/>
              <a:t>Рисование </a:t>
            </a:r>
          </a:p>
          <a:p>
            <a:pPr algn="ctr"/>
            <a:r>
              <a:rPr lang="ru-RU" b="1" dirty="0" smtClean="0"/>
              <a:t>«Карандаши будущего»</a:t>
            </a:r>
            <a:endParaRPr lang="ru-RU" b="1" dirty="0"/>
          </a:p>
        </p:txBody>
      </p:sp>
      <p:pic>
        <p:nvPicPr>
          <p:cNvPr id="5122" name="Picture 2" descr="D:\детский сад\документация\конкурсы\2020-2021\Международныйконкурс им. Л.Выготского\Фото\IMG_002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86314" y="1500174"/>
            <a:ext cx="3714625" cy="278608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123" name="Picture 3" descr="D:\детский сад\документация\конкурсы\2020-2021\Международныйконкурс им. Л.Выготского\Видео\2021-10-16_15-42-17.png"/>
          <p:cNvPicPr>
            <a:picLocks noChangeAspect="1" noChangeArrowheads="1"/>
          </p:cNvPicPr>
          <p:nvPr/>
        </p:nvPicPr>
        <p:blipFill>
          <a:blip r:embed="rId3"/>
          <a:srcRect l="9308" t="6623" r="10639" b="13906"/>
          <a:stretch>
            <a:fillRect/>
          </a:stretch>
        </p:blipFill>
        <p:spPr bwMode="auto">
          <a:xfrm>
            <a:off x="857224" y="1500174"/>
            <a:ext cx="3523574" cy="278608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6" name="TextBox 7"/>
          <p:cNvSpPr txBox="1">
            <a:spLocks noChangeArrowheads="1"/>
          </p:cNvSpPr>
          <p:nvPr/>
        </p:nvSpPr>
        <p:spPr bwMode="auto">
          <a:xfrm>
            <a:off x="4572000" y="4643446"/>
            <a:ext cx="4059958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ru-RU" b="1" dirty="0" smtClean="0"/>
              <a:t>Конструирование из бумаги (оригами)</a:t>
            </a:r>
          </a:p>
          <a:p>
            <a:pPr algn="ctr"/>
            <a:r>
              <a:rPr lang="ru-RU" b="1" dirty="0" smtClean="0"/>
              <a:t>«Карандаши</a:t>
            </a:r>
          </a:p>
          <a:p>
            <a:pPr algn="ctr"/>
            <a:r>
              <a:rPr lang="ru-RU" b="1" dirty="0" smtClean="0"/>
              <a:t> для украшения мини - музея»</a:t>
            </a:r>
            <a:endParaRPr lang="ru-RU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4290"/>
            <a:ext cx="8229600" cy="714380"/>
          </a:xfrm>
        </p:spPr>
        <p:txBody>
          <a:bodyPr/>
          <a:lstStyle/>
          <a:p>
            <a:r>
              <a:rPr lang="ru-RU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/>
            </a:r>
            <a:br>
              <a:rPr lang="ru-RU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</a:br>
            <a:r>
              <a:rPr lang="ru-RU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/>
            </a:r>
            <a:br>
              <a:rPr lang="ru-RU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</a:br>
            <a:r>
              <a:rPr lang="ru-RU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/>
            </a:r>
            <a:br>
              <a:rPr lang="ru-RU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</a:br>
            <a:r>
              <a:rPr lang="en-US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II </a:t>
            </a:r>
            <a:r>
              <a:rPr lang="ru-RU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ЭТАП</a:t>
            </a:r>
            <a:br>
              <a:rPr lang="ru-RU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</a:br>
            <a:r>
              <a:rPr lang="ru-RU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непрерывно – образовательная деятельность</a:t>
            </a:r>
            <a:br>
              <a:rPr lang="ru-RU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</a:br>
            <a:endParaRPr lang="ru-RU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4" name="TextBox 7"/>
          <p:cNvSpPr txBox="1">
            <a:spLocks noChangeArrowheads="1"/>
          </p:cNvSpPr>
          <p:nvPr/>
        </p:nvSpPr>
        <p:spPr bwMode="auto">
          <a:xfrm>
            <a:off x="571472" y="5429264"/>
            <a:ext cx="3571868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b="1" dirty="0" smtClean="0"/>
              <a:t>НОД </a:t>
            </a:r>
          </a:p>
          <a:p>
            <a:pPr algn="ctr"/>
            <a:r>
              <a:rPr lang="ru-RU" b="1" dirty="0" smtClean="0"/>
              <a:t>«История возникновения карандаша»</a:t>
            </a:r>
            <a:endParaRPr lang="ru-RU" dirty="0"/>
          </a:p>
          <a:p>
            <a:endParaRPr lang="ru-RU" dirty="0"/>
          </a:p>
        </p:txBody>
      </p:sp>
      <p:pic>
        <p:nvPicPr>
          <p:cNvPr id="6146" name="Picture 2" descr="D:\детский сад\документация\конкурсы\2020-2021\Международныйконкурс им. Л.Выготского\Фото\IMG_003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34" y="2428868"/>
            <a:ext cx="3809874" cy="285752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147" name="Picture 3" descr="D:\детский сад\документация\конкурсы\2020-2021\Международныйконкурс им. Л.Выготского\Фото\IMG_003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57752" y="2428868"/>
            <a:ext cx="3809873" cy="285752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7" name="TextBox 7"/>
          <p:cNvSpPr txBox="1">
            <a:spLocks noChangeArrowheads="1"/>
          </p:cNvSpPr>
          <p:nvPr/>
        </p:nvSpPr>
        <p:spPr bwMode="auto">
          <a:xfrm>
            <a:off x="5000628" y="5572140"/>
            <a:ext cx="3571868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b="1" dirty="0" smtClean="0"/>
              <a:t>Интерактивная экскурсия </a:t>
            </a:r>
          </a:p>
          <a:p>
            <a:pPr algn="ctr"/>
            <a:r>
              <a:rPr lang="ru-RU" b="1" dirty="0" smtClean="0"/>
              <a:t>«Музеи карандаша»</a:t>
            </a:r>
            <a:endParaRPr lang="ru-RU" dirty="0"/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/>
            </a:r>
            <a:br>
              <a:rPr lang="ru-RU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</a:br>
            <a:r>
              <a:rPr lang="en-US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II </a:t>
            </a:r>
            <a:r>
              <a:rPr lang="ru-RU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ЭТАП</a:t>
            </a:r>
            <a:br>
              <a:rPr lang="ru-RU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</a:br>
            <a:r>
              <a:rPr lang="ru-RU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самостоятельная деятельность детей</a:t>
            </a:r>
            <a:endParaRPr lang="ru-RU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pic>
        <p:nvPicPr>
          <p:cNvPr id="9218" name="Picture 2" descr="D:\детский сад\документация\конкурсы\2020-2021\Международныйконкурс им. Л.Выготского\Видео\2021-10-16_15-44-06.png"/>
          <p:cNvPicPr>
            <a:picLocks noChangeAspect="1" noChangeArrowheads="1"/>
          </p:cNvPicPr>
          <p:nvPr/>
        </p:nvPicPr>
        <p:blipFill>
          <a:blip r:embed="rId2"/>
          <a:srcRect l="17403" t="7143" r="19682" b="14286"/>
          <a:stretch>
            <a:fillRect/>
          </a:stretch>
        </p:blipFill>
        <p:spPr bwMode="auto">
          <a:xfrm>
            <a:off x="428596" y="2643182"/>
            <a:ext cx="4058937" cy="300039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Picture 2" descr="D:\детский сад\документация\конкурсы\2020-2021\Международныйконкурс им. Л.Выготского\Видео\2021-10-16_15-38-40.png"/>
          <p:cNvPicPr>
            <a:picLocks noChangeAspect="1" noChangeArrowheads="1"/>
          </p:cNvPicPr>
          <p:nvPr/>
        </p:nvPicPr>
        <p:blipFill>
          <a:blip r:embed="rId3"/>
          <a:srcRect l="11962" t="7092" r="12276" b="14893"/>
          <a:stretch>
            <a:fillRect/>
          </a:stretch>
        </p:blipFill>
        <p:spPr bwMode="auto">
          <a:xfrm>
            <a:off x="4929190" y="2643182"/>
            <a:ext cx="3929058" cy="301065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II </a:t>
            </a:r>
            <a:r>
              <a:rPr lang="ru-RU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ЭТАП</a:t>
            </a:r>
            <a:endParaRPr lang="ru-RU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4" name="TextBox 7"/>
          <p:cNvSpPr txBox="1">
            <a:spLocks noChangeArrowheads="1"/>
          </p:cNvSpPr>
          <p:nvPr/>
        </p:nvSpPr>
        <p:spPr bwMode="auto">
          <a:xfrm>
            <a:off x="428596" y="5143512"/>
            <a:ext cx="3984039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ru-RU" b="1" dirty="0"/>
              <a:t>Изготовление книжки – малышки </a:t>
            </a:r>
          </a:p>
          <a:p>
            <a:pPr algn="ctr"/>
            <a:r>
              <a:rPr lang="ru-RU" b="1" dirty="0" smtClean="0"/>
              <a:t>и сочинение сказки про карандаши</a:t>
            </a:r>
          </a:p>
          <a:p>
            <a:pPr algn="ctr"/>
            <a:r>
              <a:rPr lang="ru-RU" b="1" dirty="0" smtClean="0"/>
              <a:t>вместе </a:t>
            </a:r>
            <a:r>
              <a:rPr lang="ru-RU" b="1" dirty="0"/>
              <a:t>с мамой</a:t>
            </a:r>
            <a:endParaRPr lang="ru-RU" dirty="0"/>
          </a:p>
          <a:p>
            <a:endParaRPr lang="ru-RU" dirty="0"/>
          </a:p>
        </p:txBody>
      </p:sp>
      <p:pic>
        <p:nvPicPr>
          <p:cNvPr id="7170" name="Picture 2" descr="D:\детский сад\документация\конкурсы\2020-2021\Международныйконкурс им. Л.Выготского\Фото\IMG_003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72066" y="1785926"/>
            <a:ext cx="3714776" cy="300039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Рисунок 5" descr="D:\детский сад\2017-2021 фото\Подготовительная групппа\Проект Вместе весело шагать\Фото\IMG-20201226-WA0003.jpg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42910" y="1857364"/>
            <a:ext cx="3643338" cy="292895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7" name="TextBox 7"/>
          <p:cNvSpPr txBox="1">
            <a:spLocks noChangeArrowheads="1"/>
          </p:cNvSpPr>
          <p:nvPr/>
        </p:nvSpPr>
        <p:spPr bwMode="auto">
          <a:xfrm>
            <a:off x="5357818" y="5143512"/>
            <a:ext cx="2596416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ru-RU" b="1" dirty="0"/>
              <a:t>Изготовление </a:t>
            </a:r>
            <a:r>
              <a:rPr lang="ru-RU" b="1" dirty="0" smtClean="0"/>
              <a:t>поделок</a:t>
            </a:r>
          </a:p>
          <a:p>
            <a:pPr algn="ctr"/>
            <a:r>
              <a:rPr lang="ru-RU" b="1" dirty="0" smtClean="0"/>
              <a:t>из карандашей</a:t>
            </a:r>
          </a:p>
          <a:p>
            <a:pPr algn="ctr"/>
            <a:r>
              <a:rPr lang="ru-RU" b="1" dirty="0" smtClean="0"/>
              <a:t>вместе </a:t>
            </a:r>
            <a:r>
              <a:rPr lang="ru-RU" b="1" dirty="0"/>
              <a:t>с </a:t>
            </a:r>
            <a:r>
              <a:rPr lang="ru-RU" b="1" dirty="0" smtClean="0"/>
              <a:t>родителями</a:t>
            </a:r>
            <a:endParaRPr lang="ru-RU" dirty="0"/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III </a:t>
            </a:r>
            <a:r>
              <a:rPr lang="ru-RU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БЛОК</a:t>
            </a:r>
            <a:endParaRPr lang="ru-RU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pic>
        <p:nvPicPr>
          <p:cNvPr id="6" name="Picture 4" descr="D:\детский сад\документация\конкурсы\2020-2021\Международныйконкурс им. Л.Выготского\Фото\IMG_004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57422" y="1643050"/>
            <a:ext cx="4476601" cy="335758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7" name="TextBox 7"/>
          <p:cNvSpPr txBox="1">
            <a:spLocks noChangeArrowheads="1"/>
          </p:cNvSpPr>
          <p:nvPr/>
        </p:nvSpPr>
        <p:spPr bwMode="auto">
          <a:xfrm>
            <a:off x="2857488" y="5286388"/>
            <a:ext cx="3446842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ru-RU" b="1" dirty="0" smtClean="0"/>
              <a:t>Итоговое занятие </a:t>
            </a:r>
          </a:p>
          <a:p>
            <a:pPr algn="ctr"/>
            <a:r>
              <a:rPr lang="ru-RU" b="1" dirty="0" smtClean="0"/>
              <a:t>«Река времени»</a:t>
            </a:r>
          </a:p>
          <a:p>
            <a:pPr algn="ctr"/>
            <a:r>
              <a:rPr lang="ru-RU" b="1" dirty="0" smtClean="0"/>
              <a:t>(история появления карандаша)</a:t>
            </a:r>
            <a:endParaRPr lang="ru-RU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III </a:t>
            </a:r>
            <a:r>
              <a:rPr lang="ru-RU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БЛОК</a:t>
            </a:r>
            <a:endParaRPr lang="ru-RU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pic>
        <p:nvPicPr>
          <p:cNvPr id="2052" name="Picture 4" descr="D:\детский сад\документация\конкурсы\2020-2021\Международныйконкурс им. Л.Выготского\Видео\2021-10-16_15-47-27.png"/>
          <p:cNvPicPr>
            <a:picLocks noChangeAspect="1" noChangeArrowheads="1"/>
          </p:cNvPicPr>
          <p:nvPr/>
        </p:nvPicPr>
        <p:blipFill>
          <a:blip r:embed="rId2"/>
          <a:srcRect l="14120" t="5796" r="12019" b="14995"/>
          <a:stretch>
            <a:fillRect/>
          </a:stretch>
        </p:blipFill>
        <p:spPr bwMode="auto">
          <a:xfrm>
            <a:off x="1857356" y="1643050"/>
            <a:ext cx="5568679" cy="335758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TextBox 7"/>
          <p:cNvSpPr txBox="1">
            <a:spLocks noChangeArrowheads="1"/>
          </p:cNvSpPr>
          <p:nvPr/>
        </p:nvSpPr>
        <p:spPr bwMode="auto">
          <a:xfrm>
            <a:off x="2857488" y="5286388"/>
            <a:ext cx="3069175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ru-RU" b="1" dirty="0" smtClean="0"/>
              <a:t>Оформление мини – музея</a:t>
            </a:r>
          </a:p>
          <a:p>
            <a:pPr algn="ctr"/>
            <a:r>
              <a:rPr lang="ru-RU" b="1" dirty="0" smtClean="0"/>
              <a:t>«В коробке с карандашами»</a:t>
            </a:r>
          </a:p>
          <a:p>
            <a:pPr algn="ctr"/>
            <a:endParaRPr lang="ru-RU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III </a:t>
            </a:r>
            <a:r>
              <a:rPr lang="ru-RU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БЛОК</a:t>
            </a:r>
            <a:endParaRPr lang="ru-RU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pic>
        <p:nvPicPr>
          <p:cNvPr id="2050" name="Picture 2" descr="D:\детский сад\документация\конкурсы\2020-2021\Международныйконкурс им. Л.Выготского\Фото\фото\IMG_006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14546" y="1571612"/>
            <a:ext cx="4857588" cy="364333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TextBox 7"/>
          <p:cNvSpPr txBox="1">
            <a:spLocks noChangeArrowheads="1"/>
          </p:cNvSpPr>
          <p:nvPr/>
        </p:nvSpPr>
        <p:spPr bwMode="auto">
          <a:xfrm>
            <a:off x="2071670" y="5286388"/>
            <a:ext cx="5213223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ru-RU" b="1" dirty="0" smtClean="0"/>
              <a:t>Мастер – класс </a:t>
            </a:r>
          </a:p>
          <a:p>
            <a:pPr algn="ctr"/>
            <a:r>
              <a:rPr lang="ru-RU" b="1" dirty="0" smtClean="0"/>
              <a:t>для детей подготовительной группы «Звёздочки»</a:t>
            </a:r>
          </a:p>
          <a:p>
            <a:pPr algn="ctr"/>
            <a:r>
              <a:rPr lang="ru-RU" b="1" dirty="0" smtClean="0"/>
              <a:t>«Изготовление карандаша»</a:t>
            </a:r>
          </a:p>
          <a:p>
            <a:pPr algn="ctr"/>
            <a:endParaRPr lang="ru-RU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III </a:t>
            </a:r>
            <a:r>
              <a:rPr lang="ru-RU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БЛОК</a:t>
            </a:r>
            <a:endParaRPr lang="ru-RU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pic>
        <p:nvPicPr>
          <p:cNvPr id="10242" name="Picture 2" descr="D:\детский сад\документация\конкурсы\2020-2021\Международныйконкурс им. Л.Выготского\Видео\2021-10-16_15-49-24.png"/>
          <p:cNvPicPr>
            <a:picLocks noChangeAspect="1" noChangeArrowheads="1"/>
          </p:cNvPicPr>
          <p:nvPr/>
        </p:nvPicPr>
        <p:blipFill>
          <a:blip r:embed="rId2"/>
          <a:srcRect l="13535" t="5556" r="13584" b="14815"/>
          <a:stretch>
            <a:fillRect/>
          </a:stretch>
        </p:blipFill>
        <p:spPr bwMode="auto">
          <a:xfrm>
            <a:off x="1857356" y="1643050"/>
            <a:ext cx="5465838" cy="335758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5" name="TextBox 7"/>
          <p:cNvSpPr txBox="1">
            <a:spLocks noChangeArrowheads="1"/>
          </p:cNvSpPr>
          <p:nvPr/>
        </p:nvSpPr>
        <p:spPr bwMode="auto">
          <a:xfrm>
            <a:off x="2428860" y="5286388"/>
            <a:ext cx="4344459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ru-RU" b="1" dirty="0" smtClean="0"/>
              <a:t>Экскурсия </a:t>
            </a:r>
          </a:p>
          <a:p>
            <a:pPr algn="ctr"/>
            <a:r>
              <a:rPr lang="ru-RU" b="1" dirty="0" smtClean="0"/>
              <a:t>для детей средней группы «</a:t>
            </a:r>
            <a:r>
              <a:rPr lang="ru-RU" b="1" dirty="0" err="1" smtClean="0"/>
              <a:t>Смешарики</a:t>
            </a:r>
            <a:r>
              <a:rPr lang="ru-RU" b="1" dirty="0" smtClean="0"/>
              <a:t>»</a:t>
            </a:r>
          </a:p>
          <a:p>
            <a:pPr algn="ctr"/>
            <a:r>
              <a:rPr lang="ru-RU" b="1" dirty="0" smtClean="0"/>
              <a:t>«Творческая мастерская»</a:t>
            </a:r>
          </a:p>
          <a:p>
            <a:pPr algn="ctr"/>
            <a:endParaRPr lang="ru-RU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III </a:t>
            </a:r>
            <a:r>
              <a:rPr lang="ru-RU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БЛОК</a:t>
            </a:r>
            <a:endParaRPr lang="ru-RU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pic>
        <p:nvPicPr>
          <p:cNvPr id="2051" name="Picture 3" descr="D:\детский сад\документация\конкурсы\2020-2021\Международныйконкурс им. Л.Выготского\Видео\2021-10-16_15-34-46.png"/>
          <p:cNvPicPr>
            <a:picLocks noChangeAspect="1" noChangeArrowheads="1"/>
          </p:cNvPicPr>
          <p:nvPr/>
        </p:nvPicPr>
        <p:blipFill>
          <a:blip r:embed="rId2"/>
          <a:srcRect l="10468" t="5078" r="11017" b="16718"/>
          <a:stretch>
            <a:fillRect/>
          </a:stretch>
        </p:blipFill>
        <p:spPr bwMode="auto">
          <a:xfrm>
            <a:off x="2214546" y="1428736"/>
            <a:ext cx="4898606" cy="342902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5" name="TextBox 7"/>
          <p:cNvSpPr txBox="1">
            <a:spLocks noChangeArrowheads="1"/>
          </p:cNvSpPr>
          <p:nvPr/>
        </p:nvSpPr>
        <p:spPr bwMode="auto">
          <a:xfrm>
            <a:off x="2928926" y="5072074"/>
            <a:ext cx="3446842" cy="1477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ru-RU" b="1" dirty="0" smtClean="0"/>
              <a:t>Экскурсия </a:t>
            </a:r>
          </a:p>
          <a:p>
            <a:pPr algn="ctr"/>
            <a:r>
              <a:rPr lang="ru-RU" b="1" dirty="0" smtClean="0"/>
              <a:t>для родителей</a:t>
            </a:r>
          </a:p>
          <a:p>
            <a:pPr algn="ctr"/>
            <a:r>
              <a:rPr lang="ru-RU" b="1" dirty="0" smtClean="0"/>
              <a:t>«Река времени»</a:t>
            </a:r>
          </a:p>
          <a:p>
            <a:pPr algn="ctr"/>
            <a:r>
              <a:rPr lang="ru-RU" b="1" dirty="0" smtClean="0"/>
              <a:t>(история появления карандаша)</a:t>
            </a:r>
          </a:p>
          <a:p>
            <a:pPr algn="ctr"/>
            <a:endParaRPr lang="ru-RU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ПЕРСПЕКТИВА РАЗВИТИЯ </a:t>
            </a:r>
            <a:br>
              <a:rPr lang="ru-RU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</a:br>
            <a:r>
              <a:rPr lang="ru-RU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МИНИ - МУЗЕЯ</a:t>
            </a:r>
            <a:endParaRPr lang="ru-RU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Clr>
                <a:srgbClr val="0070C0"/>
              </a:buClr>
              <a:buFont typeface="Wingdings" pitchFamily="2" charset="2"/>
              <a:buChar char="v"/>
            </a:pPr>
            <a:r>
              <a:rPr lang="ru-RU" sz="2800" dirty="0" smtClean="0"/>
              <a:t>Пополнение картотеки стихотворениями, загадками, интересными фактами о карандашах. </a:t>
            </a:r>
          </a:p>
          <a:p>
            <a:pPr>
              <a:buClr>
                <a:srgbClr val="0070C0"/>
              </a:buClr>
              <a:buFont typeface="Wingdings" pitchFamily="2" charset="2"/>
              <a:buChar char="v"/>
            </a:pPr>
            <a:r>
              <a:rPr lang="ru-RU" sz="2800" dirty="0" smtClean="0"/>
              <a:t> Подборка конспектов мероприятий с детьми в мини – музее. </a:t>
            </a:r>
          </a:p>
          <a:p>
            <a:pPr>
              <a:buClr>
                <a:srgbClr val="0070C0"/>
              </a:buClr>
              <a:buFont typeface="Wingdings" pitchFamily="2" charset="2"/>
              <a:buChar char="v"/>
            </a:pPr>
            <a:r>
              <a:rPr lang="ru-RU" sz="2800" dirty="0" smtClean="0"/>
              <a:t>Подбор коллекций детских презентаций по теме «Карандаши». </a:t>
            </a:r>
          </a:p>
          <a:p>
            <a:pPr algn="ctr">
              <a:buNone/>
            </a:pPr>
            <a:r>
              <a:rPr lang="ru-RU" sz="2800" i="1" dirty="0" smtClean="0"/>
              <a:t>На базе мини-музея или с использованием его коллекций можно проводить занятия по разным видам деятельности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Источники </a:t>
            </a:r>
            <a:endParaRPr lang="ru-RU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1800" dirty="0">
                <a:hlinkClick r:id="rId2"/>
              </a:rPr>
              <a:t>http://</a:t>
            </a:r>
            <a:r>
              <a:rPr lang="en-US" sz="1800" dirty="0" smtClean="0">
                <a:hlinkClick r:id="rId2"/>
              </a:rPr>
              <a:t>zezete2.z.e.pic.centerblog.net/638ab5f5.png</a:t>
            </a:r>
            <a:endParaRPr lang="ru-RU" sz="1800" dirty="0" smtClean="0"/>
          </a:p>
          <a:p>
            <a:r>
              <a:rPr lang="en-US" sz="1800" dirty="0">
                <a:hlinkClick r:id="rId3"/>
              </a:rPr>
              <a:t>http://media0.fanparty.ru/fanclubs/school/gallery/992845_school_pic.jpg</a:t>
            </a:r>
            <a:endParaRPr lang="ru-RU" sz="1800" dirty="0"/>
          </a:p>
          <a:p>
            <a:r>
              <a:rPr lang="en-US" sz="1800" dirty="0">
                <a:hlinkClick r:id="rId4"/>
              </a:rPr>
              <a:t>http://</a:t>
            </a:r>
            <a:r>
              <a:rPr lang="en-US" sz="1800" dirty="0" smtClean="0">
                <a:hlinkClick r:id="rId4"/>
              </a:rPr>
              <a:t>abinsk-7.caduk.ru/images/0_b13ba_502cf765_orig.png</a:t>
            </a:r>
            <a:endParaRPr lang="ru-RU" sz="1800" dirty="0" smtClean="0"/>
          </a:p>
          <a:p>
            <a:r>
              <a:rPr lang="ru-RU" sz="1800" dirty="0" smtClean="0"/>
              <a:t> Дитрих А. Почемучка. М., 1993</a:t>
            </a:r>
          </a:p>
          <a:p>
            <a:r>
              <a:rPr lang="ru-RU" sz="1800" dirty="0" smtClean="0"/>
              <a:t>Заточи карандаши и рисуй, черти, пиши. Отчего и почему – 2005, №12</a:t>
            </a:r>
          </a:p>
          <a:p>
            <a:r>
              <a:rPr lang="ru-RU" sz="1800" dirty="0" err="1" smtClean="0"/>
              <a:t>Дыбина</a:t>
            </a:r>
            <a:r>
              <a:rPr lang="ru-RU" sz="1800" dirty="0" smtClean="0"/>
              <a:t> О. В. </a:t>
            </a:r>
            <a:r>
              <a:rPr lang="ru-RU" sz="1800" i="1" dirty="0" smtClean="0"/>
              <a:t>«Что было до …»</a:t>
            </a:r>
            <a:r>
              <a:rPr lang="ru-RU" sz="1800" dirty="0" smtClean="0"/>
              <a:t>, М., ТЦ </a:t>
            </a:r>
            <a:r>
              <a:rPr lang="ru-RU" sz="1800" i="1" dirty="0" smtClean="0"/>
              <a:t>«Сфера»</a:t>
            </a:r>
            <a:r>
              <a:rPr lang="ru-RU" sz="1800" dirty="0" smtClean="0"/>
              <a:t>, 2001 г.</a:t>
            </a:r>
          </a:p>
          <a:p>
            <a:r>
              <a:rPr lang="ru-RU" sz="1800" dirty="0" err="1" smtClean="0"/>
              <a:t>Дыбина</a:t>
            </a:r>
            <a:r>
              <a:rPr lang="ru-RU" sz="1800" dirty="0" smtClean="0"/>
              <a:t> О. В. </a:t>
            </a:r>
            <a:r>
              <a:rPr lang="ru-RU" sz="1800" i="1" dirty="0" smtClean="0"/>
              <a:t>«Неизведанный мир»</a:t>
            </a:r>
            <a:r>
              <a:rPr lang="ru-RU" sz="1800" dirty="0" smtClean="0"/>
              <a:t>, М., ТЦ </a:t>
            </a:r>
            <a:r>
              <a:rPr lang="ru-RU" sz="1800" i="1" dirty="0" smtClean="0"/>
              <a:t>«Сфера»</a:t>
            </a:r>
            <a:r>
              <a:rPr lang="ru-RU" sz="1800" dirty="0" smtClean="0"/>
              <a:t>,2002 г.</a:t>
            </a:r>
          </a:p>
          <a:p>
            <a:r>
              <a:rPr lang="ru-RU" sz="1800" dirty="0" err="1" smtClean="0"/>
              <a:t>Дыбина</a:t>
            </a:r>
            <a:r>
              <a:rPr lang="ru-RU" sz="1800" dirty="0" smtClean="0"/>
              <a:t> О. В. </a:t>
            </a:r>
            <a:r>
              <a:rPr lang="ru-RU" sz="1800" i="1" dirty="0" smtClean="0"/>
              <a:t>«Рукотворный мир»</a:t>
            </a:r>
            <a:r>
              <a:rPr lang="ru-RU" sz="1800" dirty="0" smtClean="0"/>
              <a:t>, М., ТЦ </a:t>
            </a:r>
            <a:r>
              <a:rPr lang="ru-RU" sz="1800" i="1" dirty="0" smtClean="0"/>
              <a:t>«Сфера»</a:t>
            </a:r>
            <a:r>
              <a:rPr lang="ru-RU" sz="1800" dirty="0" smtClean="0"/>
              <a:t>, 2003 г.</a:t>
            </a:r>
          </a:p>
          <a:p>
            <a:r>
              <a:rPr lang="ru-RU" sz="1800" dirty="0" smtClean="0"/>
              <a:t>Ильин М., Сегал Е. Рассказы о том, что тебя окружает. кн. 2 Откуда приходят вещи. М., 1985</a:t>
            </a:r>
          </a:p>
          <a:p>
            <a:r>
              <a:rPr lang="ru-RU" sz="1800" dirty="0" smtClean="0"/>
              <a:t> Куликова Р. </a:t>
            </a:r>
            <a:r>
              <a:rPr lang="ru-RU" sz="1800" dirty="0" err="1" smtClean="0"/>
              <a:t>Ивашка</a:t>
            </a:r>
            <a:r>
              <a:rPr lang="ru-RU" sz="1800" dirty="0" smtClean="0"/>
              <a:t> в деревянной рубашке. </a:t>
            </a:r>
            <a:r>
              <a:rPr lang="ru-RU" sz="1800" dirty="0" err="1" smtClean="0"/>
              <a:t>Читайка</a:t>
            </a:r>
            <a:r>
              <a:rPr lang="ru-RU" sz="1800" dirty="0" smtClean="0"/>
              <a:t> – 2008, № 9</a:t>
            </a:r>
          </a:p>
          <a:p>
            <a:r>
              <a:rPr lang="ru-RU" sz="1800" dirty="0" smtClean="0"/>
              <a:t> Сколько лет карандашу? А почему? 2004, № 9.</a:t>
            </a:r>
          </a:p>
          <a:p>
            <a:r>
              <a:rPr lang="ru-RU" sz="1800" dirty="0" smtClean="0"/>
              <a:t> http://prostoykarandash.ru/lessons/karandash/</a:t>
            </a:r>
          </a:p>
          <a:p>
            <a:r>
              <a:rPr lang="ru-RU" sz="1800" dirty="0" smtClean="0"/>
              <a:t> http://wiki.pskovedu.ru/index.php</a:t>
            </a:r>
          </a:p>
          <a:p>
            <a:endParaRPr lang="ru-RU" sz="1800" dirty="0" smtClean="0"/>
          </a:p>
          <a:p>
            <a:endParaRPr lang="ru-RU" sz="1800" dirty="0"/>
          </a:p>
          <a:p>
            <a:endParaRPr lang="ru-RU" sz="1800" dirty="0" smtClean="0"/>
          </a:p>
          <a:p>
            <a:endParaRPr lang="ru-RU" sz="1800" dirty="0"/>
          </a:p>
        </p:txBody>
      </p:sp>
    </p:spTree>
    <p:extLst>
      <p:ext uri="{BB962C8B-B14F-4D97-AF65-F5344CB8AC3E}">
        <p14:creationId xmlns="" xmlns:p14="http://schemas.microsoft.com/office/powerpoint/2010/main" val="39138911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Карандаши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Карандаши</Template>
  <TotalTime>331</TotalTime>
  <Words>849</Words>
  <Application>Microsoft Office PowerPoint</Application>
  <PresentationFormat>Экран (4:3)</PresentationFormat>
  <Paragraphs>151</Paragraphs>
  <Slides>24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24</vt:i4>
      </vt:variant>
    </vt:vector>
  </HeadingPairs>
  <TitlesOfParts>
    <vt:vector size="25" baseType="lpstr">
      <vt:lpstr>Карандаши</vt:lpstr>
      <vt:lpstr>ПРОЕКТ  «В коробке с карандашами»</vt:lpstr>
      <vt:lpstr>«В процессе обучения должны быть задействованы ум, сердце и руки ребенка».  И. Г. Песталоцци.  </vt:lpstr>
      <vt:lpstr>Слайд 3</vt:lpstr>
      <vt:lpstr>АКТУАЛЬНОСТЬ</vt:lpstr>
      <vt:lpstr>Слайд 5</vt:lpstr>
      <vt:lpstr>ПРИНЦИПЫ</vt:lpstr>
      <vt:lpstr>АСПЕКТЫ  МУЗЕЙНОЙ ДЕЯТЕЛЬНОСТИ</vt:lpstr>
      <vt:lpstr>ПЛАН РАБОТЫ</vt:lpstr>
      <vt:lpstr>ОЖИДАЕМЫЙ РЕЗУЛЬТАТ</vt:lpstr>
      <vt:lpstr>РАЗДЕЛЫ МИНИ - МУЗЕЯ</vt:lpstr>
      <vt:lpstr>ПЕРСПЕКТИВНОЕ ПЛАНИРОВАНИЕ</vt:lpstr>
      <vt:lpstr>I ЭТАП</vt:lpstr>
      <vt:lpstr>II ЭТАП познавательно – исследовательская деятельность</vt:lpstr>
      <vt:lpstr>II ЭТАП продуктивная деятельность</vt:lpstr>
      <vt:lpstr>   II ЭТАП непрерывно – образовательная деятельность </vt:lpstr>
      <vt:lpstr> II ЭТАП самостоятельная деятельность детей</vt:lpstr>
      <vt:lpstr>II ЭТАП</vt:lpstr>
      <vt:lpstr>III БЛОК</vt:lpstr>
      <vt:lpstr>III БЛОК</vt:lpstr>
      <vt:lpstr>III БЛОК</vt:lpstr>
      <vt:lpstr>III БЛОК</vt:lpstr>
      <vt:lpstr>III БЛОК</vt:lpstr>
      <vt:lpstr>ПЕРСПЕКТИВА РАЗВИТИЯ  МИНИ - МУЗЕЯ</vt:lpstr>
      <vt:lpstr>Источники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Ольга</dc:creator>
  <cp:lastModifiedBy>Asus</cp:lastModifiedBy>
  <cp:revision>39</cp:revision>
  <dcterms:created xsi:type="dcterms:W3CDTF">2016-03-13T18:37:22Z</dcterms:created>
  <dcterms:modified xsi:type="dcterms:W3CDTF">2021-10-17T05:41:00Z</dcterms:modified>
</cp:coreProperties>
</file>