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25.xml" ContentType="application/vnd.openxmlformats-officedocument.presentationml.slide+xml"/>
  <Override PartName="/ppt/slides/slide23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3.xml" ContentType="application/vnd.openxmlformats-officedocument.presentationml.slide+xml"/>
  <Override PartName="/ppt/slides/slide20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s/slide16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slides/slide24.xml" ContentType="application/vnd.openxmlformats-officedocument.presentationml.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diagrams/quickStyle2.xml" ContentType="application/vnd.openxmlformats-officedocument.drawingml.diagramQuickStyle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22.xml" ContentType="application/vnd.openxmlformats-officedocument.presentationml.slide+xml"/>
  <Override PartName="/ppt/diagrams/colors2.xml" ContentType="application/vnd.openxmlformats-officedocument.drawingml.diagramColors+xml"/>
  <Override PartName="/ppt/slideLayouts/slideLayout4.xml" ContentType="application/vnd.openxmlformats-officedocument.presentationml.slideLayout+xml"/>
  <Override PartName="/ppt/slides/slide27.xml" ContentType="application/vnd.openxmlformats-officedocument.presentationml.slide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diagrams/quickStyle1.xml" ContentType="application/vnd.openxmlformats-officedocument.drawingml.diagramQuickStyle+xml"/>
  <Override PartName="/ppt/slides/slide6.xml" ContentType="application/vnd.openxmlformats-officedocument.presentationml.slide+xml"/>
  <Override PartName="/ppt/diagrams/drawing2.xml" ContentType="application/vnd.openxmlformats-officedocument.drawingml.diagramDrawing+xml"/>
  <Override PartName="/docProps/custom.xml" ContentType="application/vnd.openxmlformats-officedocument.custom-properties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notesMasters/notesMaster1.xml" ContentType="application/vnd.openxmlformats-officedocument.presentationml.notesMaster+xml"/>
  <Override PartName="/ppt/diagrams/colors1.xml" ContentType="application/vnd.openxmlformats-officedocument.drawingml.diagramColors+xml"/>
  <Override PartName="/ppt/slides/slide19.xml" ContentType="application/vnd.openxmlformats-officedocument.presentationml.slide+xml"/>
  <Override PartName="/ppt/diagrams/data1.xml" ContentType="application/vnd.openxmlformats-officedocument.drawingml.diagramData+xml"/>
  <Override PartName="/ppt/presProps.xml" ContentType="application/vnd.openxmlformats-officedocument.presentationml.presProps+xml"/>
  <Override PartName="/ppt/slideLayouts/slideLayout6.xml" ContentType="application/vnd.openxmlformats-officedocument.presentationml.slideLayout+xml"/>
  <Override PartName="/ppt/slides/slide21.xml" ContentType="application/vnd.openxmlformats-officedocument.presentationml.slide+xml"/>
  <Override PartName="/ppt/slides/slide7.xml" ContentType="application/vnd.openxmlformats-officedocument.presentationml.slide+xml"/>
  <Override PartName="/ppt/diagrams/drawing1.xml" ContentType="application/vnd.openxmlformats-officedocument.drawingml.diagramDrawing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sldMasterIdLst>
    <p:sldMasterId id="2147483648" r:id="rId1"/>
  </p:sldMasterIdLst>
  <p:notesMasterIdLst>
    <p:notesMasterId r:id="rId31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</p:sldIdLst>
  <p:sldSz cx="9144000" cy="6858000" type="screen4x3"/>
  <p:notesSz cx="9144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>
              <a:solidFill>
                <a:schemeClr val="lt1"/>
              </a:solidFill>
            </a:ln>
          </a:left>
          <a:right>
            <a:ln w="12700">
              <a:solidFill>
                <a:schemeClr val="lt1"/>
              </a:solidFill>
            </a:ln>
          </a:right>
          <a:top>
            <a:ln w="12700">
              <a:solidFill>
                <a:schemeClr val="lt1"/>
              </a:solidFill>
            </a:ln>
          </a:top>
          <a:bottom>
            <a:ln w="12700">
              <a:solidFill>
                <a:schemeClr val="lt1"/>
              </a:solidFill>
            </a:ln>
          </a:bottom>
          <a:insideH>
            <a:ln w="12700">
              <a:solidFill>
                <a:schemeClr val="lt1"/>
              </a:solidFill>
            </a:ln>
          </a:insideH>
          <a:insideV>
            <a:ln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  <a:fill>
          <a:solidFill>
            <a:schemeClr val="accent1">
              <a:tint val="40000"/>
            </a:schemeClr>
          </a:solidFill>
        </a:fill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prstClr val="black"/>
        </a:fontRef>
        <a:schemeClr val="lt1"/>
      </a:tcTxStyle>
      <a:tcStyle>
        <a:tcBdr>
          <a:bottom>
            <a:ln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howGuides="1">
      <p:cViewPr varScale="1">
        <p:scale>
          <a:sx n="52" d="100"/>
          <a:sy n="52" d="100"/>
        </p:scale>
        <p:origin x="-1188" y="-366"/>
      </p:cViewPr>
      <p:guideLst>
        <p:guide pos="2160" orient="horz"/>
        <p:guide pos="2880"/>
      </p:guideLst>
    </p:cSldViewPr>
  </p:slide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theme" Target="theme/theme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30" Type="http://schemas.openxmlformats.org/officeDocument/2006/relationships/slide" Target="slides/slide27.xml"/><Relationship Id="rId31" Type="http://schemas.openxmlformats.org/officeDocument/2006/relationships/notesMaster" Target="notesMasters/notesMaster1.xml"/><Relationship Id="rId32" Type="http://schemas.openxmlformats.org/officeDocument/2006/relationships/presProps" Target="presProps.xml" /><Relationship Id="rId33" Type="http://schemas.openxmlformats.org/officeDocument/2006/relationships/tableStyles" Target="tableStyles.xml" /><Relationship Id="rId34" Type="http://schemas.openxmlformats.org/officeDocument/2006/relationships/viewProps" Target="viewProps.xml" /></Relationships>
</file>

<file path=ppt/diagrams/_rels/data1.xml.rels><?xml version="1.0" encoding="UTF-8" standalone="yes"?><Relationships xmlns="http://schemas.openxmlformats.org/package/2006/relationships"><Relationship Id="rId1" Type="http://schemas.microsoft.com/office/2007/relationships/diagramDrawing" Target="../diagrams/drawing1.xml" /></Relationships>
</file>

<file path=ppt/diagrams/_rels/data2.xml.rels><?xml version="1.0" encoding="UTF-8" standalone="yes"?><Relationships xmlns="http://schemas.openxmlformats.org/package/2006/relationships"><Relationship Id="rId1" Type="http://schemas.microsoft.com/office/2007/relationships/diagramDrawing" Target="../diagrams/drawing2.xml" /></Relationships>
</file>

<file path=ppt/diagrams/_rels/drawing1.xml.rels><?xml version="1.0" encoding="UTF-8" standalone="yes"?><Relationships xmlns="http://schemas.openxmlformats.org/package/2006/relationships"></Relationships>
</file>

<file path=ppt/diagrams/_rels/drawing2.xml.rels><?xml version="1.0" encoding="UTF-8" standalone="yes"?><Relationships xmlns="http://schemas.openxmlformats.org/package/2006/relationships"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 xmlns:r="http://schemas.openxmlformats.org/officeDocument/2006/relationships">
  <dgm:ptLst>
    <dgm:pt modelId="{AAC58872-13F7-4E25-BD6C-8940F7E776B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 bwMode="auto"/>
      <dgm:t>
        <a:bodyPr/>
        <a:lstStyle/>
        <a:p>
          <a:pPr>
            <a:defRPr/>
          </a:pPr>
          <a:endParaRPr lang="ru-RU"/>
        </a:p>
      </dgm:t>
    </dgm:pt>
    <dgm:pt modelId="{5635B5E9-2BE0-4849-BF68-31536D776C4C}">
      <dgm:prSet phldrT="[Текст]"/>
      <dgm:spPr bwMode="auto"/>
      <dgm:t>
        <a:bodyPr/>
        <a:lstStyle/>
        <a:p>
          <a:pPr>
            <a:defRPr/>
          </a:pPr>
          <a:r>
            <a:rPr lang="ru-RU" b="1"/>
            <a:t>Россия расположена в самой суровой северо-восточной части Евразии</a:t>
          </a:r>
          <a:endParaRPr lang="ru-RU" b="1"/>
        </a:p>
      </dgm:t>
    </dgm:pt>
    <dgm:pt modelId="{5B9FC283-17A6-4A33-A293-3A2EBA731D74}" type="parTrans" cxnId="{4B5733FB-B2CF-4C99-83F0-27B87BA34358}">
      <dgm:prSet/>
      <dgm:spPr bwMode="auto"/>
      <dgm:t>
        <a:bodyPr/>
        <a:lstStyle/>
        <a:p>
          <a:pPr>
            <a:defRPr/>
          </a:pPr>
          <a:endParaRPr lang="ru-RU"/>
        </a:p>
      </dgm:t>
    </dgm:pt>
    <dgm:pt modelId="{3F3FEAEE-2262-4703-8E67-0736267F9231}" type="sibTrans" cxnId="{4B5733FB-B2CF-4C99-83F0-27B87BA34358}">
      <dgm:prSet/>
      <dgm:spPr bwMode="auto"/>
      <dgm:t>
        <a:bodyPr/>
        <a:lstStyle/>
        <a:p>
          <a:pPr>
            <a:defRPr/>
          </a:pPr>
          <a:endParaRPr lang="ru-RU"/>
        </a:p>
      </dgm:t>
    </dgm:pt>
    <dgm:pt modelId="{0740B09B-3A4D-4BB9-83E1-918531AC1634}">
      <dgm:prSet phldrT="[Текст]" custT="1"/>
      <dgm:spPr bwMode="auto"/>
      <dgm:t>
        <a:bodyPr/>
        <a:lstStyle/>
        <a:p>
          <a:pPr>
            <a:defRPr/>
          </a:pPr>
          <a:r>
            <a:rPr lang="ru-RU" sz="2000" b="1">
              <a:solidFill>
                <a:schemeClr val="bg1"/>
              </a:solidFill>
            </a:rPr>
            <a:t>Северная специфика России накладывает отпечаток на условия жизни людей и развитие хозяйства. Это проявляется в необходимости строить утепленные жилища, отапливать жилье и производственные помещения, обеспечивать стойловое содержание скота</a:t>
          </a:r>
          <a:endParaRPr lang="ru-RU" sz="2000" b="1">
            <a:solidFill>
              <a:schemeClr val="bg1"/>
            </a:solidFill>
          </a:endParaRPr>
        </a:p>
      </dgm:t>
    </dgm:pt>
    <dgm:pt modelId="{446BBB1C-69AE-4D36-ACAE-A3E3FDF739EF}" type="parTrans" cxnId="{47C36816-7EF8-4173-B47C-56F693D0DA0E}">
      <dgm:prSet/>
      <dgm:spPr bwMode="auto"/>
      <dgm:t>
        <a:bodyPr/>
        <a:lstStyle/>
        <a:p>
          <a:pPr>
            <a:defRPr/>
          </a:pPr>
          <a:endParaRPr lang="ru-RU"/>
        </a:p>
      </dgm:t>
    </dgm:pt>
    <dgm:pt modelId="{8457CD59-DD01-4BDD-BEF8-A38F51C4A169}" type="sibTrans" cxnId="{47C36816-7EF8-4173-B47C-56F693D0DA0E}">
      <dgm:prSet/>
      <dgm:spPr bwMode="auto"/>
      <dgm:t>
        <a:bodyPr/>
        <a:lstStyle/>
        <a:p>
          <a:pPr>
            <a:defRPr/>
          </a:pPr>
          <a:endParaRPr lang="ru-RU"/>
        </a:p>
      </dgm:t>
    </dgm:pt>
    <dgm:pt modelId="{4DAE9A7E-0762-4A77-82F3-B6827B8FC7D7}">
      <dgm:prSet phldrT="[Текст]"/>
      <dgm:spPr bwMode="auto"/>
      <dgm:t>
        <a:bodyPr/>
        <a:lstStyle/>
        <a:p>
          <a:pPr>
            <a:defRPr/>
          </a:pPr>
          <a:r>
            <a:rPr lang="ru-RU" b="1"/>
            <a:t>Природа России создает большие ограничения в развитии сельского хозяйства</a:t>
          </a:r>
          <a:endParaRPr lang="ru-RU" b="1"/>
        </a:p>
      </dgm:t>
    </dgm:pt>
    <dgm:pt modelId="{06099725-D6DA-4CE7-8DB9-6A75504897A0}" type="parTrans" cxnId="{03ECB072-DD53-4173-9DE8-1933CC32F1C5}">
      <dgm:prSet/>
      <dgm:spPr bwMode="auto"/>
      <dgm:t>
        <a:bodyPr/>
        <a:lstStyle/>
        <a:p>
          <a:pPr>
            <a:defRPr/>
          </a:pPr>
          <a:endParaRPr lang="ru-RU"/>
        </a:p>
      </dgm:t>
    </dgm:pt>
    <dgm:pt modelId="{A64ABF1B-F825-49B8-8E21-D3172930A5F5}" type="sibTrans" cxnId="{03ECB072-DD53-4173-9DE8-1933CC32F1C5}">
      <dgm:prSet/>
      <dgm:spPr bwMode="auto"/>
      <dgm:t>
        <a:bodyPr/>
        <a:lstStyle/>
        <a:p>
          <a:pPr>
            <a:defRPr/>
          </a:pPr>
          <a:endParaRPr lang="ru-RU"/>
        </a:p>
      </dgm:t>
    </dgm:pt>
    <dgm:pt modelId="{25314513-4AA0-42F5-BE36-DEA45825DBAC}">
      <dgm:prSet phldrT="[Текст]"/>
      <dgm:spPr bwMode="auto"/>
      <dgm:t>
        <a:bodyPr/>
        <a:lstStyle/>
        <a:p>
          <a:pPr>
            <a:defRPr/>
          </a:pPr>
          <a:r>
            <a:rPr lang="ru-RU" b="1">
              <a:solidFill>
                <a:schemeClr val="bg1"/>
              </a:solidFill>
            </a:rPr>
            <a:t> Для развития сельскохозяйственных культур недостаточно тепла, а в южной части — недостаточно влаги, поэтому неурожаи и недороды являются обычным явлением для отечественного земледелия. Каждое десятилетие случаются крупные неурожаи</a:t>
          </a:r>
          <a:r>
            <a:rPr lang="ru-RU"/>
            <a:t>.</a:t>
          </a:r>
          <a:endParaRPr lang="ru-RU"/>
        </a:p>
      </dgm:t>
    </dgm:pt>
    <dgm:pt modelId="{4F24EFA0-A987-4E73-87AE-ED5E0EE1EBD5}" type="parTrans" cxnId="{2785C1B1-5CEA-4E14-876B-4C392F0537E8}">
      <dgm:prSet/>
      <dgm:spPr bwMode="auto"/>
      <dgm:t>
        <a:bodyPr/>
        <a:lstStyle/>
        <a:p>
          <a:pPr>
            <a:defRPr/>
          </a:pPr>
          <a:endParaRPr lang="ru-RU"/>
        </a:p>
      </dgm:t>
    </dgm:pt>
    <dgm:pt modelId="{7327C96B-77F2-4D89-A963-0D4D7A2A0BAE}" type="sibTrans" cxnId="{2785C1B1-5CEA-4E14-876B-4C392F0537E8}">
      <dgm:prSet/>
      <dgm:spPr bwMode="auto"/>
      <dgm:t>
        <a:bodyPr/>
        <a:lstStyle/>
        <a:p>
          <a:pPr>
            <a:defRPr/>
          </a:pPr>
          <a:endParaRPr lang="ru-RU"/>
        </a:p>
      </dgm:t>
    </dgm:pt>
    <dgm:pt modelId="{6614D8EC-D793-41DF-99A2-D0A3D9E55EC2}" type="pres">
      <dgm:prSet presAssocID="{AAC58872-13F7-4E25-BD6C-8940F7E776BC}" presName="linear" presStyleCnt="0">
        <dgm:presLayoutVars>
          <dgm:animLvl val="lvl"/>
          <dgm:resizeHandles val="exact"/>
        </dgm:presLayoutVars>
      </dgm:prSet>
      <dgm:spPr bwMode="auto"/>
      <dgm:t>
        <a:bodyPr/>
        <a:lstStyle/>
        <a:p>
          <a:pPr>
            <a:defRPr/>
          </a:pPr>
          <a:endParaRPr lang="ru-RU"/>
        </a:p>
      </dgm:t>
    </dgm:pt>
    <dgm:pt modelId="{7AB2C891-852B-4F04-9897-55B592BF33A0}" type="pres">
      <dgm:prSet custLinFactNeighborX="-749" custLinFactNeighborY="-11992" presAssocID="{5635B5E9-2BE0-4849-BF68-31536D776C4C}" presName="parentText" presStyleLbl="node1" presStyleIdx="0" presStyleCnt="2">
        <dgm:presLayoutVars>
          <dgm:chMax val="0"/>
          <dgm:bulletEnabled val="1"/>
        </dgm:presLayoutVars>
      </dgm:prSet>
      <dgm:spPr bwMode="auto"/>
      <dgm:t>
        <a:bodyPr/>
        <a:lstStyle/>
        <a:p>
          <a:pPr>
            <a:defRPr/>
          </a:pPr>
          <a:endParaRPr lang="ru-RU"/>
        </a:p>
      </dgm:t>
    </dgm:pt>
    <dgm:pt modelId="{267806E6-570C-4629-AE3E-AF0494E04E2F}" type="pres">
      <dgm:prSet presAssocID="{5635B5E9-2BE0-4849-BF68-31536D776C4C}" presName="childText" presStyleLbl="revTx" presStyleIdx="0" presStyleCnt="2">
        <dgm:presLayoutVars>
          <dgm:bulletEnabled val="1"/>
        </dgm:presLayoutVars>
      </dgm:prSet>
      <dgm:spPr bwMode="auto"/>
      <dgm:t>
        <a:bodyPr/>
        <a:lstStyle/>
        <a:p>
          <a:pPr>
            <a:defRPr/>
          </a:pPr>
          <a:endParaRPr lang="ru-RU"/>
        </a:p>
      </dgm:t>
    </dgm:pt>
    <dgm:pt modelId="{04F4A45E-F287-4784-BE72-E276D3209CC7}" type="pres">
      <dgm:prSet presAssocID="{4DAE9A7E-0762-4A77-82F3-B6827B8FC7D7}" presName="parentText" presStyleLbl="node1" presStyleIdx="1" presStyleCnt="2">
        <dgm:presLayoutVars>
          <dgm:chMax val="0"/>
          <dgm:bulletEnabled val="1"/>
        </dgm:presLayoutVars>
      </dgm:prSet>
      <dgm:spPr bwMode="auto"/>
      <dgm:t>
        <a:bodyPr/>
        <a:lstStyle/>
        <a:p>
          <a:pPr>
            <a:defRPr/>
          </a:pPr>
          <a:endParaRPr lang="ru-RU"/>
        </a:p>
      </dgm:t>
    </dgm:pt>
    <dgm:pt modelId="{B93BAD49-691A-4786-9379-0C22B3899955}" type="pres">
      <dgm:prSet presAssocID="{4DAE9A7E-0762-4A77-82F3-B6827B8FC7D7}" presName="childText" presStyleLbl="revTx" presStyleIdx="1" presStyleCnt="2">
        <dgm:presLayoutVars>
          <dgm:bulletEnabled val="1"/>
        </dgm:presLayoutVars>
      </dgm:prSet>
      <dgm:spPr bwMode="auto"/>
      <dgm:t>
        <a:bodyPr/>
        <a:lstStyle/>
        <a:p>
          <a:pPr>
            <a:defRPr/>
          </a:pPr>
          <a:endParaRPr lang="ru-RU"/>
        </a:p>
      </dgm:t>
    </dgm:pt>
  </dgm:ptLst>
  <dgm:cxnLst>
    <dgm:cxn modelId="{B8B03FE5-F0CE-4A00-942C-5062D369FBB5}" type="presOf" srcId="{0740B09B-3A4D-4BB9-83E1-918531AC1634}" destId="{267806E6-570C-4629-AE3E-AF0494E04E2F}" srcOrd="0" destOrd="0" presId="urn:microsoft.com/office/officeart/2005/8/layout/vList2"/>
    <dgm:cxn modelId="{95232CC9-85E1-4179-916E-D257CE70CFBE}" type="presOf" srcId="{4DAE9A7E-0762-4A77-82F3-B6827B8FC7D7}" destId="{04F4A45E-F287-4784-BE72-E276D3209CC7}" srcOrd="0" destOrd="0" presId="urn:microsoft.com/office/officeart/2005/8/layout/vList2"/>
    <dgm:cxn modelId="{305AC00B-7241-4E31-983F-92FE4A13BADD}" type="presOf" srcId="{AAC58872-13F7-4E25-BD6C-8940F7E776BC}" destId="{6614D8EC-D793-41DF-99A2-D0A3D9E55EC2}" srcOrd="0" destOrd="0" presId="urn:microsoft.com/office/officeart/2005/8/layout/vList2"/>
    <dgm:cxn modelId="{47C36816-7EF8-4173-B47C-56F693D0DA0E}" srcId="{5635B5E9-2BE0-4849-BF68-31536D776C4C}" destId="{0740B09B-3A4D-4BB9-83E1-918531AC1634}" srcOrd="0" destOrd="0" parTransId="{446BBB1C-69AE-4D36-ACAE-A3E3FDF739EF}" sibTransId="{8457CD59-DD01-4BDD-BEF8-A38F51C4A169}"/>
    <dgm:cxn modelId="{C02A6340-1A44-4DCA-BC8E-AA8C1C5D7D44}" type="presOf" srcId="{5635B5E9-2BE0-4849-BF68-31536D776C4C}" destId="{7AB2C891-852B-4F04-9897-55B592BF33A0}" srcOrd="0" destOrd="0" presId="urn:microsoft.com/office/officeart/2005/8/layout/vList2"/>
    <dgm:cxn modelId="{4B5733FB-B2CF-4C99-83F0-27B87BA34358}" srcId="{AAC58872-13F7-4E25-BD6C-8940F7E776BC}" destId="{5635B5E9-2BE0-4849-BF68-31536D776C4C}" srcOrd="0" destOrd="0" parTransId="{5B9FC283-17A6-4A33-A293-3A2EBA731D74}" sibTransId="{3F3FEAEE-2262-4703-8E67-0736267F9231}"/>
    <dgm:cxn modelId="{2785C1B1-5CEA-4E14-876B-4C392F0537E8}" srcId="{4DAE9A7E-0762-4A77-82F3-B6827B8FC7D7}" destId="{25314513-4AA0-42F5-BE36-DEA45825DBAC}" srcOrd="0" destOrd="0" parTransId="{4F24EFA0-A987-4E73-87AE-ED5E0EE1EBD5}" sibTransId="{7327C96B-77F2-4D89-A963-0D4D7A2A0BAE}"/>
    <dgm:cxn modelId="{03ECB072-DD53-4173-9DE8-1933CC32F1C5}" srcId="{AAC58872-13F7-4E25-BD6C-8940F7E776BC}" destId="{4DAE9A7E-0762-4A77-82F3-B6827B8FC7D7}" srcOrd="1" destOrd="0" parTransId="{06099725-D6DA-4CE7-8DB9-6A75504897A0}" sibTransId="{A64ABF1B-F825-49B8-8E21-D3172930A5F5}"/>
    <dgm:cxn modelId="{66521DA9-3258-4024-8F5C-24E11AB4A1D6}" type="presOf" srcId="{25314513-4AA0-42F5-BE36-DEA45825DBAC}" destId="{B93BAD49-691A-4786-9379-0C22B3899955}" srcOrd="0" destOrd="0" presId="urn:microsoft.com/office/officeart/2005/8/layout/vList2"/>
    <dgm:cxn modelId="{DB5DE245-E25B-4D46-92D4-435FC03381FA}" type="presParOf" srcId="{6614D8EC-D793-41DF-99A2-D0A3D9E55EC2}" destId="{7AB2C891-852B-4F04-9897-55B592BF33A0}" srcOrd="0" destOrd="0" presId="urn:microsoft.com/office/officeart/2005/8/layout/vList2"/>
    <dgm:cxn modelId="{86E2E1F7-CF62-429F-B71A-2945D4B34CFB}" type="presParOf" srcId="{6614D8EC-D793-41DF-99A2-D0A3D9E55EC2}" destId="{267806E6-570C-4629-AE3E-AF0494E04E2F}" srcOrd="1" destOrd="0" presId="urn:microsoft.com/office/officeart/2005/8/layout/vList2"/>
    <dgm:cxn modelId="{31B8806C-8D30-495A-995C-7DDCEEF39550}" type="presParOf" srcId="{6614D8EC-D793-41DF-99A2-D0A3D9E55EC2}" destId="{04F4A45E-F287-4784-BE72-E276D3209CC7}" srcOrd="2" destOrd="0" presId="urn:microsoft.com/office/officeart/2005/8/layout/vList2"/>
    <dgm:cxn modelId="{50245AE5-541C-4B23-BE09-859872EB0FAA}" type="presParOf" srcId="{6614D8EC-D793-41DF-99A2-D0A3D9E55EC2}" destId="{B93BAD49-691A-4786-9379-0C22B389995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 xmlns:r="http://schemas.openxmlformats.org/officeDocument/2006/relationships">
  <dgm:ptLst>
    <dgm:pt modelId="{4CE31A2A-A184-4084-B96B-FE7DAF5C20F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 bwMode="auto"/>
      <dgm:t>
        <a:bodyPr/>
        <a:lstStyle/>
        <a:p>
          <a:pPr>
            <a:defRPr/>
          </a:pPr>
          <a:endParaRPr lang="ru-RU"/>
        </a:p>
      </dgm:t>
    </dgm:pt>
    <dgm:pt modelId="{61DDCFC4-B554-48C6-9E05-516103E28711}">
      <dgm:prSet phldr="0" phldrT="" custT="0"/>
      <dgm:spPr bwMode="auto"/>
      <dgm:t>
        <a:bodyPr vert="horz" wrap="square"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  <a:defRPr/>
          </a:pPr>
          <a:r>
            <a:rPr lang="ru-RU"/>
            <a:t>Таким образом, северное положение России определяет сложность ведения всего хозяйства страны и большие затраты энергетических ресурсов.</a:t>
          </a:r>
          <a:endParaRPr lang="ru-RU"/>
        </a:p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  <a:defRPr/>
          </a:pPr>
          <a:r>
            <a:rPr lang="ru-RU"/>
            <a:t> </a:t>
          </a:r>
          <a:endParaRPr lang="ru-RU"/>
        </a:p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  <a:defRPr/>
          </a:pPr>
          <a:r>
            <a:rPr lang="ru-RU"/>
            <a:t>Только для того, чтобы, не замерзнув, пережить одну зиму, каждому жителю России в зависимости от района его проживания требуется от 1 до 5 т условного топлива в год. Для всех жителей страны это составит не менее 500 </a:t>
          </a:r>
          <a:r>
            <a:rPr lang="ru-RU"/>
            <a:t>млн</a:t>
          </a:r>
          <a:r>
            <a:rPr lang="ru-RU"/>
            <a:t> т (40 </a:t>
          </a:r>
          <a:r>
            <a:rPr lang="ru-RU"/>
            <a:t>млрд</a:t>
          </a:r>
          <a:r>
            <a:rPr lang="ru-RU"/>
            <a:t> долларов по современным мировым ценам на топливо).</a:t>
          </a:r>
          <a:endParaRPr lang="ru-RU"/>
        </a:p>
      </dgm:t>
    </dgm:pt>
    <dgm:pt modelId="{BA96172E-0A03-44EC-AE5E-359A9B9FF873}" type="parTrans" cxnId="{EDCB9BAD-BFBA-4A76-AADD-23912F9ADDF2}">
      <dgm:prSet/>
      <dgm:spPr bwMode="auto"/>
      <dgm:t>
        <a:bodyPr/>
        <a:lstStyle/>
        <a:p>
          <a:pPr>
            <a:defRPr/>
          </a:pPr>
          <a:endParaRPr lang="ru-RU"/>
        </a:p>
      </dgm:t>
    </dgm:pt>
    <dgm:pt modelId="{BD1C747C-7680-4749-98B0-E733E6C2E498}" type="sibTrans" cxnId="{EDCB9BAD-BFBA-4A76-AADD-23912F9ADDF2}">
      <dgm:prSet/>
      <dgm:spPr bwMode="auto"/>
      <dgm:t>
        <a:bodyPr/>
        <a:lstStyle/>
        <a:p>
          <a:pPr>
            <a:defRPr/>
          </a:pPr>
          <a:endParaRPr lang="ru-RU"/>
        </a:p>
      </dgm:t>
    </dgm:pt>
    <dgm:pt modelId="{BEE367DC-6B31-437A-9B09-E2D9507B60E5}" type="pres">
      <dgm:prSet presAssocID="{4CE31A2A-A184-4084-B96B-FE7DAF5C20F2}" presName="diagram" presStyleCnt="0">
        <dgm:presLayoutVars>
          <dgm:dir val="norm"/>
          <dgm:resizeHandles val="exact"/>
        </dgm:presLayoutVars>
      </dgm:prSet>
      <dgm:spPr bwMode="auto"/>
      <dgm:t>
        <a:bodyPr/>
        <a:lstStyle/>
        <a:p>
          <a:pPr>
            <a:defRPr/>
          </a:pPr>
          <a:endParaRPr lang="ru-RU"/>
        </a:p>
      </dgm:t>
    </dgm:pt>
    <dgm:pt modelId="{7B95A6C3-2607-4B99-96B1-F5A94A8B7DF6}" type="pres">
      <dgm:prSet presAssocID="{61DDCFC4-B554-48C6-9E05-516103E28711}" presName="node" presStyleLbl="node1" presStyleIdx="0" presStyleCnt="1">
        <dgm:presLayoutVars>
          <dgm:bulletEnabled val="1"/>
        </dgm:presLayoutVars>
      </dgm:prSet>
      <dgm:spPr bwMode="auto"/>
      <dgm:t>
        <a:bodyPr/>
        <a:lstStyle/>
        <a:p>
          <a:pPr>
            <a:defRPr/>
          </a:pPr>
          <a:endParaRPr lang="ru-RU"/>
        </a:p>
      </dgm:t>
    </dgm:pt>
  </dgm:ptLst>
  <dgm:cxnLst>
    <dgm:cxn modelId="{EDCB9BAD-BFBA-4A76-AADD-23912F9ADDF2}" srcId="{4CE31A2A-A184-4084-B96B-FE7DAF5C20F2}" destId="{61DDCFC4-B554-48C6-9E05-516103E28711}" srcOrd="0" destOrd="0" parTransId="{BA96172E-0A03-44EC-AE5E-359A9B9FF873}" sibTransId="{BD1C747C-7680-4749-98B0-E733E6C2E498}"/>
    <dgm:cxn modelId="{E85BFD06-AACB-4F93-B183-12CE910903E6}" type="presOf" srcId="{4CE31A2A-A184-4084-B96B-FE7DAF5C20F2}" destId="{BEE367DC-6B31-437A-9B09-E2D9507B60E5}" srcOrd="0" destOrd="0" presId="urn:microsoft.com/office/officeart/2005/8/layout/default"/>
    <dgm:cxn modelId="{59EB27F4-34C3-403A-B42D-5AF55D5AD11F}" type="presParOf" srcId="{BEE367DC-6B31-437A-9B09-E2D9507B60E5}" destId="{7B95A6C3-2607-4B99-96B1-F5A94A8B7DF6}" srcOrd="0" destOrd="0" presId="urn:microsoft.com/office/officeart/2005/8/layout/default"/>
    <dgm:cxn modelId="{E6C88CC8-D79D-4A19-8D53-925AC3FE72C0}" type="presOf" srcId="{61DDCFC4-B554-48C6-9E05-516103E28711}" destId="{7B95A6C3-2607-4B99-96B1-F5A94A8B7DF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" minVer="http://schemas.openxmlformats.org/drawingml/2006/diagram"/>
    </a:ext>
  </dgm:extLst>
</dgm:dataModel>
</file>

<file path=ppt/diagrams/drawing1.xml><?xml version="1.0" encoding="utf-8"?>
<dsp:drawing xmlns:dsp="http://schemas.microsoft.com/office/drawing/2008/diagram" xmlns:dgm="http://schemas.openxmlformats.org/drawingml/2006/diagram" xmlns:a="http://schemas.openxmlformats.org/drawingml/2006/main" xmlns:r="http://schemas.openxmlformats.org/officeDocument/2006/relationships">
  <dsp:spTree>
    <dsp:nvGrpSpPr>
      <dsp:cNvPr id="1559018907" name=""/>
      <dsp:cNvGrpSpPr/>
    </dsp:nvGrpSpPr>
    <dsp:grpSpPr bwMode="auto">
      <a:xfrm>
        <a:off x="0" y="0"/>
        <a:ext cx="8229600" cy="4997152"/>
        <a:chOff x="0" y="0"/>
        <a:chExt cx="8229600" cy="4997152"/>
      </a:xfrm>
    </dsp:grpSpPr>
    <dsp:sp modelId="{7AB2C891-852B-4F04-9897-55B592BF33A0}">
      <dsp:nvSpPr>
        <dsp:cNvPr id="3" name="Скругленный прямоугольник 2"/>
        <dsp:cNvSpPr/>
      </dsp:nvSpPr>
      <dsp:spPr bwMode="white">
        <a:xfrm>
          <a:off x="0" y="0"/>
          <a:ext cx="8229600" cy="1059815"/>
        </a:xfrm>
        <a:prstGeom prst="roundRect">
          <a:avLst>
            <a:gd name="adj" fmla="val 16667"/>
          </a:avLst>
        </a:prstGeom>
      </dsp:spPr>
      <dsp:style>
        <a:lnRef idx="2">
          <a:schemeClr val="lt1"/>
        </a:lnRef>
        <a:fillRef idx="1">
          <a:schemeClr val="accent1"/>
        </a:fillRef>
        <a:effectRef idx="0">
          <a:srgbClr val="000000"/>
        </a:effectRef>
        <a:fontRef idx="minor">
          <a:schemeClr val="lt1"/>
        </a:fontRef>
      </dsp:style>
      <dsp:txBody>
        <a:bodyPr vertOverflow="overflow" horzOverflow="overflow" vert="horz" wrap="square" lIns="72390" tIns="72390" rIns="72390" bIns="72390" numCol="1" spcCol="0" rtlCol="0" fromWordArt="0" anchor="ctr" anchorCtr="0" forceAA="0" upright="0" compatLnSpc="0"/>
        <a:lstStyle>
          <a:lvl1pPr algn="l">
            <a:defRPr sz="2500"/>
          </a:lvl1pPr>
          <a:lvl2pPr marL="171450" indent="-171450" algn="l">
            <a:defRPr sz="1900"/>
          </a:lvl2pPr>
          <a:lvl3pPr marL="342900" indent="-171450" algn="l">
            <a:defRPr sz="1900"/>
          </a:lvl3pPr>
          <a:lvl4pPr marL="514350" indent="-171450" algn="l">
            <a:defRPr sz="1900"/>
          </a:lvl4pPr>
          <a:lvl5pPr marL="685800" indent="-171450" algn="l">
            <a:defRPr sz="1900"/>
          </a:lvl5pPr>
          <a:lvl6pPr marL="857250" indent="-171450" algn="l">
            <a:defRPr sz="1900"/>
          </a:lvl6pPr>
          <a:lvl7pPr marL="1028700" indent="-171450" algn="l">
            <a:defRPr sz="1900"/>
          </a:lvl7pPr>
          <a:lvl8pPr marL="1200150" indent="-171450" algn="l">
            <a:defRPr sz="1900"/>
          </a:lvl8pPr>
          <a:lvl9pPr marL="1371600" indent="-171450" algn="l">
            <a:defRPr sz="1900"/>
          </a:lvl9pPr>
        </a:lstStyle>
        <a:p>
          <a:pPr lvl="0">
            <a:lnSpc>
              <a:spcPct val="100000"/>
            </a:lnSpc>
            <a:spcBef>
              <a:spcPts val="0"/>
            </a:spcBef>
            <a:spcAft>
              <a:spcPts val="0"/>
            </a:spcAft>
            <a:defRPr/>
          </a:pPr>
          <a:r>
            <a:rPr lang="ru-RU" sz="1900" b="1"/>
            <a:t>Россия расположена в самой суровой северо-восточной части Евразии</a:t>
          </a:r>
          <a:endParaRPr sz="1900" b="1"/>
        </a:p>
      </dsp:txBody>
      <dsp:txXfrm>
        <a:off x="0" y="0"/>
        <a:ext cx="8229600" cy="1059815"/>
      </dsp:txXfrm>
    </dsp:sp>
    <dsp:sp modelId="{267806E6-570C-4629-AE3E-AF0494E04E2F}">
      <dsp:nvSpPr>
        <dsp:cNvPr id="4" name="Прямоугольник 3"/>
        <dsp:cNvSpPr/>
      </dsp:nvSpPr>
      <dsp:spPr bwMode="white">
        <a:xfrm>
          <a:off x="0" y="1097131"/>
          <a:ext cx="8229600" cy="1577975"/>
        </a:xfrm>
        <a:prstGeom prst="rect">
          <a:avLst/>
        </a:prstGeom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rgbClr val="000000"/>
        </a:effectRef>
        <a:fontRef idx="minor"/>
      </dsp:style>
      <dsp:txBody>
        <a:bodyPr lIns="261289" tIns="25400" rIns="142240" bIns="25400" anchor="t"/>
        <a:lstStyle>
          <a:lvl1pPr algn="l">
            <a:defRPr sz="2500"/>
          </a:lvl1pPr>
          <a:lvl2pPr marL="171450" indent="-171450" algn="l">
            <a:defRPr sz="1900"/>
          </a:lvl2pPr>
          <a:lvl3pPr marL="342900" indent="-171450" algn="l">
            <a:defRPr sz="1900"/>
          </a:lvl3pPr>
          <a:lvl4pPr marL="514350" indent="-171450" algn="l">
            <a:defRPr sz="1900"/>
          </a:lvl4pPr>
          <a:lvl5pPr marL="685800" indent="-171450" algn="l">
            <a:defRPr sz="1900"/>
          </a:lvl5pPr>
          <a:lvl6pPr marL="857250" indent="-171450" algn="l">
            <a:defRPr sz="1900"/>
          </a:lvl6pPr>
          <a:lvl7pPr marL="1028700" indent="-171450" algn="l">
            <a:defRPr sz="1900"/>
          </a:lvl7pPr>
          <a:lvl8pPr marL="1200150" indent="-171450" algn="l">
            <a:defRPr sz="1900"/>
          </a:lvl8pPr>
          <a:lvl9pPr marL="1371600" indent="-171450" algn="l">
            <a:defRPr sz="1900"/>
          </a:lvl9pPr>
        </a:lstStyle>
        <a:p>
          <a:pPr marL="228600" lvl="1" indent="-228600">
            <a:lnSpc>
              <a:spcPct val="100000"/>
            </a:lnSpc>
            <a:spcBef>
              <a:spcPts val="0"/>
            </a:spcBef>
            <a:spcAft>
              <a:spcPts val="0"/>
            </a:spcAft>
            <a:buChar char="•"/>
            <a:defRPr/>
          </a:pPr>
          <a:r>
            <a:rPr lang="ru-RU" sz="2000" b="1">
              <a:solidFill>
                <a:schemeClr val="bg1"/>
              </a:solidFill>
            </a:rPr>
            <a:t>Северная специфика России накладывает отпечаток на условия жизни людей и развитие хозяйства. Это проявляется в необходимости строить утепленные жилища, отапливать жилье и производственные помещения, обеспечивать стойловое содержание скота</a:t>
          </a:r>
          <a:endParaRPr lang="ru-RU" sz="2000" b="1">
            <a:solidFill>
              <a:schemeClr val="bg1"/>
            </a:solidFill>
          </a:endParaRPr>
        </a:p>
      </dsp:txBody>
      <dsp:txXfrm>
        <a:off x="0" y="1097131"/>
        <a:ext cx="8229600" cy="1577975"/>
      </dsp:txXfrm>
    </dsp:sp>
    <dsp:sp modelId="{04F4A45E-F287-4784-BE72-E276D3209CC7}">
      <dsp:nvSpPr>
        <dsp:cNvPr id="5" name="Скругленный прямоугольник 4"/>
        <dsp:cNvSpPr/>
      </dsp:nvSpPr>
      <dsp:spPr bwMode="white">
        <a:xfrm>
          <a:off x="0" y="2675106"/>
          <a:ext cx="8229600" cy="1059815"/>
        </a:xfrm>
        <a:prstGeom prst="roundRect">
          <a:avLst>
            <a:gd name="adj" fmla="val 16667"/>
          </a:avLst>
        </a:prstGeom>
      </dsp:spPr>
      <dsp:style>
        <a:lnRef idx="2">
          <a:schemeClr val="lt1"/>
        </a:lnRef>
        <a:fillRef idx="1">
          <a:schemeClr val="accent1"/>
        </a:fillRef>
        <a:effectRef idx="0">
          <a:srgbClr val="000000"/>
        </a:effectRef>
        <a:fontRef idx="minor">
          <a:schemeClr val="lt1"/>
        </a:fontRef>
      </dsp:style>
      <dsp:txBody>
        <a:bodyPr vertOverflow="overflow" horzOverflow="overflow" vert="horz" wrap="square" lIns="72390" tIns="72390" rIns="72390" bIns="72390" numCol="1" spcCol="0" rtlCol="0" fromWordArt="0" anchor="ctr" anchorCtr="0" forceAA="0" upright="0" compatLnSpc="0"/>
        <a:lstStyle>
          <a:lvl1pPr algn="l">
            <a:defRPr sz="2500"/>
          </a:lvl1pPr>
          <a:lvl2pPr marL="171450" indent="-171450" algn="l">
            <a:defRPr sz="1900"/>
          </a:lvl2pPr>
          <a:lvl3pPr marL="342900" indent="-171450" algn="l">
            <a:defRPr sz="1900"/>
          </a:lvl3pPr>
          <a:lvl4pPr marL="514350" indent="-171450" algn="l">
            <a:defRPr sz="1900"/>
          </a:lvl4pPr>
          <a:lvl5pPr marL="685800" indent="-171450" algn="l">
            <a:defRPr sz="1900"/>
          </a:lvl5pPr>
          <a:lvl6pPr marL="857250" indent="-171450" algn="l">
            <a:defRPr sz="1900"/>
          </a:lvl6pPr>
          <a:lvl7pPr marL="1028700" indent="-171450" algn="l">
            <a:defRPr sz="1900"/>
          </a:lvl7pPr>
          <a:lvl8pPr marL="1200150" indent="-171450" algn="l">
            <a:defRPr sz="1900"/>
          </a:lvl8pPr>
          <a:lvl9pPr marL="1371600" indent="-171450" algn="l">
            <a:defRPr sz="1900"/>
          </a:lvl9pPr>
        </a:lstStyle>
        <a:p>
          <a:pPr lvl="0">
            <a:lnSpc>
              <a:spcPct val="100000"/>
            </a:lnSpc>
            <a:spcBef>
              <a:spcPts val="0"/>
            </a:spcBef>
            <a:spcAft>
              <a:spcPts val="0"/>
            </a:spcAft>
            <a:defRPr/>
          </a:pPr>
          <a:r>
            <a:rPr lang="ru-RU" sz="1900" b="1"/>
            <a:t>Природа России создает большие ограничения в развитии сельского хозяйства</a:t>
          </a:r>
          <a:endParaRPr sz="1900" b="1"/>
        </a:p>
      </dsp:txBody>
      <dsp:txXfrm>
        <a:off x="0" y="2675106"/>
        <a:ext cx="8229600" cy="1059815"/>
      </dsp:txXfrm>
    </dsp:sp>
    <dsp:sp modelId="{B93BAD49-691A-4786-9379-0C22B3899955}">
      <dsp:nvSpPr>
        <dsp:cNvPr id="6" name="Прямоугольник 5"/>
        <dsp:cNvSpPr/>
      </dsp:nvSpPr>
      <dsp:spPr bwMode="white">
        <a:xfrm>
          <a:off x="0" y="3734921"/>
          <a:ext cx="8229600" cy="1224915"/>
        </a:xfrm>
        <a:prstGeom prst="rect">
          <a:avLst/>
        </a:prstGeom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rgbClr val="000000"/>
        </a:effectRef>
        <a:fontRef idx="minor"/>
      </dsp:style>
      <dsp:txBody>
        <a:bodyPr vertOverflow="overflow" horzOverflow="overflow" vert="horz" wrap="square" lIns="261289" tIns="31750" rIns="177800" bIns="31750" numCol="1" spcCol="0" rtlCol="0" fromWordArt="0" anchor="t" anchorCtr="0" forceAA="0" upright="0" compatLnSpc="0"/>
        <a:lstStyle>
          <a:lvl1pPr algn="l">
            <a:defRPr sz="2500"/>
          </a:lvl1pPr>
          <a:lvl2pPr marL="171450" indent="-171450" algn="l">
            <a:defRPr sz="1900"/>
          </a:lvl2pPr>
          <a:lvl3pPr marL="342900" indent="-171450" algn="l">
            <a:defRPr sz="1900"/>
          </a:lvl3pPr>
          <a:lvl4pPr marL="514350" indent="-171450" algn="l">
            <a:defRPr sz="1900"/>
          </a:lvl4pPr>
          <a:lvl5pPr marL="685800" indent="-171450" algn="l">
            <a:defRPr sz="1900"/>
          </a:lvl5pPr>
          <a:lvl6pPr marL="857250" indent="-171450" algn="l">
            <a:defRPr sz="1900"/>
          </a:lvl6pPr>
          <a:lvl7pPr marL="1028700" indent="-171450" algn="l">
            <a:defRPr sz="1900"/>
          </a:lvl7pPr>
          <a:lvl8pPr marL="1200150" indent="-171450" algn="l">
            <a:defRPr sz="1900"/>
          </a:lvl8pPr>
          <a:lvl9pPr marL="1371600" indent="-171450" algn="l">
            <a:defRPr sz="1900"/>
          </a:lvl9pPr>
        </a:lstStyle>
        <a:p>
          <a:pPr lvl="1">
            <a:lnSpc>
              <a:spcPct val="100000"/>
            </a:lnSpc>
            <a:spcBef>
              <a:spcPts val="0"/>
            </a:spcBef>
            <a:spcAft>
              <a:spcPts val="0"/>
            </a:spcAft>
            <a:buChar char="•"/>
            <a:defRPr/>
          </a:pPr>
          <a:r>
            <a:rPr lang="ru-RU" sz="1900" b="1">
              <a:solidFill>
                <a:schemeClr val="bg1"/>
              </a:solidFill>
            </a:rPr>
            <a:t> Для развития сельскохозяйственных культур недостаточно тепла, а в южной части — недостаточно влаги, поэтому неурожаи и недороды являются обычным явлением для отечественного земледелия. Каждое десятилетие случаются крупные неурожаи</a:t>
          </a:r>
          <a:r>
            <a:rPr lang="ru-RU" sz="1900">
              <a:solidFill>
                <a:schemeClr val="tx1"/>
              </a:solidFill>
            </a:rPr>
            <a:t>.</a:t>
          </a:r>
          <a:endParaRPr sz="1900">
            <a:solidFill>
              <a:schemeClr val="tx1"/>
            </a:solidFill>
          </a:endParaRPr>
        </a:p>
      </dsp:txBody>
      <dsp:txXfrm>
        <a:off x="0" y="3734921"/>
        <a:ext cx="8229600" cy="1224915"/>
      </dsp:txXfrm>
    </dsp:sp>
  </dsp:spTree>
</dsp:drawing>
</file>

<file path=ppt/diagrams/drawing2.xml><?xml version="1.0" encoding="utf-8"?>
<dsp:drawing xmlns:dsp="http://schemas.microsoft.com/office/drawing/2008/diagram" xmlns:dgm="http://schemas.openxmlformats.org/drawingml/2006/diagram" xmlns:a="http://schemas.openxmlformats.org/drawingml/2006/main" xmlns:r="http://schemas.openxmlformats.org/officeDocument/2006/relationships">
  <dsp:spTree>
    <dsp:nvGrpSpPr>
      <dsp:cNvPr id="1632995826" name=""/>
      <dsp:cNvGrpSpPr/>
    </dsp:nvGrpSpPr>
    <dsp:grpSpPr bwMode="auto">
      <a:xfrm>
        <a:off x="0" y="0"/>
        <a:ext cx="8229600" cy="4525963"/>
        <a:chOff x="0" y="0"/>
        <a:chExt cx="8229600" cy="4525963"/>
      </a:xfrm>
    </dsp:grpSpPr>
    <dsp:sp modelId="{7B95A6C3-2607-4B99-96B1-F5A94A8B7DF6}">
      <dsp:nvSpPr>
        <dsp:cNvPr id="3" name="Прямоугольник 2"/>
        <dsp:cNvSpPr/>
      </dsp:nvSpPr>
      <dsp:spPr bwMode="white">
        <a:xfrm>
          <a:off x="343570" y="-359"/>
          <a:ext cx="7544470" cy="4526682"/>
        </a:xfrm>
        <a:prstGeom prst="rect">
          <a:avLst/>
        </a:prstGeom>
      </dsp:spPr>
      <dsp:style>
        <a:lnRef idx="2">
          <a:schemeClr val="lt1"/>
        </a:lnRef>
        <a:fillRef idx="1">
          <a:schemeClr val="accent1"/>
        </a:fillRef>
        <a:effectRef idx="0">
          <a:srgbClr val="000000"/>
        </a:effectRef>
        <a:fontRef idx="minor">
          <a:schemeClr val="lt1"/>
        </a:fontRef>
      </dsp:style>
      <dsp:txBody>
        <a:bodyPr vertOverflow="overflow" horzOverflow="overflow" vert="horz" wrap="square" lIns="95250" tIns="95250" rIns="95250" bIns="95250" numCol="1" spcCol="0" rtlCol="0" fromWordArt="0" anchor="ctr" anchorCtr="0" forceAA="0" upright="0" compatLnSpc="0"/>
        <a:lstStyle>
          <a:lvl1pPr algn="ctr">
            <a:defRPr sz="2500"/>
          </a:lvl1pPr>
          <a:lvl2pPr marL="171450" indent="-171450" algn="ctr">
            <a:defRPr sz="1900"/>
          </a:lvl2pPr>
          <a:lvl3pPr marL="342900" indent="-171450" algn="ctr">
            <a:defRPr sz="1900"/>
          </a:lvl3pPr>
          <a:lvl4pPr marL="514350" indent="-171450" algn="ctr">
            <a:defRPr sz="1900"/>
          </a:lvl4pPr>
          <a:lvl5pPr marL="685800" indent="-171450" algn="ctr">
            <a:defRPr sz="1900"/>
          </a:lvl5pPr>
          <a:lvl6pPr marL="857250" indent="-171450" algn="ctr">
            <a:defRPr sz="1900"/>
          </a:lvl6pPr>
          <a:lvl7pPr marL="1028700" indent="-171450" algn="ctr">
            <a:defRPr sz="1900"/>
          </a:lvl7pPr>
          <a:lvl8pPr marL="1200150" indent="-171450" algn="ctr">
            <a:defRPr sz="1900"/>
          </a:lvl8pPr>
          <a:lvl9pPr marL="1371600" indent="-171450" algn="ctr">
            <a:defRPr sz="1900"/>
          </a:lvl9pPr>
        </a:lstStyle>
        <a:p>
          <a:pPr lvl="0">
            <a:lnSpc>
              <a:spcPct val="100000"/>
            </a:lnSpc>
            <a:spcBef>
              <a:spcPts val="0"/>
            </a:spcBef>
            <a:spcAft>
              <a:spcPts val="0"/>
            </a:spcAft>
            <a:defRPr/>
          </a:pPr>
          <a:r>
            <a:rPr lang="ru-RU" sz="2500"/>
            <a:t>Таким образом, северное положение России определяет сложность ведения всего хозяйства страны и большие затраты энергетических ресурсов.</a:t>
          </a:r>
          <a:endParaRPr sz="2500"/>
        </a:p>
        <a:p>
          <a:pPr lvl="0">
            <a:lnSpc>
              <a:spcPct val="100000"/>
            </a:lnSpc>
            <a:spcBef>
              <a:spcPts val="0"/>
            </a:spcBef>
            <a:spcAft>
              <a:spcPts val="0"/>
            </a:spcAft>
            <a:defRPr/>
          </a:pPr>
          <a:r>
            <a:rPr lang="ru-RU" sz="2500"/>
            <a:t> </a:t>
          </a:r>
          <a:endParaRPr sz="2500"/>
        </a:p>
        <a:p>
          <a:pPr lvl="0">
            <a:lnSpc>
              <a:spcPct val="100000"/>
            </a:lnSpc>
            <a:spcBef>
              <a:spcPts val="0"/>
            </a:spcBef>
            <a:spcAft>
              <a:spcPts val="0"/>
            </a:spcAft>
            <a:defRPr/>
          </a:pPr>
          <a:r>
            <a:rPr lang="ru-RU" sz="2500"/>
            <a:t>Только для того, чтобы, не замерзнув, пережить одну зиму, каждому жителю России в зависимости от района его проживания требуется от 1 до 5 т условного топлива в год. Для всех жителей страны это составит не менее 500 </a:t>
          </a:r>
          <a:r>
            <a:rPr lang="ru-RU" sz="2500"/>
            <a:t>млн</a:t>
          </a:r>
          <a:r>
            <a:rPr lang="ru-RU" sz="2500"/>
            <a:t> т (40 </a:t>
          </a:r>
          <a:r>
            <a:rPr lang="ru-RU" sz="2500"/>
            <a:t>млрд</a:t>
          </a:r>
          <a:r>
            <a:rPr lang="ru-RU" sz="2500"/>
            <a:t> долларов по современным мировым ценам на топливо).</a:t>
          </a:r>
          <a:endParaRPr sz="2500"/>
        </a:p>
      </dsp:txBody>
      <dsp:txXfrm>
        <a:off x="343570" y="-359"/>
        <a:ext cx="7544470" cy="45266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xmlns:r="http://schemas.openxmlformats.org/officeDocument/2006/relationships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0000"/>
      <dgm:constr type="w" for="ch" forName="childText" refType="w"/>
      <dgm:constr type="h" for="ch" forName="childText" refType="primFontSz" refFor="ch" refForName="parentText" fact="0.460000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0000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type="roundRect" r:blip="">
          <dgm:adjLst/>
        </dgm:shape>
        <dgm:presOf axis="self"/>
        <dgm:constrLst>
          <dgm:constr type="tMarg" refType="primFontSz" fact="0.300000"/>
          <dgm:constr type="bMarg" refType="primFontSz" fact="0.300000"/>
          <dgm:constr type="lMarg" refType="primFontSz" fact="0.300000"/>
          <dgm:constr type="rMarg" refType="primFontSz" fact="0.300000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lnSpAfChP" val="20"/>
              <dgm:param type="stBulletLvl" val="1"/>
            </dgm:alg>
            <dgm:shape type="rect" r:blip="">
              <dgm:adjLst/>
            </dgm:shape>
            <dgm:presOf axis="des" ptType="node"/>
            <dgm:constrLst>
              <dgm:constr type="tMarg" refType="primFontSz" fact="0.100000"/>
              <dgm:constr type="bMarg" refType="primFontSz" fact="0.100000"/>
              <dgm:constr type="lMarg" refType="w" fact="0.090000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xmlns:r="http://schemas.openxmlformats.org/officeDocument/2006/relationships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 val="norm"/>
      <dgm:resizeHandles val="exact"/>
    </dgm:varLst>
    <dgm:choose name="Name0">
      <dgm:if name="Name1" func="var" arg="dir" op="equ" val="norm">
        <dgm:alg type="snake">
          <dgm:param type="off" val="ctr"/>
          <dgm:param type="contDir" val="sameDir"/>
          <dgm:param type="grDir" val="tL"/>
          <dgm:param type="flowDir" val="row"/>
        </dgm:alg>
      </dgm:if>
      <dgm:else name="Name2">
        <dgm:alg type="snake">
          <dgm:param type="off" val="ctr"/>
          <dgm:param type="contDir" val="sameDir"/>
          <dgm:param type="grDir" val="tR"/>
          <dgm:param type="flowDir" val="row"/>
        </dgm:alg>
      </dgm:else>
    </dgm:choose>
    <dgm:shape r:blip="">
      <dgm:adjLst/>
    </dgm:shape>
    <dgm:presOf/>
    <dgm:constrLst>
      <dgm:constr type="w" for="ch" forName="node" refType="w"/>
      <dgm:constr type="h" for="ch" forName="node" refType="w" refFor="ch" refForName="node" fact="0.600000"/>
      <dgm:constr type="w" for="ch" forName="sibTrans" refType="w" refFor="ch" refForName="node" fact="0.100000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type="rect" r:blip="">
          <dgm:adjLst/>
        </dgm:shape>
        <dgm:presOf axis="desOrSelf" ptType="node"/>
        <dgm:constrLst>
          <dgm:constr type="lMarg" refType="primFontSz" fact="0.300000"/>
          <dgm:constr type="rMarg" refType="primFontSz" fact="0.300000"/>
          <dgm:constr type="tMarg" refType="primFontSz" fact="0.300000"/>
          <dgm:constr type="bMarg" refType="primFontSz" fact="0.300000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alignAccFollowNod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alignImgPlac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alignNod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bgAccFollowNod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bgImgPlac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bgShp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bgSibTrans2D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conFgAcc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dkBgShp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0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2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3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4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FollowNod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ImgPlac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Shp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SibTrans2D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parChTrans1D2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parChTrans1D3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parChTrans1D4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parChTrans2D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0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sibTrans1D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1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sibTrans2D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solidBgAcc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solidFgAcc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trAlignAcc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1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trBgShp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vennNod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alignAccFollowNod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alignImgPlac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alignNod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bgAccFollowNod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bgImgPlac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bgShp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bgSibTrans2D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conFgAcc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dkBgShp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0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2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3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4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AccFollowNod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ImgPlac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Shp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fgSibTrans2D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parChTrans1D2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parChTrans1D3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parChTrans1D4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parChTrans2D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0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sibTrans1D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1">
        <a:srgbClr val="000000"/>
      </a:lnRef>
      <a:fillRef idx="0">
        <a:srgbClr val="000000"/>
      </a:fillRef>
      <a:effectRef idx="0">
        <a:srgbClr val="000000"/>
      </a:effectRef>
      <a:fontRef idx="minor"/>
    </dgm:style>
  </dgm:styleLbl>
  <dgm:styleLbl name="sibTrans2D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solidBgAcc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solidFgAcc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trAlignAcc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1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trBgShp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0">
        <a:srgbClr val="000000"/>
      </a:lnRef>
      <a:fillRef idx="1">
        <a:srgbClr val="000000"/>
      </a:fillRef>
      <a:effectRef idx="0">
        <a:srgbClr val="000000"/>
      </a:effectRef>
      <a:fontRef idx="minor"/>
    </dgm:style>
  </dgm:styleLbl>
  <dgm:styleLbl name="vennNode1">
    <dgm:scene3d>
      <a:camera prst="orthographicFront"/>
      <a:lightRig rig="threePt" dir="t"/>
    </dgm:scene3d>
    <dgm:txPr>
      <a:bodyPr/>
      <a:p>
        <a:pPr>
          <a:defRPr/>
        </a:pPr>
        <a:endParaRPr/>
      </a:p>
    </dgm:txPr>
    <dgm:style>
      <a:lnRef idx="2">
        <a:srgbClr val="000000"/>
      </a:lnRef>
      <a:fillRef idx="1">
        <a:srgbClr val="000000"/>
      </a:fillRef>
      <a:effectRef idx="0">
        <a:srgbClr val="000000"/>
      </a:effectRef>
      <a:fontRef idx="minor">
        <a:schemeClr val="tx1"/>
      </a:fontRef>
    </dgm:style>
  </dgm:styleLbl>
</dgm:styleDef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61EA760-9D4C-4F01-A4E1-D695C1F894B4}" type="datetimeFigureOut">
              <a:rPr lang="ru-RU"/>
              <a:t/>
            </a:fld>
            <a:endParaRPr lang="ru-RU"/>
          </a:p>
        </p:txBody>
      </p:sp>
      <p:sp>
        <p:nvSpPr>
          <p:cNvPr id="4" name="Образ слайда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1C18CFD-9867-4A6B-8BCE-A8A04FA40F8E}" type="slidenum">
              <a:rPr lang="ru-RU"/>
              <a:t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ru-RU"/>
              <a:t>Под экономико-географическим положением понимают положение страны или территории по отношению к тем внешним объектам, которые имеют влияние на развитие экономики конкретного государства. Эти объекты могут быть как природного, так и антропогенного происхождения. Это также могут быть другие страны или же их союзы.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1C18CFD-9867-4A6B-8BCE-A8A04FA40F8E}" type="slidenum">
              <a:rPr lang="ru-RU"/>
              <a:t/>
            </a:fld>
            <a:endParaRPr lang="ru-RU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ru-RU"/>
              <a:t>1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1C18CFD-9867-4A6B-8BCE-A8A04FA40F8E}" type="slidenum">
              <a:rPr lang="ru-RU"/>
              <a:t/>
            </a:fld>
            <a:endParaRPr lang="ru-RU"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685800" y="213042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371600" y="3886200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secHead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Obj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TxTwoObj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Only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blank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Tx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picTx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x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itleAndTx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6629400" y="274638"/>
            <a:ext cx="2057400" cy="58515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x" userDrawn="1">
  <p:cSld name="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B106E36-FD25-4E2D-B0AA-010F637433A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25C68B6-61C2-468F-89AB-4B9F7531AA68}" type="slidenum">
              <a:rPr lang="ru-RU"/>
              <a:t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>
        <a:spcBef>
          <a:spcPts val="0"/>
        </a:spcBef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>
        <a:spcBef>
          <a:spcPts val="0"/>
        </a:spcBef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spcBef>
          <a:spcPts val="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spcBef>
          <a:spcPts val="0"/>
        </a:spcBef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spcBef>
          <a:spcPts val="0"/>
        </a:spcBef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commons.wikimedia.org/wiki/File:Russian_Federation_(orthographic_projection).svg?uselang=ru" TargetMode="External"/><Relationship Id="rId3" Type="http://schemas.openxmlformats.org/officeDocument/2006/relationships/image" Target="../media/image3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Relationship Id="rId3" Type="http://schemas.openxmlformats.org/officeDocument/2006/relationships/image" Target="../media/image9.jp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upload.wikimedia.org/wikipedia/commons/0/05/%D0%A0%D0%B5%D0%B3%D0%B8%D0%BE%D0%BD%D1%8B_%D0%A0%D0%BE%D1%81%D1%81%D0%B8%D0%B82008-03.png" TargetMode="External"/><Relationship Id="rId3" Type="http://schemas.openxmlformats.org/officeDocument/2006/relationships/image" Target="../media/image15.pn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jp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g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Relationship Id="rId3" Type="http://schemas.openxmlformats.org/officeDocument/2006/relationships/image" Target="../media/image21.jpg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g"/><Relationship Id="rId3" Type="http://schemas.openxmlformats.org/officeDocument/2006/relationships/image" Target="../media/image23.jpg"/><Relationship Id="rId4" Type="http://schemas.openxmlformats.org/officeDocument/2006/relationships/image" Target="../media/image24.jpg"/><Relationship Id="rId5" Type="http://schemas.openxmlformats.org/officeDocument/2006/relationships/image" Target="../media/image25.jpg"/><Relationship Id="rId6" Type="http://schemas.openxmlformats.org/officeDocument/2006/relationships/image" Target="../media/image26.jpg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g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jpg"/><Relationship Id="rId3" Type="http://schemas.openxmlformats.org/officeDocument/2006/relationships/diagramData" Target="../diagrams/data1.xml" /><Relationship Id="rId4" Type="http://schemas.microsoft.com/office/2007/relationships/diagramDrawing" Target="../diagrams/drawing1.xml" /><Relationship Id="rId5" Type="http://schemas.openxmlformats.org/officeDocument/2006/relationships/diagramColors" Target="../diagrams/colors1.xml" /><Relationship Id="rId6" Type="http://schemas.openxmlformats.org/officeDocument/2006/relationships/diagramLayout" Target="../diagrams/layout1.xml" /><Relationship Id="rId7" Type="http://schemas.openxmlformats.org/officeDocument/2006/relationships/diagramQuickStyle" Target="../diagrams/quickStyle1.xml" /></Relationships>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png"/><Relationship Id="rId3" Type="http://schemas.openxmlformats.org/officeDocument/2006/relationships/image" Target="../media/image30.png"/><Relationship Id="rId4" Type="http://schemas.openxmlformats.org/officeDocument/2006/relationships/image" Target="../media/image31.png"/><Relationship Id="rId5" Type="http://schemas.openxmlformats.org/officeDocument/2006/relationships/image" Target="../media/image32.png"/><Relationship Id="rId6" Type="http://schemas.openxmlformats.org/officeDocument/2006/relationships/image" Target="../media/image33.png"/><Relationship Id="rId7" Type="http://schemas.openxmlformats.org/officeDocument/2006/relationships/image" Target="../media/image34.png"/><Relationship Id="rId8" Type="http://schemas.openxmlformats.org/officeDocument/2006/relationships/image" Target="../media/image35.png"/><Relationship Id="rId9" Type="http://schemas.openxmlformats.org/officeDocument/2006/relationships/image" Target="../media/image36.png"/></Relationships>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jpg"/></Relationships>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8.jpg"/><Relationship Id="rId4" Type="http://schemas.openxmlformats.org/officeDocument/2006/relationships/diagramData" Target="../diagrams/data2.xml" /><Relationship Id="rId5" Type="http://schemas.microsoft.com/office/2007/relationships/diagramDrawing" Target="../diagrams/drawing2.xml" /><Relationship Id="rId6" Type="http://schemas.openxmlformats.org/officeDocument/2006/relationships/diagramColors" Target="../diagrams/colors2.xml" /><Relationship Id="rId7" Type="http://schemas.openxmlformats.org/officeDocument/2006/relationships/diagramLayout" Target="../diagrams/layout2.xml" /><Relationship Id="rId8" Type="http://schemas.openxmlformats.org/officeDocument/2006/relationships/diagramQuickStyle" Target="../diagrams/quickStyle2.xml" /></Relationships>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w-dog.ru/wallpapers/2/3/471744901930503/moscow-russia-kremlin-city-moskva-rossiya-kreml-sobor-vasiliya-blazhennogo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-1431030" y="-171400"/>
            <a:ext cx="10575030" cy="7029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07241" y="404783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ru-RU" b="1"/>
              <a:t>Географическое многообразие России</a:t>
            </a:r>
            <a:endParaRPr lang="ru-RU" b="1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2.infourok.ru/uploads/ex/0908/00054caf-fce150bc/640/img6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-24003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План: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0" indent="0">
              <a:buNone/>
              <a:defRPr/>
            </a:pPr>
            <a:r>
              <a:rPr lang="en-US"/>
              <a:t> </a:t>
            </a:r>
            <a:r>
              <a:rPr lang="en-US"/>
              <a:t>Обзор</a:t>
            </a:r>
            <a:r>
              <a:rPr lang="en-US"/>
              <a:t> </a:t>
            </a:r>
            <a:r>
              <a:rPr lang="en-US"/>
              <a:t>территории</a:t>
            </a:r>
            <a:r>
              <a:rPr lang="en-US"/>
              <a:t> </a:t>
            </a:r>
            <a:r>
              <a:rPr lang="en-US"/>
              <a:t>России</a:t>
            </a:r>
            <a:r>
              <a:rPr lang="en-US"/>
              <a:t> </a:t>
            </a:r>
            <a:r>
              <a:rPr lang="en-US"/>
              <a:t>и</a:t>
            </a:r>
            <a:r>
              <a:rPr lang="en-US"/>
              <a:t> </a:t>
            </a:r>
            <a:r>
              <a:rPr lang="en-US"/>
              <a:t>ее</a:t>
            </a:r>
            <a:r>
              <a:rPr lang="en-US"/>
              <a:t> </a:t>
            </a:r>
            <a:r>
              <a:rPr lang="en-US"/>
              <a:t>границ</a:t>
            </a:r>
            <a:r>
              <a:rPr lang="en-US"/>
              <a:t>;</a:t>
            </a:r>
            <a:endParaRPr lang="en-US"/>
          </a:p>
          <a:p>
            <a:pPr marL="0" indent="0">
              <a:buNone/>
              <a:defRPr/>
            </a:pPr>
            <a:r>
              <a:rPr lang="en-US"/>
              <a:t>- </a:t>
            </a:r>
            <a:r>
              <a:rPr lang="en-US"/>
              <a:t>Разнообразие</a:t>
            </a:r>
            <a:r>
              <a:rPr lang="en-US"/>
              <a:t> </a:t>
            </a:r>
            <a:r>
              <a:rPr lang="en-US"/>
              <a:t>климатических</a:t>
            </a:r>
            <a:r>
              <a:rPr lang="en-US"/>
              <a:t> </a:t>
            </a:r>
            <a:r>
              <a:rPr lang="en-US"/>
              <a:t>зон</a:t>
            </a:r>
            <a:r>
              <a:rPr lang="en-US"/>
              <a:t> </a:t>
            </a:r>
            <a:r>
              <a:rPr lang="en-US"/>
              <a:t>и</a:t>
            </a:r>
            <a:r>
              <a:rPr lang="en-US"/>
              <a:t> </a:t>
            </a:r>
            <a:r>
              <a:rPr lang="en-US"/>
              <a:t>ландшафтов</a:t>
            </a:r>
            <a:r>
              <a:rPr lang="en-US"/>
              <a:t>;</a:t>
            </a:r>
            <a:endParaRPr lang="en-US"/>
          </a:p>
          <a:p>
            <a:pPr marL="0" indent="0">
              <a:buNone/>
              <a:defRPr/>
            </a:pPr>
            <a:r>
              <a:rPr lang="en-US"/>
              <a:t>- </a:t>
            </a:r>
            <a:r>
              <a:rPr lang="en-US"/>
              <a:t>Влияние</a:t>
            </a:r>
            <a:r>
              <a:rPr lang="en-US"/>
              <a:t> </a:t>
            </a:r>
            <a:r>
              <a:rPr lang="en-US"/>
              <a:t>местности</a:t>
            </a:r>
            <a:r>
              <a:rPr lang="en-US"/>
              <a:t> </a:t>
            </a:r>
            <a:r>
              <a:rPr lang="en-US"/>
              <a:t>на</a:t>
            </a:r>
            <a:r>
              <a:rPr lang="en-US"/>
              <a:t> </a:t>
            </a:r>
            <a:r>
              <a:rPr lang="en-US"/>
              <a:t>экономику</a:t>
            </a:r>
            <a:r>
              <a:rPr lang="en-US"/>
              <a:t> </a:t>
            </a:r>
            <a:r>
              <a:rPr lang="en-US"/>
              <a:t>и</a:t>
            </a:r>
            <a:r>
              <a:rPr lang="en-US"/>
              <a:t> </a:t>
            </a:r>
            <a:r>
              <a:rPr lang="en-US"/>
              <a:t>культуру</a:t>
            </a:r>
            <a:r>
              <a:rPr lang="en-US"/>
              <a:t> </a:t>
            </a:r>
            <a:r>
              <a:rPr lang="en-US"/>
              <a:t>народов</a:t>
            </a:r>
            <a:r>
              <a:rPr lang="en-US"/>
              <a:t>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wedge/>
      </p:transition>
    </mc:Choice>
    <mc:Fallback>
      <p:transition spd="slow" advClick="1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chemeClr val="accent1">
            <a:lumMod val="60000"/>
            <a:lumOff val="40000"/>
          </a:schemeClr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br>
              <a:rPr lang="ru-RU" sz="3200"/>
            </a:br>
            <a:r>
              <a:rPr lang="ru-RU" sz="2800"/>
              <a:t>Физико-географическое положение России</a:t>
            </a:r>
            <a:endParaRPr lang="ru-RU" sz="2800"/>
          </a:p>
        </p:txBody>
      </p:sp>
      <p:pic>
        <p:nvPicPr>
          <p:cNvPr id="4" name="Объект 3" descr="Russian Federation (orthographic projection).sv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1187450" y="1741805"/>
            <a:ext cx="6228715" cy="4718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 thruBlk="0"/>
      </p:transition>
    </mc:Choice>
    <mc:Fallback>
      <p:transition spd="med" advClick="0" advTm="20000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pic>
        <p:nvPicPr>
          <p:cNvPr id="4" name="Изображение 3" descr="slide-22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67360" y="188594"/>
            <a:ext cx="8218805" cy="61563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pPr>
              <a:defRPr/>
            </a:pPr>
            <a:r>
              <a:rPr lang="ru-RU"/>
              <a:t>Крайние точки России</a:t>
            </a:r>
            <a:endParaRPr 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pic>
        <p:nvPicPr>
          <p:cNvPr id="4" name="Изображение 3" descr="slide-2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95605" y="1484630"/>
            <a:ext cx="8179435" cy="50438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pic>
        <p:nvPicPr>
          <p:cNvPr id="4" name="Изображение 3" descr="slide-49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57200" y="188594"/>
            <a:ext cx="8279764" cy="62014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pic>
        <p:nvPicPr>
          <p:cNvPr id="4" name="Изображение 3" descr="slide-2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254635" y="194945"/>
            <a:ext cx="8680450" cy="65017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ru550.ru/dalodazid/3220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-611223" y="0"/>
            <a:ext cx="10329333" cy="6858000"/>
          </a:xfrm>
          <a:prstGeom prst="rect">
            <a:avLst/>
          </a:prstGeom>
          <a:noFill/>
        </p:spPr>
      </p:pic>
      <p:pic>
        <p:nvPicPr>
          <p:cNvPr id="1026" name="Picture 2" descr="http://xn----ptblgjed.xn--p1ai/sites/default/files/styles/mediacat_big_image/public/media/territorya_rossii_01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1259632" y="2276872"/>
            <a:ext cx="6768752" cy="458112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755015" y="260985"/>
            <a:ext cx="7931785" cy="115697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>
          <a:xfrm>
            <a:off x="755576" y="260648"/>
            <a:ext cx="7704856" cy="2132856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ru-RU" b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</a:rPr>
              <a:t>Российская Федерация – самая большая по площади страна земного шара Территория России занимает площадь около 17,1 миллиона квадратных километров</a:t>
            </a:r>
            <a:r>
              <a:rPr lang="ru-RU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</a:rPr>
              <a:t>.</a:t>
            </a:r>
            <a:endParaRPr lang="ru-RU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cover dir="rd"/>
      </p:transition>
    </mc:Choice>
    <mc:Fallback>
      <p:transition spd="slow" advClick="1">
        <p:cover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604" name="Picture 4" descr="http://images.myshared.ru/4/41164/slide_13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1052830"/>
            <a:ext cx="9008745" cy="67564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44133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ru-RU"/>
              <a:t>Границы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>
          <a:xfrm>
            <a:off x="539115" y="908685"/>
            <a:ext cx="7888605" cy="4283710"/>
          </a:xfrm>
        </p:spPr>
        <p:txBody>
          <a:bodyPr/>
          <a:lstStyle/>
          <a:p>
            <a:pPr>
              <a:defRPr/>
            </a:pPr>
            <a:r>
              <a:rPr lang="en-US" b="1">
                <a:latin typeface="Times New Roman"/>
                <a:cs typeface="Times New Roman"/>
              </a:rPr>
              <a:t>Российская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Федерация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граничит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с</a:t>
            </a:r>
            <a:r>
              <a:rPr lang="en-US" b="1">
                <a:latin typeface="Times New Roman"/>
                <a:cs typeface="Times New Roman"/>
              </a:rPr>
              <a:t> 16 </a:t>
            </a:r>
            <a:r>
              <a:rPr lang="en-US" b="1">
                <a:latin typeface="Times New Roman"/>
                <a:cs typeface="Times New Roman"/>
              </a:rPr>
              <a:t>государствами</a:t>
            </a:r>
            <a:r>
              <a:rPr lang="en-US" b="1">
                <a:latin typeface="Times New Roman"/>
                <a:cs typeface="Times New Roman"/>
              </a:rPr>
              <a:t>. </a:t>
            </a:r>
            <a:r>
              <a:rPr lang="en-US" b="1">
                <a:latin typeface="Times New Roman"/>
                <a:cs typeface="Times New Roman"/>
              </a:rPr>
              <a:t>Граница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составляет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общую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протяженность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около</a:t>
            </a:r>
            <a:r>
              <a:rPr lang="en-US" b="1">
                <a:latin typeface="Times New Roman"/>
                <a:cs typeface="Times New Roman"/>
              </a:rPr>
              <a:t> 6</a:t>
            </a:r>
            <a:r>
              <a:rPr lang="ru-RU" b="1">
                <a:latin typeface="Times New Roman"/>
                <a:cs typeface="Times New Roman"/>
              </a:rPr>
              <a:t>1 000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км</a:t>
            </a:r>
            <a:r>
              <a:rPr lang="en-US" b="1">
                <a:latin typeface="Times New Roman"/>
                <a:cs typeface="Times New Roman"/>
              </a:rPr>
              <a:t>, </a:t>
            </a:r>
            <a:r>
              <a:rPr lang="en-US" b="1">
                <a:latin typeface="Times New Roman"/>
                <a:cs typeface="Times New Roman"/>
              </a:rPr>
              <a:t>в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том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числе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морские</a:t>
            </a:r>
            <a:r>
              <a:rPr lang="en-US" b="1">
                <a:latin typeface="Times New Roman"/>
                <a:cs typeface="Times New Roman"/>
              </a:rPr>
              <a:t> — 38 807 </a:t>
            </a:r>
            <a:r>
              <a:rPr lang="en-US" b="1">
                <a:latin typeface="Times New Roman"/>
                <a:cs typeface="Times New Roman"/>
              </a:rPr>
              <a:t>км</a:t>
            </a:r>
            <a:r>
              <a:rPr lang="en-US" b="1">
                <a:latin typeface="Times New Roman"/>
                <a:cs typeface="Times New Roman"/>
              </a:rPr>
              <a:t>, </a:t>
            </a:r>
            <a:r>
              <a:rPr lang="en-US" b="1">
                <a:latin typeface="Times New Roman"/>
                <a:cs typeface="Times New Roman"/>
              </a:rPr>
              <a:t>сухопутные</a:t>
            </a:r>
            <a:r>
              <a:rPr lang="en-US" b="1">
                <a:latin typeface="Times New Roman"/>
                <a:cs typeface="Times New Roman"/>
              </a:rPr>
              <a:t> — 22 125 </a:t>
            </a:r>
            <a:r>
              <a:rPr lang="en-US" b="1">
                <a:latin typeface="Times New Roman"/>
                <a:cs typeface="Times New Roman"/>
              </a:rPr>
              <a:t>км</a:t>
            </a:r>
            <a:r>
              <a:rPr lang="en-US" b="1">
                <a:latin typeface="Times New Roman"/>
                <a:cs typeface="Times New Roman"/>
              </a:rPr>
              <a:t>. </a:t>
            </a:r>
            <a:r>
              <a:rPr lang="en-US" b="1">
                <a:latin typeface="Times New Roman"/>
                <a:cs typeface="Times New Roman"/>
              </a:rPr>
              <a:t>При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этом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около</a:t>
            </a:r>
            <a:r>
              <a:rPr lang="en-US" b="1">
                <a:latin typeface="Times New Roman"/>
                <a:cs typeface="Times New Roman"/>
              </a:rPr>
              <a:t> 20 </a:t>
            </a:r>
            <a:r>
              <a:rPr lang="en-US" b="1">
                <a:latin typeface="Times New Roman"/>
                <a:cs typeface="Times New Roman"/>
              </a:rPr>
              <a:t>тыс</a:t>
            </a:r>
            <a:r>
              <a:rPr lang="en-US" b="1">
                <a:latin typeface="Times New Roman"/>
                <a:cs typeface="Times New Roman"/>
              </a:rPr>
              <a:t>. </a:t>
            </a:r>
            <a:r>
              <a:rPr lang="en-US" b="1">
                <a:latin typeface="Times New Roman"/>
                <a:cs typeface="Times New Roman"/>
              </a:rPr>
              <a:t>км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приходится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на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Северный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Ледовитый</a:t>
            </a:r>
            <a:r>
              <a:rPr lang="en-US" b="1">
                <a:latin typeface="Times New Roman"/>
                <a:cs typeface="Times New Roman"/>
              </a:rPr>
              <a:t> </a:t>
            </a:r>
            <a:r>
              <a:rPr lang="en-US" b="1">
                <a:latin typeface="Times New Roman"/>
                <a:cs typeface="Times New Roman"/>
              </a:rPr>
              <a:t>океан</a:t>
            </a:r>
            <a:r>
              <a:rPr lang="en-US" b="1">
                <a:latin typeface="Times New Roman"/>
                <a:cs typeface="Times New Roman"/>
              </a:rPr>
              <a:t>.</a:t>
            </a:r>
            <a:endParaRPr lang="en-US" b="1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chemeClr val="tx2">
            <a:lumMod val="60000"/>
            <a:lumOff val="40000"/>
          </a:schemeClr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pPr>
              <a:defRPr/>
            </a:pPr>
            <a:r>
              <a:rPr lang="ru-RU"/>
              <a:t>Границы России</a:t>
            </a:r>
            <a:endParaRPr 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pic>
        <p:nvPicPr>
          <p:cNvPr id="6" name="Изображение 5" descr="1778909_original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57200" y="1196975"/>
            <a:ext cx="8303895" cy="53759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chemeClr val="tx2">
            <a:lumMod val="60000"/>
            <a:lumOff val="40000"/>
          </a:schemeClr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323215" y="274638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ru-RU"/>
              <a:t>Сухопутные 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39942" name="Picture 6" descr="http://mypresentation.ru/documents/fc8adfca6058166fd04070a107a74080/img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611504" y="1196975"/>
            <a:ext cx="7625715" cy="47561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chemeClr val="accent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pic>
        <p:nvPicPr>
          <p:cNvPr id="4" name="Изображение 3" descr="slide-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23215" y="214630"/>
            <a:ext cx="8456295" cy="59118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chemeClr val="tx2">
            <a:lumMod val="60000"/>
            <a:lumOff val="40000"/>
          </a:schemeClr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pic>
        <p:nvPicPr>
          <p:cNvPr id="4" name="Изображение 3" descr="slide-4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67360" y="116840"/>
            <a:ext cx="8230870" cy="61645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44133"/>
            <a:ext cx="8229600" cy="1143000"/>
          </a:xfrm>
        </p:spPr>
        <p:txBody>
          <a:bodyPr>
            <a:normAutofit fontScale="90000"/>
          </a:bodyPr>
          <a:p>
            <a:pPr>
              <a:defRPr/>
            </a:pPr>
            <a:r>
              <a:rPr lang="en-US" sz="2200"/>
              <a:t>Всего</a:t>
            </a:r>
            <a:r>
              <a:rPr lang="en-US" sz="2200"/>
              <a:t> </a:t>
            </a:r>
            <a:r>
              <a:rPr lang="en-US" sz="2200"/>
              <a:t>в</a:t>
            </a:r>
            <a:r>
              <a:rPr lang="en-US" sz="2200"/>
              <a:t> </a:t>
            </a:r>
            <a:r>
              <a:rPr lang="en-US" sz="2200"/>
              <a:t>России</a:t>
            </a:r>
            <a:r>
              <a:rPr lang="en-US" sz="2200"/>
              <a:t> 89 </a:t>
            </a:r>
            <a:r>
              <a:rPr lang="en-US" sz="2200"/>
              <a:t>регионов</a:t>
            </a:r>
            <a:r>
              <a:rPr lang="en-US" sz="2200"/>
              <a:t> — </a:t>
            </a:r>
            <a:r>
              <a:rPr lang="en-US" sz="2200"/>
              <a:t>субъектов</a:t>
            </a:r>
            <a:r>
              <a:rPr lang="en-US" sz="2200"/>
              <a:t> </a:t>
            </a:r>
            <a:r>
              <a:rPr lang="en-US" sz="2200"/>
              <a:t>Российской</a:t>
            </a:r>
            <a:r>
              <a:rPr lang="en-US" sz="2200"/>
              <a:t> </a:t>
            </a:r>
            <a:r>
              <a:rPr lang="en-US" sz="2200"/>
              <a:t>Федерации</a:t>
            </a:r>
            <a:r>
              <a:rPr lang="en-US" sz="2200"/>
              <a:t>, </a:t>
            </a:r>
            <a:r>
              <a:rPr lang="en-US" sz="2200"/>
              <a:t>в</a:t>
            </a:r>
            <a:r>
              <a:rPr lang="en-US" sz="2200"/>
              <a:t> </a:t>
            </a:r>
            <a:r>
              <a:rPr lang="en-US" sz="2200"/>
              <a:t>том</a:t>
            </a:r>
            <a:r>
              <a:rPr lang="en-US" sz="2200"/>
              <a:t> </a:t>
            </a:r>
            <a:r>
              <a:rPr lang="en-US" sz="2200"/>
              <a:t>числе</a:t>
            </a:r>
            <a:r>
              <a:rPr lang="en-US" sz="2200"/>
              <a:t> 48 </a:t>
            </a:r>
            <a:r>
              <a:rPr lang="en-US" sz="2200"/>
              <a:t>областей</a:t>
            </a:r>
            <a:r>
              <a:rPr lang="en-US" sz="2200"/>
              <a:t>, 24 </a:t>
            </a:r>
            <a:r>
              <a:rPr lang="en-US" sz="2200"/>
              <a:t>республики</a:t>
            </a:r>
            <a:r>
              <a:rPr lang="en-US" sz="2200"/>
              <a:t>, 9 </a:t>
            </a:r>
            <a:r>
              <a:rPr lang="en-US" sz="2200"/>
              <a:t>краёв</a:t>
            </a:r>
            <a:r>
              <a:rPr lang="en-US" sz="2200"/>
              <a:t>, 3 </a:t>
            </a:r>
            <a:r>
              <a:rPr lang="en-US" sz="2200"/>
              <a:t>города</a:t>
            </a:r>
            <a:r>
              <a:rPr lang="en-US" sz="2200"/>
              <a:t> </a:t>
            </a:r>
            <a:r>
              <a:rPr lang="en-US" sz="2200"/>
              <a:t>федерального</a:t>
            </a:r>
            <a:r>
              <a:rPr lang="en-US" sz="2200"/>
              <a:t> </a:t>
            </a:r>
            <a:r>
              <a:rPr lang="en-US" sz="2200"/>
              <a:t>значения</a:t>
            </a:r>
            <a:r>
              <a:rPr lang="en-US" sz="2200"/>
              <a:t>, 1 </a:t>
            </a:r>
            <a:r>
              <a:rPr lang="en-US" sz="2200"/>
              <a:t>автономная</a:t>
            </a:r>
            <a:r>
              <a:rPr lang="en-US" sz="2200"/>
              <a:t> </a:t>
            </a:r>
            <a:r>
              <a:rPr lang="en-US" sz="2200"/>
              <a:t>область</a:t>
            </a:r>
            <a:r>
              <a:rPr lang="en-US" sz="2200"/>
              <a:t> (</a:t>
            </a:r>
            <a:r>
              <a:rPr lang="en-US" sz="2200"/>
              <a:t>Еврейская</a:t>
            </a:r>
            <a:r>
              <a:rPr lang="en-US" sz="2200"/>
              <a:t> </a:t>
            </a:r>
            <a:r>
              <a:rPr lang="en-US" sz="2200"/>
              <a:t>авт</a:t>
            </a:r>
            <a:r>
              <a:rPr lang="en-US" sz="2200"/>
              <a:t>.</a:t>
            </a:r>
            <a:r>
              <a:rPr lang="en-US" sz="2200"/>
              <a:t>обл</a:t>
            </a:r>
            <a:r>
              <a:rPr lang="en-US" sz="2200"/>
              <a:t>.), 4 </a:t>
            </a:r>
            <a:r>
              <a:rPr lang="en-US" sz="2200"/>
              <a:t>автономных</a:t>
            </a:r>
            <a:r>
              <a:rPr lang="en-US" sz="2200"/>
              <a:t> </a:t>
            </a:r>
            <a:r>
              <a:rPr lang="en-US" sz="2200"/>
              <a:t>округа</a:t>
            </a:r>
            <a:r>
              <a:rPr lang="en-US" sz="2200"/>
              <a:t> (</a:t>
            </a:r>
            <a:r>
              <a:rPr lang="en-US" sz="2200"/>
              <a:t>Ненецкий</a:t>
            </a:r>
            <a:r>
              <a:rPr lang="en-US" sz="2200"/>
              <a:t>, </a:t>
            </a:r>
            <a:r>
              <a:rPr lang="en-US" sz="2200"/>
              <a:t>Чукотский</a:t>
            </a:r>
            <a:r>
              <a:rPr lang="en-US" sz="2200"/>
              <a:t>, </a:t>
            </a:r>
            <a:r>
              <a:rPr lang="en-US" sz="2200"/>
              <a:t>Ямало</a:t>
            </a:r>
            <a:r>
              <a:rPr lang="en-US" sz="2200"/>
              <a:t>-</a:t>
            </a:r>
            <a:r>
              <a:rPr lang="en-US" sz="2200"/>
              <a:t>Ненецкий</a:t>
            </a:r>
            <a:r>
              <a:rPr lang="en-US" sz="2200"/>
              <a:t> </a:t>
            </a:r>
            <a:r>
              <a:rPr lang="en-US" sz="2200"/>
              <a:t>и</a:t>
            </a:r>
            <a:r>
              <a:rPr lang="en-US" sz="2200"/>
              <a:t> </a:t>
            </a:r>
            <a:r>
              <a:rPr lang="en-US" sz="2200"/>
              <a:t>Ханты</a:t>
            </a:r>
            <a:r>
              <a:rPr lang="en-US" sz="2200"/>
              <a:t>-</a:t>
            </a:r>
            <a:r>
              <a:rPr lang="en-US" sz="2200"/>
              <a:t>Мансийский</a:t>
            </a:r>
            <a:r>
              <a:rPr lang="en-US" sz="2200"/>
              <a:t> </a:t>
            </a:r>
            <a:r>
              <a:rPr lang="en-US" sz="2200"/>
              <a:t>автономный</a:t>
            </a:r>
            <a:r>
              <a:rPr lang="en-US" sz="2200"/>
              <a:t> </a:t>
            </a:r>
            <a:r>
              <a:rPr lang="en-US" sz="2200"/>
              <a:t>округ</a:t>
            </a:r>
            <a:r>
              <a:rPr lang="en-US" sz="2200"/>
              <a:t> — </a:t>
            </a:r>
            <a:r>
              <a:rPr lang="en-US" sz="2200"/>
              <a:t>Югра</a:t>
            </a:r>
            <a:r>
              <a:rPr lang="en-US" sz="2200"/>
              <a:t>).</a:t>
            </a:r>
            <a:endParaRPr lang="en-US" sz="220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pic>
        <p:nvPicPr>
          <p:cNvPr id="5" name="Объект 3" descr="Файл:Регионы России2008-03.png">
            <a:hlinkClick r:id="rId2"/>
          </p:cNvPr>
          <p:cNvPicPr>
            <a:picLocks noGrp="1"/>
          </p:cNvPicPr>
          <p:nvPr/>
        </p:nvPicPr>
        <p:blipFill>
          <a:blip r:embed="rId3"/>
          <a:stretch/>
        </p:blipFill>
        <p:spPr bwMode="auto">
          <a:xfrm>
            <a:off x="629920" y="1466849"/>
            <a:ext cx="7516495" cy="46596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chemeClr val="tx2">
            <a:lumMod val="60000"/>
            <a:lumOff val="40000"/>
          </a:schemeClr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-317"/>
            <a:ext cx="8229600" cy="1143000"/>
          </a:xfrm>
        </p:spPr>
        <p:txBody>
          <a:bodyPr/>
          <a:p>
            <a:pPr>
              <a:defRPr/>
            </a:pPr>
            <a:r>
              <a:rPr lang="ru-RU" sz="2000" b="1">
                <a:latin typeface="Times New Roman"/>
                <a:cs typeface="Times New Roman"/>
              </a:rPr>
              <a:t>Сравнение площадей субъектов России со странами мира</a:t>
            </a:r>
            <a:endParaRPr lang="ru-RU" sz="2000" b="1">
              <a:latin typeface="Times New Roman"/>
              <a:cs typeface="Times New Roman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pic>
        <p:nvPicPr>
          <p:cNvPr id="4" name="Изображение 3" descr="slide-2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230" y="1090930"/>
            <a:ext cx="7893050" cy="54737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 fontScale="90000"/>
          </a:bodyPr>
          <a:p>
            <a:pPr>
              <a:defRPr/>
            </a:pPr>
            <a:r>
              <a:rPr lang="en-US"/>
              <a:t>В</a:t>
            </a:r>
            <a:r>
              <a:rPr lang="en-US"/>
              <a:t> </a:t>
            </a:r>
            <a:r>
              <a:rPr lang="en-US"/>
              <a:t>России</a:t>
            </a:r>
            <a:r>
              <a:rPr lang="en-US"/>
              <a:t> 11 </a:t>
            </a:r>
            <a:r>
              <a:rPr lang="en-US"/>
              <a:t>часовых</a:t>
            </a:r>
            <a:r>
              <a:rPr lang="en-US"/>
              <a:t> </a:t>
            </a:r>
            <a:r>
              <a:rPr lang="en-US"/>
              <a:t>поясов</a:t>
            </a:r>
            <a:r>
              <a:rPr lang="en-US"/>
              <a:t> </a:t>
            </a:r>
            <a:r>
              <a:rPr lang="en-US"/>
              <a:t>или</a:t>
            </a:r>
            <a:r>
              <a:rPr lang="en-US"/>
              <a:t> </a:t>
            </a:r>
            <a:r>
              <a:rPr lang="en-US"/>
              <a:t>часовых</a:t>
            </a:r>
            <a:r>
              <a:rPr lang="en-US"/>
              <a:t> </a:t>
            </a:r>
            <a:r>
              <a:rPr lang="en-US"/>
              <a:t>зон</a:t>
            </a:r>
            <a:r>
              <a:rPr lang="en-US"/>
              <a:t> </a:t>
            </a:r>
            <a:endParaRPr 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pic>
        <p:nvPicPr>
          <p:cNvPr id="4" name="Изображение 3" descr="a4AAAgN2-eA-960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95605" y="1667510"/>
            <a:ext cx="8368665" cy="52285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pic>
        <p:nvPicPr>
          <p:cNvPr id="4" name="Изображение 3" descr="0d75591957b4456f82feda70cd3a7cdb_s-1120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79705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pic>
        <p:nvPicPr>
          <p:cNvPr id="4" name="Изображение 3" descr="90eb37c5824e70d811bfe020b658e039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23215" y="260350"/>
            <a:ext cx="8372475" cy="61899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solidFill>
          <a:schemeClr val="accent5">
            <a:lumMod val="40000"/>
            <a:lumOff val="60000"/>
          </a:schemeClr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3203575" y="332740"/>
            <a:ext cx="5150485" cy="1143000"/>
          </a:xfrm>
        </p:spPr>
        <p:txBody>
          <a:bodyPr/>
          <a:p>
            <a:pPr>
              <a:defRPr/>
            </a:pPr>
            <a:endParaRPr 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>
          <a:xfrm>
            <a:off x="251460" y="188594"/>
            <a:ext cx="8229600" cy="4525963"/>
          </a:xfrm>
        </p:spPr>
        <p:txBody>
          <a:bodyPr/>
          <a:p>
            <a:pPr>
              <a:defRPr/>
            </a:pPr>
            <a:r>
              <a:rPr lang="en-US" sz="1800">
                <a:latin typeface="Times New Roman"/>
                <a:cs typeface="Times New Roman"/>
              </a:rPr>
              <a:t>Арктические</a:t>
            </a:r>
            <a:r>
              <a:rPr lang="en-US" sz="1800">
                <a:latin typeface="Times New Roman"/>
                <a:cs typeface="Times New Roman"/>
              </a:rPr>
              <a:t> </a:t>
            </a:r>
            <a:r>
              <a:rPr lang="en-US" sz="1800">
                <a:latin typeface="Times New Roman"/>
                <a:cs typeface="Times New Roman"/>
              </a:rPr>
              <a:t>пустыни</a:t>
            </a:r>
            <a:r>
              <a:rPr lang="en-US" sz="1800">
                <a:latin typeface="Times New Roman"/>
                <a:cs typeface="Times New Roman"/>
              </a:rPr>
              <a:t>.</a:t>
            </a:r>
            <a:r>
              <a:rPr lang="en-US" sz="1800">
                <a:latin typeface="Times New Roman"/>
                <a:cs typeface="Times New Roman"/>
              </a:rPr>
              <a:t> </a:t>
            </a:r>
            <a:endParaRPr lang="en-US" sz="1800">
              <a:latin typeface="Times New Roman"/>
              <a:cs typeface="Times New Roman"/>
            </a:endParaRPr>
          </a:p>
          <a:p>
            <a:pPr>
              <a:defRPr/>
            </a:pPr>
            <a:r>
              <a:rPr lang="en-US" sz="1800">
                <a:latin typeface="Times New Roman"/>
                <a:cs typeface="Times New Roman"/>
              </a:rPr>
              <a:t>Тундра</a:t>
            </a:r>
            <a:r>
              <a:rPr lang="en-US" sz="1800">
                <a:latin typeface="Times New Roman"/>
                <a:cs typeface="Times New Roman"/>
              </a:rPr>
              <a:t>.</a:t>
            </a:r>
            <a:endParaRPr lang="en-US" sz="1800">
              <a:latin typeface="Times New Roman"/>
              <a:cs typeface="Times New Roman"/>
            </a:endParaRPr>
          </a:p>
          <a:p>
            <a:pPr>
              <a:defRPr/>
            </a:pPr>
            <a:r>
              <a:rPr lang="en-US" sz="1800">
                <a:latin typeface="Times New Roman"/>
                <a:cs typeface="Times New Roman"/>
              </a:rPr>
              <a:t>Тайга</a:t>
            </a:r>
            <a:endParaRPr lang="en-US" sz="1800">
              <a:latin typeface="Times New Roman"/>
              <a:cs typeface="Times New Roman"/>
            </a:endParaRPr>
          </a:p>
          <a:p>
            <a:pPr>
              <a:defRPr/>
            </a:pPr>
            <a:r>
              <a:rPr lang="en-US" sz="1800">
                <a:latin typeface="Times New Roman"/>
                <a:cs typeface="Times New Roman"/>
              </a:rPr>
              <a:t>Смешанные</a:t>
            </a:r>
            <a:r>
              <a:rPr lang="en-US" sz="1800">
                <a:latin typeface="Times New Roman"/>
                <a:cs typeface="Times New Roman"/>
              </a:rPr>
              <a:t> </a:t>
            </a:r>
            <a:r>
              <a:rPr lang="en-US" sz="1800">
                <a:latin typeface="Times New Roman"/>
                <a:cs typeface="Times New Roman"/>
              </a:rPr>
              <a:t>и</a:t>
            </a:r>
            <a:r>
              <a:rPr lang="en-US" sz="1800">
                <a:latin typeface="Times New Roman"/>
                <a:cs typeface="Times New Roman"/>
              </a:rPr>
              <a:t> </a:t>
            </a:r>
            <a:r>
              <a:rPr lang="en-US" sz="1800">
                <a:latin typeface="Times New Roman"/>
                <a:cs typeface="Times New Roman"/>
              </a:rPr>
              <a:t>широколиственные</a:t>
            </a:r>
            <a:r>
              <a:rPr lang="en-US" sz="1800">
                <a:latin typeface="Times New Roman"/>
                <a:cs typeface="Times New Roman"/>
              </a:rPr>
              <a:t> </a:t>
            </a:r>
            <a:r>
              <a:rPr lang="en-US" sz="1800">
                <a:latin typeface="Times New Roman"/>
                <a:cs typeface="Times New Roman"/>
              </a:rPr>
              <a:t>леса</a:t>
            </a:r>
            <a:endParaRPr lang="en-US" sz="1800">
              <a:latin typeface="Times New Roman"/>
              <a:cs typeface="Times New Roman"/>
            </a:endParaRPr>
          </a:p>
          <a:p>
            <a:pPr>
              <a:defRPr/>
            </a:pPr>
            <a:r>
              <a:rPr lang="en-US" sz="1800">
                <a:latin typeface="Times New Roman"/>
                <a:cs typeface="Times New Roman"/>
              </a:rPr>
              <a:t>Лесостепь</a:t>
            </a:r>
            <a:r>
              <a:rPr lang="en-US" sz="1800">
                <a:latin typeface="Times New Roman"/>
                <a:cs typeface="Times New Roman"/>
              </a:rPr>
              <a:t>.</a:t>
            </a:r>
            <a:endParaRPr lang="en-US" sz="1800">
              <a:latin typeface="Times New Roman"/>
              <a:cs typeface="Times New Roman"/>
            </a:endParaRPr>
          </a:p>
          <a:p>
            <a:pPr>
              <a:defRPr/>
            </a:pPr>
            <a:r>
              <a:rPr lang="en-US" sz="1800">
                <a:latin typeface="Times New Roman"/>
                <a:cs typeface="Times New Roman"/>
              </a:rPr>
              <a:t> </a:t>
            </a:r>
            <a:r>
              <a:rPr lang="en-US" sz="1800">
                <a:latin typeface="Times New Roman"/>
                <a:cs typeface="Times New Roman"/>
              </a:rPr>
              <a:t>Степь</a:t>
            </a:r>
            <a:r>
              <a:rPr lang="en-US" sz="1800">
                <a:latin typeface="Times New Roman"/>
                <a:cs typeface="Times New Roman"/>
              </a:rPr>
              <a:t>.</a:t>
            </a:r>
            <a:r>
              <a:rPr lang="en-US" sz="1800">
                <a:latin typeface="Times New Roman"/>
                <a:cs typeface="Times New Roman"/>
              </a:rPr>
              <a:t> </a:t>
            </a:r>
            <a:endParaRPr lang="en-US" sz="1800">
              <a:latin typeface="Times New Roman"/>
              <a:cs typeface="Times New Roman"/>
            </a:endParaRPr>
          </a:p>
          <a:p>
            <a:pPr>
              <a:defRPr/>
            </a:pPr>
            <a:r>
              <a:rPr lang="en-US" sz="1800">
                <a:latin typeface="Times New Roman"/>
                <a:cs typeface="Times New Roman"/>
              </a:rPr>
              <a:t>Полупустыня</a:t>
            </a:r>
            <a:r>
              <a:rPr lang="en-US" sz="1800">
                <a:latin typeface="Times New Roman"/>
                <a:cs typeface="Times New Roman"/>
              </a:rPr>
              <a:t>.</a:t>
            </a:r>
            <a:r>
              <a:rPr lang="en-US" sz="2000"/>
              <a:t> </a:t>
            </a:r>
            <a:endParaRPr lang="en-US" sz="2000"/>
          </a:p>
          <a:p>
            <a:pPr>
              <a:defRPr/>
            </a:pPr>
            <a:r>
              <a:rPr lang="ru-RU" sz="2000"/>
              <a:t>Высотная поясность</a:t>
            </a:r>
            <a:endParaRPr lang="ru-RU" sz="2000"/>
          </a:p>
        </p:txBody>
      </p:sp>
      <p:pic>
        <p:nvPicPr>
          <p:cNvPr id="7" name="Изображение 6" descr="_original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059430" y="44450"/>
            <a:ext cx="5852160" cy="3291840"/>
          </a:xfrm>
          <a:prstGeom prst="rect">
            <a:avLst/>
          </a:prstGeom>
        </p:spPr>
      </p:pic>
      <p:pic>
        <p:nvPicPr>
          <p:cNvPr id="6" name="Изображение 5" descr="39c81d0e-95be-5823-a317-1e276db47e9e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251460" y="2997200"/>
            <a:ext cx="6031230" cy="35325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/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pic>
        <p:nvPicPr>
          <p:cNvPr id="6" name="Изображение 5" descr="1683980552_ornella-club-p-obitateli-listvennogo-lesa-krasivo-65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35560" y="2924810"/>
            <a:ext cx="4930775" cy="3698240"/>
          </a:xfrm>
          <a:prstGeom prst="rect">
            <a:avLst/>
          </a:prstGeom>
        </p:spPr>
      </p:pic>
      <p:pic>
        <p:nvPicPr>
          <p:cNvPr id="8" name="Изображение 7" descr="809339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787900" y="0"/>
            <a:ext cx="4462780" cy="2946400"/>
          </a:xfrm>
          <a:prstGeom prst="rect">
            <a:avLst/>
          </a:prstGeom>
        </p:spPr>
      </p:pic>
      <p:pic>
        <p:nvPicPr>
          <p:cNvPr id="4" name="Изображение 3" descr="54caf883-ea20-57ba-90a0-c58c87b410ce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79070" y="-27305"/>
            <a:ext cx="5058410" cy="3134995"/>
          </a:xfrm>
          <a:prstGeom prst="rect">
            <a:avLst/>
          </a:prstGeom>
        </p:spPr>
      </p:pic>
      <p:pic>
        <p:nvPicPr>
          <p:cNvPr id="7" name="Изображение 6" descr="03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5147945" y="2637155"/>
            <a:ext cx="3917950" cy="2493645"/>
          </a:xfrm>
          <a:prstGeom prst="rect">
            <a:avLst/>
          </a:prstGeom>
        </p:spPr>
      </p:pic>
      <p:pic>
        <p:nvPicPr>
          <p:cNvPr id="9" name="Изображение 8" descr="cover_image_big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5075555" y="4869180"/>
            <a:ext cx="3885565" cy="19424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/>
              <a:t>Экономико-географическое положение </a:t>
            </a:r>
            <a:r>
              <a:rPr lang="ru-RU"/>
              <a:t>россии</a:t>
            </a:r>
            <a:endParaRPr lang="ru-RU"/>
          </a:p>
        </p:txBody>
      </p:sp>
      <p:graphicFrame>
        <p:nvGraphicFramePr>
          <p:cNvPr id="7" name="Содержимое 6"/>
          <p:cNvGraphicFramePr>
            <a:graphicFrameLocks xmlns:a="http://schemas.openxmlformats.org/drawingml/2006/main" noGrp="1"/>
          </p:cNvGraphicFramePr>
          <p:nvPr>
            <p:ph idx="1"/>
          </p:nvPr>
        </p:nvGraphicFramePr>
        <p:xfrm>
          <a:off x="611560" y="1388150"/>
          <a:ext cx="8229600" cy="5570696"/>
        </p:xfrm>
        <a:graphic>
          <a:graphicData uri="http://schemas.openxmlformats.org/drawingml/2006/table">
            <a:tbl>
              <a:tblPr firstRow="1" firstCol="0" lastRow="0" lastCol="0" bandRow="1" bandCol="0">
                <a:tableStyleId>{5C22544A-7EE6-4342-B048-85BDC9FD1C3A}</a:tableStyleId>
              </a:tblPr>
              <a:tblGrid>
                <a:gridCol w="4114800"/>
                <a:gridCol w="4114800"/>
              </a:tblGrid>
              <a:tr h="600194"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/>
                        <a:t>Положительные  аспекты </a:t>
                      </a:r>
                      <a:endParaRPr lang="ru-RU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/>
                        <a:t>Негативные аспекты</a:t>
                      </a:r>
                      <a:endParaRPr lang="ru-RU"/>
                    </a:p>
                  </a:txBody>
                  <a:tcPr/>
                </a:tc>
              </a:tr>
              <a:tr h="600194"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2000"/>
                        <a:t>огромная площадь территории</a:t>
                      </a:r>
                      <a:endParaRPr lang="ru-RU" sz="20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/>
                        <a:t>огромная по площади территория</a:t>
                      </a:r>
                      <a:endParaRPr lang="ru-RU"/>
                    </a:p>
                  </a:txBody>
                  <a:tcPr/>
                </a:tc>
              </a:tr>
              <a:tr h="878608"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2000"/>
                        <a:t>разнообразие природных условий и ресурсов</a:t>
                      </a:r>
                      <a:endParaRPr lang="ru-RU" sz="20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/>
                        <a:t>около 25 % территории лежит за Полярным климатом, где наблюдается весьма суровый климат</a:t>
                      </a:r>
                      <a:endParaRPr lang="ru-RU"/>
                    </a:p>
                  </a:txBody>
                  <a:tcPr/>
                </a:tc>
              </a:tr>
              <a:tr h="878608"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2000"/>
                        <a:t>разнообразие форм рельефа</a:t>
                      </a:r>
                      <a:endParaRPr lang="ru-RU" sz="20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/>
                        <a:t>большое количество российских морей и рек замерзают на длительный период года, что очень затрудняет судоходство</a:t>
                      </a:r>
                      <a:endParaRPr lang="ru-RU"/>
                    </a:p>
                  </a:txBody>
                  <a:tcPr/>
                </a:tc>
              </a:tr>
              <a:tr h="615027"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2000"/>
                        <a:t>свободный выход в Мировой Океан</a:t>
                      </a:r>
                      <a:endParaRPr lang="ru-RU" sz="20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/>
                        <a:t>слишком большая вытянутость территории с запада на восток</a:t>
                      </a:r>
                      <a:endParaRPr lang="ru-RU"/>
                    </a:p>
                  </a:txBody>
                  <a:tcPr/>
                </a:tc>
              </a:tr>
              <a:tr h="600194"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2000"/>
                        <a:t>богатые лесные ресурсы</a:t>
                      </a:r>
                      <a:endParaRPr lang="ru-RU" sz="20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</a:tr>
              <a:tr h="600194"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2000"/>
                        <a:t>Развиты</a:t>
                      </a:r>
                      <a:r>
                        <a:rPr lang="ru-RU" sz="2000"/>
                        <a:t> </a:t>
                      </a:r>
                      <a:r>
                        <a:rPr lang="ru-RU" sz="2000"/>
                        <a:t>морские промыслы из-за хорошо открытого выхода в море</a:t>
                      </a:r>
                      <a:endParaRPr lang="ru-RU" sz="20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</a:tr>
              <a:tr h="600194">
                <a:tc>
                  <a:txBody>
                    <a:bodyPr/>
                    <a:p>
                      <a:pPr>
                        <a:defRPr/>
                      </a:pPr>
                      <a:r>
                        <a:rPr lang="ru-RU" sz="2000"/>
                        <a:t>наличие крупных судоходных рек</a:t>
                      </a:r>
                      <a:endParaRPr lang="ru-RU" sz="20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defRPr/>
                      </a:pPr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67360" y="260033"/>
            <a:ext cx="8229600" cy="1143000"/>
          </a:xfrm>
        </p:spPr>
        <p:txBody>
          <a:bodyPr/>
          <a:p>
            <a:pPr>
              <a:defRPr/>
            </a:pPr>
            <a:endParaRPr 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>
              <a:defRPr/>
            </a:pPr>
            <a:endParaRPr lang="en-US"/>
          </a:p>
        </p:txBody>
      </p:sp>
      <p:pic>
        <p:nvPicPr>
          <p:cNvPr id="4" name="Изображение 3" descr="066-kriv_n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415290"/>
            <a:ext cx="9144000" cy="60274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ds04.infourok.ru/uploads/ex/0c19/00027d18-780e8ca0/img0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rmAutofit fontScale="90000"/>
          </a:bodyPr>
          <a:lstStyle/>
          <a:p>
            <a:pPr>
              <a:defRPr/>
            </a:pPr>
            <a:r>
              <a:rPr lang="ru-RU" b="1">
                <a:solidFill>
                  <a:schemeClr val="bg1"/>
                </a:solidFill>
              </a:rPr>
              <a:t>Специфика географического положения России</a:t>
            </a:r>
            <a:endParaRPr lang="ru-RU" b="1">
              <a:solidFill>
                <a:schemeClr val="bg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xmlns:a="http://schemas.openxmlformats.org/drawingml/2006/main" noGrp="1"/>
          </p:cNvGraphicFramePr>
          <p:nvPr>
            <p:ph idx="1"/>
          </p:nvPr>
        </p:nvGraphicFramePr>
        <p:xfrm>
          <a:off x="457200" y="1600200"/>
          <a:ext cx="8229600" cy="4997152"/>
          <a:chOff x="0" y="0"/>
          <a:chExt cx="8229600" cy="499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6" r:qs="rId7" r:cs="rId5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cover dir="ru"/>
      </p:transition>
    </mc:Choice>
    <mc:Fallback>
      <p:transition spd="slow" advClick="1">
        <p:cover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 bwMode="auto">
          <a:xfrm>
            <a:off x="865192" y="2265117"/>
            <a:ext cx="7283450" cy="8528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495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latin typeface="Times New Roman"/>
                <a:cs typeface="Times New Roman"/>
              </a:rPr>
              <a:t>Жилища народов России</a:t>
            </a:r>
            <a:endParaRPr lang="ru-RU" sz="4950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latin typeface="Times New Roman"/>
              <a:cs typeface="Times New Roman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rcRect l="0" t="20127" r="0" b="59325"/>
          <a:stretch/>
        </p:blipFill>
        <p:spPr bwMode="auto">
          <a:xfrm>
            <a:off x="4052027" y="3387312"/>
            <a:ext cx="4400183" cy="843485"/>
          </a:xfrm>
          <a:prstGeom prst="rect">
            <a:avLst/>
          </a:prstGeom>
          <a:ln w="88900" cap="sq" cmpd="thickThin">
            <a:noFill/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rcRect l="32333" t="39989" r="52482" b="40095"/>
          <a:stretch/>
        </p:blipFill>
        <p:spPr bwMode="auto">
          <a:xfrm>
            <a:off x="2581528" y="4486911"/>
            <a:ext cx="827690" cy="1012678"/>
          </a:xfrm>
          <a:prstGeom prst="rect">
            <a:avLst/>
          </a:prstGeom>
          <a:ln w="88900" cap="sq" cmpd="thickThin">
            <a:noFill/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rcRect l="0" t="79294" r="26598" b="0"/>
          <a:stretch/>
        </p:blipFill>
        <p:spPr bwMode="auto">
          <a:xfrm>
            <a:off x="583982" y="3412783"/>
            <a:ext cx="3455062" cy="909251"/>
          </a:xfrm>
          <a:prstGeom prst="rect">
            <a:avLst/>
          </a:prstGeom>
          <a:ln w="88900" cap="sq" cmpd="thickThin">
            <a:noFill/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rcRect l="47461" t="39989" r="0" b="40095"/>
          <a:stretch/>
        </p:blipFill>
        <p:spPr bwMode="auto">
          <a:xfrm>
            <a:off x="5229833" y="4505796"/>
            <a:ext cx="2643413" cy="934802"/>
          </a:xfrm>
          <a:prstGeom prst="rect">
            <a:avLst/>
          </a:prstGeom>
          <a:ln w="88900" cap="sq" cmpd="thickThin">
            <a:noFill/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rcRect l="0" t="39989" r="70511" b="40095"/>
          <a:stretch/>
        </p:blipFill>
        <p:spPr bwMode="auto">
          <a:xfrm>
            <a:off x="985297" y="4622501"/>
            <a:ext cx="1415282" cy="891704"/>
          </a:xfrm>
          <a:prstGeom prst="rect">
            <a:avLst/>
          </a:prstGeom>
          <a:ln w="88900" cap="sq" cmpd="thickThin">
            <a:noFill/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rcRect l="74070" t="79294" r="0" b="0"/>
          <a:stretch/>
        </p:blipFill>
        <p:spPr bwMode="auto">
          <a:xfrm>
            <a:off x="3858990" y="4567259"/>
            <a:ext cx="1251539" cy="932330"/>
          </a:xfrm>
          <a:prstGeom prst="rect">
            <a:avLst/>
          </a:prstGeom>
          <a:ln w="88900" cap="sq" cmpd="thickThin">
            <a:noFill/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rcRect l="25000" t="65631" r="51479" b="0"/>
          <a:stretch/>
        </p:blipFill>
        <p:spPr bwMode="auto">
          <a:xfrm>
            <a:off x="365241" y="4855684"/>
            <a:ext cx="417296" cy="63906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rcRect l="64423" t="3529" r="0" b="65985"/>
          <a:stretch/>
        </p:blipFill>
        <p:spPr bwMode="auto">
          <a:xfrm>
            <a:off x="5027075" y="4294208"/>
            <a:ext cx="570635" cy="51250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rcRect l="63905" t="34580" r="11021" b="34932"/>
          <a:stretch/>
        </p:blipFill>
        <p:spPr bwMode="auto">
          <a:xfrm>
            <a:off x="8076004" y="4448050"/>
            <a:ext cx="420660" cy="53606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/>
          <a:srcRect l="35059" t="0" r="37204" b="66267"/>
          <a:stretch/>
        </p:blipFill>
        <p:spPr bwMode="auto">
          <a:xfrm>
            <a:off x="3365866" y="5083762"/>
            <a:ext cx="492219" cy="62741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/>
          <a:srcRect l="71672" t="68243" r="0" b="0"/>
          <a:stretch/>
        </p:blipFill>
        <p:spPr bwMode="auto">
          <a:xfrm>
            <a:off x="1093936" y="4081970"/>
            <a:ext cx="498703" cy="5859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sp>
        <p:nvSpPr>
          <p:cNvPr id="5" name="Замещающее содержимое 4"/>
          <p:cNvSpPr>
            <a:spLocks noGrp="1"/>
          </p:cNvSpPr>
          <p:nvPr>
            <p:ph idx="1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pic>
        <p:nvPicPr>
          <p:cNvPr id="6" name="Изображение 5" descr="img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07340" y="230505"/>
            <a:ext cx="8458200" cy="63436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s03.radikal.ru/i176/1203/fc/f03d1c0182aa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 b="1">
                <a:solidFill>
                  <a:schemeClr val="bg1"/>
                </a:solidFill>
              </a:rPr>
              <a:t>Итог</a:t>
            </a:r>
            <a:endParaRPr lang="ru-RU" b="1">
              <a:solidFill>
                <a:schemeClr val="bg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xmlns:a="http://schemas.openxmlformats.org/drawingml/2006/main" noGrp="1"/>
          </p:cNvGraphicFramePr>
          <p:nvPr>
            <p:ph idx="1"/>
          </p:nvPr>
        </p:nvGraphicFramePr>
        <p:xfrm>
          <a:off x="457200" y="1600200"/>
          <a:ext cx="8229600" cy="4525963"/>
          <a:chOff x="0" y="0"/>
          <a:ch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7" r:qs="rId8" r:cs="rId6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cover dir="rd"/>
      </p:transition>
    </mc:Choice>
    <mc:Fallback>
      <p:transition spd="slow" advClick="1">
        <p:cover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>
              <a:defRPr/>
            </a:pPr>
            <a:endParaRPr lang="ru-RU"/>
          </a:p>
        </p:txBody>
      </p:sp>
      <p:pic>
        <p:nvPicPr>
          <p:cNvPr id="4" name="Изображение 3" descr="0564342b-9b1a-5892-88a8-77311a9fab9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140970" y="344805"/>
            <a:ext cx="8829040" cy="58635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R7-Office/2024.1.1.375</Application>
  <DocSecurity>0</DocSecurity>
  <PresentationFormat>Экран (4:3)</PresentationFormat>
  <Paragraphs>0</Paragraphs>
  <Slides>27</Slides>
  <Notes>27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§2.Географическое положение и границы Росии</dc:title>
  <dc:subject/>
  <dc:creator>Марина</dc:creator>
  <cp:keywords/>
  <dc:description/>
  <dc:identifier/>
  <dc:language/>
  <cp:lastModifiedBy>Марина Савельева</cp:lastModifiedBy>
  <cp:revision>28</cp:revision>
  <dcterms:created xsi:type="dcterms:W3CDTF">2018-01-12T19:47:00Z</dcterms:created>
  <dcterms:modified xsi:type="dcterms:W3CDTF">2025-03-16T09:16:00Z</dcterms:modified>
  <cp:category/>
  <cp:contentStatus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6BBCA415F33645B6B02B7D89505FDDC2_12</vt:lpwstr>
  </property>
  <property fmtid="{D5CDD505-2E9C-101B-9397-08002B2CF9AE}" pid="3" name="KSOProductBuildVer">
    <vt:lpwstr>1049-12.2.0.20323</vt:lpwstr>
  </property>
</Properties>
</file>