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sldIdLst>
    <p:sldId id="256" r:id="rId2"/>
    <p:sldId id="345" r:id="rId3"/>
    <p:sldId id="303" r:id="rId4"/>
    <p:sldId id="347" r:id="rId5"/>
    <p:sldId id="328" r:id="rId6"/>
    <p:sldId id="344" r:id="rId7"/>
    <p:sldId id="348" r:id="rId8"/>
  </p:sldIdLst>
  <p:sldSz cx="6858000" cy="9144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00"/>
    <a:srgbClr val="00FF00"/>
    <a:srgbClr val="FAACDA"/>
    <a:srgbClr val="A9DA74"/>
    <a:srgbClr val="FFCC66"/>
    <a:srgbClr val="660066"/>
    <a:srgbClr val="FBE2AF"/>
    <a:srgbClr val="FFFF99"/>
    <a:srgbClr val="E55515"/>
    <a:srgbClr val="FFEEB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0350" autoAdjust="0"/>
  </p:normalViewPr>
  <p:slideViewPr>
    <p:cSldViewPr>
      <p:cViewPr>
        <p:scale>
          <a:sx n="80" d="100"/>
          <a:sy n="80" d="100"/>
        </p:scale>
        <p:origin x="-1440" y="-4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5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4428952338629043E-2"/>
          <c:y val="9.5569473762174853E-2"/>
          <c:w val="0.61287284395828023"/>
          <c:h val="0.75374611154316373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scene3d>
              <a:camera prst="orthographicFront"/>
              <a:lightRig rig="threePt" dir="t"/>
            </a:scene3d>
            <a:sp3d>
              <a:bevelT/>
            </a:sp3d>
          </c:spPr>
          <c:dPt>
            <c:idx val="0"/>
            <c:bubble3D val="0"/>
            <c:spPr>
              <a:solidFill>
                <a:srgbClr val="FFFF00"/>
              </a:solidFill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bubble3D val="0"/>
            <c:spPr>
              <a:solidFill>
                <a:srgbClr val="FF0000"/>
              </a:solidFill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7.9731591570138466E-4"/>
                  <c:y val="1.504588869188559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8.0554866608676789E-3"/>
                  <c:y val="1.880659969004964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2.0788510581235181E-2"/>
                  <c:y val="0.1065393542598895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-9.742458800647006E-3"/>
                  <c:y val="2.416679268338478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1.5537103116519388E-2"/>
                  <c:y val="-3.2738128463979765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1.2834346063670144E-2"/>
                  <c:y val="-3.490087981658725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6"/>
              <c:layout>
                <c:manualLayout>
                  <c:x val="3.4379425750251214E-2"/>
                  <c:y val="5.9998335564421341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</c:spPr>
            <c:txPr>
              <a:bodyPr/>
              <a:lstStyle/>
              <a:p>
                <a:pPr>
                  <a:defRPr sz="1400" b="1">
                    <a:latin typeface="Arial" pitchFamily="34" charset="0"/>
                    <a:cs typeface="Arial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Лист1!$A$2:$A$3</c:f>
              <c:strCache>
                <c:ptCount val="2"/>
                <c:pt idx="0">
                  <c:v>среднее педагогическое образование</c:v>
                </c:pt>
                <c:pt idx="1">
                  <c:v>высшее педагогическое образование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33</c:v>
                </c:pt>
                <c:pt idx="1">
                  <c:v>67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egendEntry>
        <c:idx val="0"/>
        <c:txPr>
          <a:bodyPr/>
          <a:lstStyle/>
          <a:p>
            <a:pPr>
              <a:defRPr sz="1400" b="1">
                <a:latin typeface="Arial" pitchFamily="34" charset="0"/>
                <a:cs typeface="Arial" pitchFamily="34" charset="0"/>
              </a:defRPr>
            </a:pPr>
            <a:endParaRPr lang="ru-RU"/>
          </a:p>
        </c:txPr>
      </c:legendEntry>
      <c:legendEntry>
        <c:idx val="1"/>
        <c:txPr>
          <a:bodyPr/>
          <a:lstStyle/>
          <a:p>
            <a:pPr>
              <a:defRPr sz="1400" b="1">
                <a:latin typeface="Arial" pitchFamily="34" charset="0"/>
                <a:cs typeface="Arial" pitchFamily="34" charset="0"/>
              </a:defRPr>
            </a:pPr>
            <a:endParaRPr lang="ru-RU"/>
          </a:p>
        </c:txPr>
      </c:legendEntry>
      <c:layout>
        <c:manualLayout>
          <c:xMode val="edge"/>
          <c:yMode val="edge"/>
          <c:x val="0.58199275132986783"/>
          <c:y val="1.8697752403927927E-2"/>
          <c:w val="0.41800724867013184"/>
          <c:h val="0.9813022475960721"/>
        </c:manualLayout>
      </c:layout>
      <c:overlay val="0"/>
      <c:txPr>
        <a:bodyPr/>
        <a:lstStyle/>
        <a:p>
          <a:pPr>
            <a:defRPr sz="1200" b="1">
              <a:latin typeface="Arial" pitchFamily="34" charset="0"/>
              <a:cs typeface="Arial" pitchFamily="34" charset="0"/>
            </a:defRPr>
          </a:pPr>
          <a:endParaRPr lang="ru-RU"/>
        </a:p>
      </c:txPr>
    </c:legend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"/>
          <c:y val="0.1128763470725475"/>
          <c:w val="0.9281458438774296"/>
          <c:h val="0.72805021664259839"/>
        </c:manualLayout>
      </c:layout>
      <c:lineChart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dPt>
            <c:idx val="0"/>
            <c:bubble3D val="0"/>
          </c:dPt>
          <c:dLbls>
            <c:dLbl>
              <c:idx val="0"/>
              <c:layout>
                <c:manualLayout>
                  <c:x val="-2.7213915072516807E-2"/>
                  <c:y val="0.1058215606847071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4.0661508311436452E-2"/>
                  <c:y val="-8.99483265820012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3.0317796901849142E-2"/>
                  <c:y val="0.11111222209862499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400" b="1">
                    <a:latin typeface="Arial" pitchFamily="34" charset="0"/>
                    <a:cs typeface="Arial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Лист1!$A$2:$A$5</c:f>
              <c:numCache>
                <c:formatCode>General</c:formatCode>
                <c:ptCount val="4"/>
                <c:pt idx="0">
                  <c:v>2020</c:v>
                </c:pt>
                <c:pt idx="1">
                  <c:v>2021</c:v>
                </c:pt>
                <c:pt idx="2">
                  <c:v>2022</c:v>
                </c:pt>
                <c:pt idx="3">
                  <c:v>2023</c:v>
                </c:pt>
              </c:numCache>
            </c:num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12</c:v>
                </c:pt>
                <c:pt idx="1">
                  <c:v>16</c:v>
                </c:pt>
                <c:pt idx="2">
                  <c:v>17</c:v>
                </c:pt>
                <c:pt idx="3">
                  <c:v>20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403904"/>
        <c:axId val="39869760"/>
      </c:lineChart>
      <c:catAx>
        <c:axId val="140390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00">
                <a:latin typeface="Arial" pitchFamily="34" charset="0"/>
                <a:cs typeface="Arial" pitchFamily="34" charset="0"/>
              </a:defRPr>
            </a:pPr>
            <a:endParaRPr lang="ru-RU"/>
          </a:p>
        </c:txPr>
        <c:crossAx val="39869760"/>
        <c:crosses val="autoZero"/>
        <c:auto val="1"/>
        <c:lblAlgn val="ctr"/>
        <c:lblOffset val="100"/>
        <c:noMultiLvlLbl val="0"/>
      </c:catAx>
      <c:valAx>
        <c:axId val="39869760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one"/>
        <c:crossAx val="1403904"/>
        <c:crosses val="autoZero"/>
        <c:crossBetween val="between"/>
      </c:valAx>
    </c:plotArea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4428952338629042E-2"/>
          <c:y val="9.5569473762174728E-2"/>
          <c:w val="0.61287284395827968"/>
          <c:h val="0.75374611154316284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scene3d>
              <a:camera prst="orthographicFront"/>
              <a:lightRig rig="threePt" dir="t"/>
            </a:scene3d>
            <a:sp3d>
              <a:bevelT/>
            </a:sp3d>
          </c:spPr>
          <c:dPt>
            <c:idx val="0"/>
            <c:bubble3D val="0"/>
            <c:spPr>
              <a:solidFill>
                <a:srgbClr val="FFFF00"/>
              </a:solidFill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bubble3D val="0"/>
            <c:spPr>
              <a:solidFill>
                <a:schemeClr val="accent5">
                  <a:lumMod val="50000"/>
                </a:schemeClr>
              </a:solidFill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2"/>
            <c:bubble3D val="0"/>
            <c:spPr>
              <a:solidFill>
                <a:schemeClr val="tx2">
                  <a:lumMod val="60000"/>
                  <a:lumOff val="40000"/>
                </a:schemeClr>
              </a:solidFill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3"/>
            <c:bubble3D val="0"/>
            <c:spPr>
              <a:solidFill>
                <a:srgbClr val="EDA20D"/>
              </a:solidFill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4"/>
            <c:bubble3D val="0"/>
            <c:spPr>
              <a:solidFill>
                <a:srgbClr val="FF0000"/>
              </a:solidFill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7.9731591570138282E-4"/>
                  <c:y val="1.504588869188556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8.0554866608676459E-3"/>
                  <c:y val="1.880659969004961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2.0788510581235143E-2"/>
                  <c:y val="0.1065393542598894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-9.7424588006469904E-3"/>
                  <c:y val="2.416679268338477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1.5537103116519372E-2"/>
                  <c:y val="-3.273812846397968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1.2834346063670147E-2"/>
                  <c:y val="-3.490087981658725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6"/>
              <c:layout>
                <c:manualLayout>
                  <c:x val="3.4379425750251207E-2"/>
                  <c:y val="5.999833556442127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</c:spPr>
            <c:txPr>
              <a:bodyPr/>
              <a:lstStyle/>
              <a:p>
                <a:pPr>
                  <a:defRPr sz="1400" b="1">
                    <a:latin typeface="Arial" pitchFamily="34" charset="0"/>
                    <a:cs typeface="Arial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Лист1!$A$2:$A$8</c:f>
              <c:strCache>
                <c:ptCount val="7"/>
                <c:pt idx="0">
                  <c:v>1.Английский язык</c:v>
                </c:pt>
                <c:pt idx="1">
                  <c:v>2.Подготовка к школе "Пиши-читайка"</c:v>
                </c:pt>
                <c:pt idx="2">
                  <c:v>3.Бальные танцы</c:v>
                </c:pt>
                <c:pt idx="3">
                  <c:v>4."Здоровейка"</c:v>
                </c:pt>
                <c:pt idx="4">
                  <c:v>5."Весёлая радуга" (рисование, лепка)</c:v>
                </c:pt>
                <c:pt idx="5">
                  <c:v>6.Вокальная студия "Домисолька"</c:v>
                </c:pt>
                <c:pt idx="6">
                  <c:v>7."Занимательная математика"</c:v>
                </c:pt>
              </c:strCache>
            </c:strRef>
          </c:cat>
          <c:val>
            <c:numRef>
              <c:f>Лист1!$B$2:$B$8</c:f>
              <c:numCache>
                <c:formatCode>General</c:formatCode>
                <c:ptCount val="7"/>
                <c:pt idx="0">
                  <c:v>2</c:v>
                </c:pt>
                <c:pt idx="1">
                  <c:v>15</c:v>
                </c:pt>
                <c:pt idx="2">
                  <c:v>17</c:v>
                </c:pt>
                <c:pt idx="3">
                  <c:v>4</c:v>
                </c:pt>
                <c:pt idx="4">
                  <c:v>35</c:v>
                </c:pt>
                <c:pt idx="5">
                  <c:v>11</c:v>
                </c:pt>
                <c:pt idx="6">
                  <c:v>16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egendEntry>
        <c:idx val="0"/>
        <c:txPr>
          <a:bodyPr/>
          <a:lstStyle/>
          <a:p>
            <a:pPr>
              <a:defRPr sz="1400" b="1">
                <a:latin typeface="Arial" pitchFamily="34" charset="0"/>
                <a:cs typeface="Arial" pitchFamily="34" charset="0"/>
              </a:defRPr>
            </a:pPr>
            <a:endParaRPr lang="ru-RU"/>
          </a:p>
        </c:txPr>
      </c:legendEntry>
      <c:legendEntry>
        <c:idx val="1"/>
        <c:txPr>
          <a:bodyPr/>
          <a:lstStyle/>
          <a:p>
            <a:pPr>
              <a:defRPr sz="1400" b="1">
                <a:latin typeface="Arial" pitchFamily="34" charset="0"/>
                <a:cs typeface="Arial" pitchFamily="34" charset="0"/>
              </a:defRPr>
            </a:pPr>
            <a:endParaRPr lang="ru-RU"/>
          </a:p>
        </c:txPr>
      </c:legendEntry>
      <c:legendEntry>
        <c:idx val="2"/>
        <c:txPr>
          <a:bodyPr/>
          <a:lstStyle/>
          <a:p>
            <a:pPr>
              <a:defRPr sz="1400" b="1">
                <a:latin typeface="Arial" pitchFamily="34" charset="0"/>
                <a:cs typeface="Arial" pitchFamily="34" charset="0"/>
              </a:defRPr>
            </a:pPr>
            <a:endParaRPr lang="ru-RU"/>
          </a:p>
        </c:txPr>
      </c:legendEntry>
      <c:legendEntry>
        <c:idx val="3"/>
        <c:txPr>
          <a:bodyPr/>
          <a:lstStyle/>
          <a:p>
            <a:pPr>
              <a:defRPr sz="1400" b="1">
                <a:latin typeface="Arial" pitchFamily="34" charset="0"/>
                <a:cs typeface="Arial" pitchFamily="34" charset="0"/>
              </a:defRPr>
            </a:pPr>
            <a:endParaRPr lang="ru-RU"/>
          </a:p>
        </c:txPr>
      </c:legendEntry>
      <c:legendEntry>
        <c:idx val="4"/>
        <c:txPr>
          <a:bodyPr/>
          <a:lstStyle/>
          <a:p>
            <a:pPr>
              <a:defRPr sz="1400" b="1">
                <a:latin typeface="Arial" pitchFamily="34" charset="0"/>
                <a:cs typeface="Arial" pitchFamily="34" charset="0"/>
              </a:defRPr>
            </a:pPr>
            <a:endParaRPr lang="ru-RU"/>
          </a:p>
        </c:txPr>
      </c:legendEntry>
      <c:legendEntry>
        <c:idx val="5"/>
        <c:txPr>
          <a:bodyPr/>
          <a:lstStyle/>
          <a:p>
            <a:pPr>
              <a:defRPr sz="1400" b="1">
                <a:latin typeface="Arial" pitchFamily="34" charset="0"/>
                <a:cs typeface="Arial" pitchFamily="34" charset="0"/>
              </a:defRPr>
            </a:pPr>
            <a:endParaRPr lang="ru-RU"/>
          </a:p>
        </c:txPr>
      </c:legendEntry>
      <c:legendEntry>
        <c:idx val="6"/>
        <c:txPr>
          <a:bodyPr/>
          <a:lstStyle/>
          <a:p>
            <a:pPr>
              <a:defRPr sz="1400" b="1">
                <a:latin typeface="Arial" pitchFamily="34" charset="0"/>
                <a:cs typeface="Arial" pitchFamily="34" charset="0"/>
              </a:defRPr>
            </a:pPr>
            <a:endParaRPr lang="ru-RU"/>
          </a:p>
        </c:txPr>
      </c:legendEntry>
      <c:layout>
        <c:manualLayout>
          <c:xMode val="edge"/>
          <c:yMode val="edge"/>
          <c:x val="0.58199275132986783"/>
          <c:y val="1.8697752403927917E-2"/>
          <c:w val="0.41800724867013211"/>
          <c:h val="0.9813022475960721"/>
        </c:manualLayout>
      </c:layout>
      <c:overlay val="0"/>
      <c:txPr>
        <a:bodyPr/>
        <a:lstStyle/>
        <a:p>
          <a:pPr>
            <a:defRPr sz="1200" b="1">
              <a:latin typeface="Arial" pitchFamily="34" charset="0"/>
              <a:cs typeface="Arial" pitchFamily="34" charset="0"/>
            </a:defRPr>
          </a:pPr>
          <a:endParaRPr lang="ru-RU"/>
        </a:p>
      </c:txPr>
    </c:legend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1"/>
    </c:view3D>
    <c:floor>
      <c:thickness val="0"/>
      <c:spPr>
        <a:solidFill>
          <a:srgbClr val="F8D388"/>
        </a:solidFill>
      </c:spPr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"/>
          <c:y val="0.1128763470725475"/>
          <c:w val="0.9281458438774296"/>
          <c:h val="0.72805021664259695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cene3d>
              <a:camera prst="orthographicFront"/>
              <a:lightRig rig="threePt" dir="t"/>
            </a:scene3d>
            <a:sp3d>
              <a:bevelT/>
            </a:sp3d>
          </c:spPr>
          <c:invertIfNegative val="0"/>
          <c:dPt>
            <c:idx val="0"/>
            <c:invertIfNegative val="0"/>
            <c:bubble3D val="0"/>
            <c:spPr>
              <a:solidFill>
                <a:srgbClr val="00B050"/>
              </a:solidFill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invertIfNegative val="0"/>
            <c:bubble3D val="0"/>
            <c:spPr>
              <a:solidFill>
                <a:schemeClr val="tx2">
                  <a:lumMod val="60000"/>
                  <a:lumOff val="40000"/>
                </a:schemeClr>
              </a:solidFill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2"/>
            <c:invertIfNegative val="0"/>
            <c:bubble3D val="0"/>
            <c:spPr>
              <a:solidFill>
                <a:schemeClr val="tx2">
                  <a:lumMod val="60000"/>
                  <a:lumOff val="40000"/>
                </a:schemeClr>
              </a:solidFill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3"/>
            <c:invertIfNegative val="0"/>
            <c:bubble3D val="0"/>
            <c:spPr>
              <a:solidFill>
                <a:srgbClr val="FF0000"/>
              </a:solidFill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txPr>
              <a:bodyPr/>
              <a:lstStyle/>
              <a:p>
                <a:pPr>
                  <a:defRPr sz="1400" b="1">
                    <a:latin typeface="Arial" pitchFamily="34" charset="0"/>
                    <a:cs typeface="Arial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Лист1!$A$2:$A$5</c:f>
              <c:numCache>
                <c:formatCode>General</c:formatCode>
                <c:ptCount val="4"/>
                <c:pt idx="0">
                  <c:v>2015</c:v>
                </c:pt>
                <c:pt idx="1">
                  <c:v>2021</c:v>
                </c:pt>
                <c:pt idx="2">
                  <c:v>2022</c:v>
                </c:pt>
                <c:pt idx="3">
                  <c:v>2023</c:v>
                </c:pt>
              </c:numCache>
            </c:num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120</c:v>
                </c:pt>
                <c:pt idx="1">
                  <c:v>230</c:v>
                </c:pt>
                <c:pt idx="2">
                  <c:v>230</c:v>
                </c:pt>
                <c:pt idx="3">
                  <c:v>280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32331776"/>
        <c:axId val="32714112"/>
        <c:axId val="0"/>
      </c:bar3DChart>
      <c:catAx>
        <c:axId val="3233177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00">
                <a:latin typeface="Arial" pitchFamily="34" charset="0"/>
                <a:cs typeface="Arial" pitchFamily="34" charset="0"/>
              </a:defRPr>
            </a:pPr>
            <a:endParaRPr lang="ru-RU"/>
          </a:p>
        </c:txPr>
        <c:crossAx val="32714112"/>
        <c:crosses val="autoZero"/>
        <c:auto val="1"/>
        <c:lblAlgn val="ctr"/>
        <c:lblOffset val="100"/>
        <c:noMultiLvlLbl val="0"/>
      </c:catAx>
      <c:valAx>
        <c:axId val="32714112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one"/>
        <c:crossAx val="32331776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"/>
          <c:y val="0.1128763470725475"/>
          <c:w val="0.9281458438774296"/>
          <c:h val="0.72805021664259695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rgbClr val="FF0000"/>
            </a:solidFill>
            <a:scene3d>
              <a:camera prst="orthographicFront"/>
              <a:lightRig rig="threePt" dir="t"/>
            </a:scene3d>
            <a:sp3d>
              <a:bevelT/>
            </a:sp3d>
          </c:spPr>
          <c:invertIfNegative val="0"/>
          <c:dPt>
            <c:idx val="0"/>
            <c:invertIfNegative val="0"/>
            <c:bubble3D val="0"/>
          </c:dPt>
          <c:dPt>
            <c:idx val="1"/>
            <c:invertIfNegative val="0"/>
            <c:bubble3D val="0"/>
            <c:spPr>
              <a:solidFill>
                <a:srgbClr val="00B050"/>
              </a:solidFill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2"/>
            <c:invertIfNegative val="0"/>
            <c:bubble3D val="0"/>
            <c:spPr>
              <a:solidFill>
                <a:schemeClr val="tx2">
                  <a:lumMod val="60000"/>
                  <a:lumOff val="40000"/>
                </a:schemeClr>
              </a:solidFill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3"/>
            <c:invertIfNegative val="0"/>
            <c:bubble3D val="0"/>
          </c:dPt>
          <c:dLbls>
            <c:txPr>
              <a:bodyPr/>
              <a:lstStyle/>
              <a:p>
                <a:pPr>
                  <a:defRPr sz="1400" b="1">
                    <a:latin typeface="Arial" pitchFamily="34" charset="0"/>
                    <a:cs typeface="Arial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художественно-эстетическое</c:v>
                </c:pt>
                <c:pt idx="1">
                  <c:v>физкультурно-спортивное</c:v>
                </c:pt>
                <c:pt idx="2">
                  <c:v>социально-педагогическое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64</c:v>
                </c:pt>
                <c:pt idx="1">
                  <c:v>4</c:v>
                </c:pt>
                <c:pt idx="2">
                  <c:v>33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41693696"/>
        <c:axId val="80088448"/>
      </c:barChart>
      <c:catAx>
        <c:axId val="41693696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00" b="1">
                <a:latin typeface="Arial" pitchFamily="34" charset="0"/>
                <a:cs typeface="Arial" pitchFamily="34" charset="0"/>
              </a:defRPr>
            </a:pPr>
            <a:endParaRPr lang="ru-RU"/>
          </a:p>
        </c:txPr>
        <c:crossAx val="80088448"/>
        <c:crosses val="autoZero"/>
        <c:auto val="1"/>
        <c:lblAlgn val="ctr"/>
        <c:lblOffset val="100"/>
        <c:noMultiLvlLbl val="0"/>
      </c:catAx>
      <c:valAx>
        <c:axId val="80088448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one"/>
        <c:crossAx val="41693696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82FDA2B-2E07-4A98-8220-A0DD1D783E50}" type="datetimeFigureOut">
              <a:rPr lang="ru-RU" smtClean="0"/>
              <a:pPr/>
              <a:t>12.10.2023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2143125" y="685800"/>
            <a:ext cx="25717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D76B17C-BB58-4400-BF7A-31E0522DC9C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80109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1" y="6218863"/>
            <a:ext cx="6863317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14350" y="2336802"/>
            <a:ext cx="5829300" cy="243968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14350" y="4815476"/>
            <a:ext cx="5829300" cy="1599605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2824" y="6604000"/>
            <a:ext cx="6860824" cy="2549451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ED8BE0E-A133-4BB4-A7BC-8DC679897C26}" type="datetime1">
              <a:rPr lang="ru-RU" smtClean="0"/>
              <a:pPr/>
              <a:t>12.10.2023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CEAF91-ABCE-4FD8-8607-B7E99D5384E1}" type="datetime1">
              <a:rPr lang="ru-RU" smtClean="0"/>
              <a:pPr/>
              <a:t>12.10.2023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1782" y="1412949"/>
            <a:ext cx="5829300" cy="24384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942035" y="3908949"/>
            <a:ext cx="3429000" cy="1939851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61BF29A-FD51-487A-9CE3-5CE67F534F98}" type="datetime1">
              <a:rPr lang="ru-RU" smtClean="0"/>
              <a:pPr/>
              <a:t>12.10.2023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2727510" y="4007296"/>
            <a:ext cx="137160" cy="3048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2587698" y="4007296"/>
            <a:ext cx="137160" cy="3048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42900" y="1975105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486150" y="1975105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BE810E7-BDDB-4298-8682-34CC442BE8AB}" type="datetime1">
              <a:rPr lang="ru-RU" smtClean="0"/>
              <a:pPr/>
              <a:t>12.10.2023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6172200" cy="1524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00" y="7213600"/>
            <a:ext cx="3030141" cy="1016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3483770" y="7213600"/>
            <a:ext cx="3031331" cy="1016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342900" y="1925726"/>
            <a:ext cx="3030141" cy="5255684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3483769" y="1925726"/>
            <a:ext cx="3031331" cy="5255684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D10D7A0-4AFF-402A-83AD-2B3DB8C75D4C}" type="datetime1">
              <a:rPr lang="ru-RU" smtClean="0"/>
              <a:pPr/>
              <a:t>12.10.2023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D944DC6-3908-416A-A926-0BF2B6F4BAC0}" type="datetime1">
              <a:rPr lang="ru-RU" smtClean="0"/>
              <a:pPr/>
              <a:t>12.10.2023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15EB390-7C47-4251-89B2-90AAA6D0C517}" type="datetime1">
              <a:rPr lang="ru-RU" smtClean="0"/>
              <a:pPr/>
              <a:t>12.10.2023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6502400"/>
            <a:ext cx="5611332" cy="6096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3314700" y="7140136"/>
            <a:ext cx="2980944" cy="12192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685800" y="365760"/>
            <a:ext cx="5609844" cy="6096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045274" y="8543925"/>
            <a:ext cx="1440180" cy="487680"/>
          </a:xfrm>
        </p:spPr>
        <p:txBody>
          <a:bodyPr/>
          <a:lstStyle>
            <a:extLst/>
          </a:lstStyle>
          <a:p>
            <a:fld id="{AC3DA5CC-ADF8-4493-9937-896FF7562685}" type="datetime1">
              <a:rPr lang="ru-RU" smtClean="0"/>
              <a:pPr/>
              <a:t>12.10.2023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55924" y="7257870"/>
            <a:ext cx="5372100" cy="864309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1450" y="253291"/>
            <a:ext cx="6515100" cy="585216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44B5A046-DAB0-47F5-9A2F-0689018AC44E}" type="datetime1">
              <a:rPr lang="ru-RU" smtClean="0"/>
              <a:pPr/>
              <a:t>12.10.2023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285054" y="8543926"/>
            <a:ext cx="1763011" cy="486833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1450" y="6486830"/>
            <a:ext cx="6056574" cy="750229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374455" y="7926582"/>
            <a:ext cx="3705468" cy="12281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364288" y="7918681"/>
            <a:ext cx="2767838" cy="124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4532" y="7721671"/>
            <a:ext cx="2551736" cy="1441157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6928" y="7716985"/>
            <a:ext cx="2554132" cy="1445844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6498084" y="6651253"/>
            <a:ext cx="137160" cy="3048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6358272" y="6651253"/>
            <a:ext cx="137160" cy="3048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42900" y="1975106"/>
            <a:ext cx="6172200" cy="584809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1523B18-3267-4499-A328-F0164A70E19E}" type="datetime1">
              <a:rPr lang="ru-RU" smtClean="0"/>
              <a:pPr/>
              <a:t>12.10.2023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5133010" y="366187"/>
            <a:ext cx="1333103" cy="745701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42900" y="366188"/>
            <a:ext cx="4743450" cy="7457013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60B01C2-BBE6-4DB8-AA65-98115B080E2D}" type="datetime1">
              <a:rPr lang="ru-RU" smtClean="0"/>
              <a:pPr/>
              <a:t>12.10.2023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374455" y="7926582"/>
            <a:ext cx="3705468" cy="12281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364288" y="7918681"/>
            <a:ext cx="2767838" cy="124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4532" y="7721671"/>
            <a:ext cx="2551736" cy="1441157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6928" y="7716985"/>
            <a:ext cx="2554132" cy="1445844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342900" y="1975105"/>
            <a:ext cx="6172200" cy="6034617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5045274" y="8543925"/>
            <a:ext cx="1440180" cy="48768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659D3D31-9420-4860-883C-E4432A514463}" type="datetime1">
              <a:rPr lang="ru-RU" smtClean="0"/>
              <a:pPr/>
              <a:t>12.10.2023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3285054" y="8543926"/>
            <a:ext cx="1763011" cy="486833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6485454" y="8543926"/>
            <a:ext cx="274320" cy="486833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ru/url?sa=t&amp;rct=j&amp;q=&amp;esrc=s&amp;source=web&amp;cd=1&amp;ved=2ahUKEwjVwKDbhLbiAhUpmYsKHQHxDDwQFjAAegQIBxAC&amp;url=http://oreluniver.ru/&amp;usg=AOvVaw1qW7P5_Rb_jmrUNjwGa6JR" TargetMode="External"/><Relationship Id="rId2" Type="http://schemas.openxmlformats.org/officeDocument/2006/relationships/hyperlink" Target="http://mcpk-orel.ru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463169"/>
            <a:ext cx="6858000" cy="948591"/>
          </a:xfrm>
          <a:prstGeom prst="rect">
            <a:avLst/>
          </a:prstGeom>
          <a:solidFill>
            <a:srgbClr val="FFFF99"/>
          </a:solidFill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/>
          <p:cNvSpPr/>
          <p:nvPr/>
        </p:nvSpPr>
        <p:spPr>
          <a:xfrm>
            <a:off x="255109" y="319779"/>
            <a:ext cx="6394894" cy="19790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40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РОССИЙСКАЯ ФЕДЕРАЦИЯ</a:t>
            </a:r>
            <a:endParaRPr lang="ru-RU" sz="1400" dirty="0">
              <a:solidFill>
                <a:srgbClr val="C00000"/>
              </a:solidFill>
              <a:latin typeface="Calibri"/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ru-RU" sz="140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ОРЛОВСКАЯ ОБЛАСТЬ</a:t>
            </a:r>
            <a:endParaRPr lang="ru-RU" sz="1400" dirty="0">
              <a:solidFill>
                <a:srgbClr val="C00000"/>
              </a:solidFill>
              <a:latin typeface="Calibri"/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ru-RU" sz="140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УПРАВЛЕНИЕ ОБРАЗОВАНИЯ АДМИНИСТРАЦИИ ГОРОДА ОРЛА</a:t>
            </a:r>
            <a:endParaRPr lang="ru-RU" sz="1400" dirty="0">
              <a:solidFill>
                <a:srgbClr val="C00000"/>
              </a:solidFill>
              <a:latin typeface="Calibri"/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ru-RU" sz="140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Муниципальное бюджетное дошкольное образовательное учреждение</a:t>
            </a:r>
            <a:endParaRPr lang="ru-RU" sz="1400" dirty="0">
              <a:solidFill>
                <a:srgbClr val="C00000"/>
              </a:solidFill>
              <a:latin typeface="Calibri"/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ru-RU" sz="1600" b="1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 «Детский сад № 5 комбинированного вида» г. Орла</a:t>
            </a:r>
            <a:endParaRPr lang="ru-RU" sz="1600" dirty="0">
              <a:solidFill>
                <a:srgbClr val="FF0000"/>
              </a:solidFill>
              <a:latin typeface="Calibri"/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1200" b="1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</a:rPr>
              <a:t>г. Орел, ул. М. Горького, </a:t>
            </a:r>
            <a:r>
              <a:rPr lang="ru-RU" sz="1200" b="1" dirty="0" smtClean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</a:rPr>
              <a:t>54</a:t>
            </a:r>
            <a:r>
              <a:rPr lang="en-US" sz="1200" b="1" dirty="0" smtClean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</a:rPr>
              <a:t>                                                             </a:t>
            </a:r>
            <a:r>
              <a:rPr lang="ru-RU" sz="1200" b="1" dirty="0" smtClean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</a:rPr>
              <a:t>  адрес </a:t>
            </a:r>
            <a:r>
              <a:rPr lang="ru-RU" sz="1200" b="1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</a:rPr>
              <a:t>электронной почты:</a:t>
            </a:r>
            <a:r>
              <a:rPr lang="en-US" sz="1200" b="1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</a:rPr>
              <a:t> </a:t>
            </a:r>
            <a:endParaRPr lang="ru-RU" sz="1200" b="1" dirty="0" smtClean="0">
              <a:solidFill>
                <a:srgbClr val="0070C0"/>
              </a:solidFill>
              <a:latin typeface="Times New Roman"/>
              <a:ea typeface="Times New Roman"/>
              <a:cs typeface="Times New Roman"/>
            </a:endParaRPr>
          </a:p>
          <a:p>
            <a:pPr lvl="0"/>
            <a:r>
              <a:rPr lang="ru-RU" sz="1200" b="1" dirty="0" smtClean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</a:rPr>
              <a:t>Тел</a:t>
            </a:r>
            <a:r>
              <a:rPr lang="ru-RU" sz="1200" b="1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</a:rPr>
              <a:t>. 41-65-08         </a:t>
            </a:r>
            <a:r>
              <a:rPr lang="en-US" sz="1200" b="1" dirty="0" smtClean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</a:rPr>
              <a:t>       </a:t>
            </a:r>
            <a:r>
              <a:rPr lang="ru-RU" sz="1200" b="1" dirty="0" smtClean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1200" b="1" dirty="0" smtClean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</a:rPr>
              <a:t>                                                                       </a:t>
            </a:r>
            <a:r>
              <a:rPr lang="ru-RU" sz="1200" b="1" dirty="0" smtClean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1200" b="1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</a:rPr>
              <a:t>orel_ds5n@orel-region.ru</a:t>
            </a:r>
            <a:endParaRPr lang="ru-RU" sz="12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1200" b="1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</a:rPr>
              <a:t>Факс 41-65-08</a:t>
            </a:r>
            <a:endParaRPr lang="ru-RU" sz="1200" dirty="0">
              <a:solidFill>
                <a:srgbClr val="0070C0"/>
              </a:solidFill>
              <a:latin typeface="Calibri"/>
              <a:ea typeface="Calibri"/>
              <a:cs typeface="Times New Roman"/>
            </a:endParaRPr>
          </a:p>
          <a:p>
            <a:r>
              <a:rPr lang="ru-RU" sz="1100" dirty="0">
                <a:latin typeface="Calibri"/>
                <a:ea typeface="Calibri"/>
                <a:cs typeface="Times New Roman"/>
              </a:rPr>
              <a:t>                                                                                                                                 </a:t>
            </a:r>
            <a:endParaRPr lang="ru-RU" sz="11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7945" y="2802668"/>
            <a:ext cx="6832639" cy="1728191"/>
          </a:xfrm>
          <a:prstGeom prst="rect">
            <a:avLst/>
          </a:prstGeom>
          <a:solidFill>
            <a:srgbClr val="FAACDA"/>
          </a:solidFill>
          <a:effectLst>
            <a:glow rad="139700">
              <a:schemeClr val="accent1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СИСТЕМА</a:t>
            </a:r>
          </a:p>
          <a:p>
            <a:pPr algn="ctr"/>
            <a:r>
              <a:rPr lang="ru-RU" sz="28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ДОПОЛНИТЕЛЬНОГО ОБРАЗОВАНИЯ </a:t>
            </a:r>
            <a:endParaRPr lang="ru-RU" sz="2800" b="1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28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8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МБДОУ №5: </a:t>
            </a:r>
          </a:p>
          <a:p>
            <a:pPr algn="ctr"/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Цель, задачи, результаты</a:t>
            </a: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82824" y="4776638"/>
            <a:ext cx="3380083" cy="436736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" name="Picture 8" descr="http://kristallik-05.ru/files/gallery/80/_2091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514" y="4908911"/>
            <a:ext cx="3161030" cy="280289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Овал 14"/>
          <p:cNvSpPr/>
          <p:nvPr/>
        </p:nvSpPr>
        <p:spPr>
          <a:xfrm>
            <a:off x="1042995" y="3813992"/>
            <a:ext cx="4860540" cy="4574431"/>
          </a:xfrm>
          <a:prstGeom prst="ellipse">
            <a:avLst/>
          </a:prstGeom>
          <a:solidFill>
            <a:srgbClr val="FFCC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prstClr val="white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76938" y="251520"/>
            <a:ext cx="6338415" cy="151216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МОДЕЛЬ</a:t>
            </a:r>
          </a:p>
          <a:p>
            <a:pPr algn="ctr"/>
            <a:r>
              <a:rPr lang="ru-RU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дополнительного  образования </a:t>
            </a:r>
          </a:p>
          <a:p>
            <a:pPr algn="ctr"/>
            <a:r>
              <a:rPr lang="ru-RU" sz="16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в </a:t>
            </a:r>
            <a:r>
              <a:rPr lang="ru-RU" sz="1600" b="1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МБДОУ «Детский сад №5 комбинированного вида» </a:t>
            </a:r>
            <a:r>
              <a:rPr lang="ru-RU" sz="1600" b="1" dirty="0" err="1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г.Орла</a:t>
            </a:r>
            <a:endParaRPr lang="ru-RU" sz="1600" b="1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Загнутый угол 10"/>
          <p:cNvSpPr/>
          <p:nvPr/>
        </p:nvSpPr>
        <p:spPr>
          <a:xfrm>
            <a:off x="1918343" y="3646804"/>
            <a:ext cx="3184096" cy="1323288"/>
          </a:xfrm>
          <a:prstGeom prst="foldedCorner">
            <a:avLst/>
          </a:prstGeom>
          <a:solidFill>
            <a:srgbClr val="FFFF99"/>
          </a:solidFill>
          <a:ln w="9525"/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Виды</a:t>
            </a:r>
          </a:p>
          <a:p>
            <a:pPr algn="ctr"/>
            <a:r>
              <a:rPr lang="ru-RU" sz="20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дополнительных </a:t>
            </a:r>
          </a:p>
          <a:p>
            <a:pPr algn="ctr"/>
            <a:r>
              <a:rPr lang="ru-RU" sz="20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услуг</a:t>
            </a:r>
            <a:endParaRPr lang="ru-RU" sz="2000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Блок-схема: несколько документов 12"/>
          <p:cNvSpPr/>
          <p:nvPr/>
        </p:nvSpPr>
        <p:spPr>
          <a:xfrm>
            <a:off x="558354" y="5624512"/>
            <a:ext cx="2887789" cy="1827807"/>
          </a:xfrm>
          <a:prstGeom prst="flowChartMultidocument">
            <a:avLst/>
          </a:prstGeom>
          <a:solidFill>
            <a:srgbClr val="FAACDA"/>
          </a:solidFill>
          <a:ln w="95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Бесплатные</a:t>
            </a:r>
            <a:endParaRPr lang="ru-RU" sz="20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Блок-схема: несколько документов 13"/>
          <p:cNvSpPr/>
          <p:nvPr/>
        </p:nvSpPr>
        <p:spPr>
          <a:xfrm flipH="1">
            <a:off x="3645024" y="5624512"/>
            <a:ext cx="2736302" cy="1827807"/>
          </a:xfrm>
          <a:prstGeom prst="flowChartMultidocument">
            <a:avLst/>
          </a:prstGeom>
          <a:solidFill>
            <a:srgbClr val="A9DA74"/>
          </a:solidFill>
          <a:ln w="95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Платные</a:t>
            </a:r>
            <a:endParaRPr lang="ru-RU" sz="20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Загнутый угол 27"/>
          <p:cNvSpPr/>
          <p:nvPr/>
        </p:nvSpPr>
        <p:spPr>
          <a:xfrm>
            <a:off x="160897" y="1929626"/>
            <a:ext cx="6624736" cy="1346229"/>
          </a:xfrm>
          <a:prstGeom prst="foldedCorner">
            <a:avLst/>
          </a:prstGeom>
          <a:solidFill>
            <a:srgbClr val="FFFF99"/>
          </a:solidFill>
          <a:ln w="95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200" b="1" dirty="0" smtClean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ru-RU" sz="1600" b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Цель</a:t>
            </a:r>
            <a:r>
              <a:rPr lang="ru-RU" sz="1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ru-RU" sz="1400" b="1" i="1" dirty="0" smtClean="0">
                <a:solidFill>
                  <a:srgbClr val="66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создать </a:t>
            </a:r>
            <a:r>
              <a:rPr lang="ru-RU" sz="1400" b="1" i="1" dirty="0">
                <a:solidFill>
                  <a:srgbClr val="66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доступную и эффективную систему дополнительного образования, отвечающую интересам личности ребенка, потребностям родителей, позволяющую повысить эффективность и качество функционирования современного ДОУ, гармоничное развитие, социально активную и творческую личность ребенка, накапливание традиций и опыта в образовании </a:t>
            </a:r>
            <a:r>
              <a:rPr lang="ru-RU" sz="1400" b="1" i="1" dirty="0" smtClean="0">
                <a:solidFill>
                  <a:srgbClr val="66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детей</a:t>
            </a:r>
            <a:r>
              <a:rPr lang="ru-RU" sz="1400" b="1" i="1" dirty="0">
                <a:solidFill>
                  <a:srgbClr val="66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ru-RU" sz="1400" b="1" i="1" dirty="0" smtClean="0">
                <a:solidFill>
                  <a:srgbClr val="660066"/>
                </a:solidFill>
                <a:latin typeface="Arial" pitchFamily="34" charset="0"/>
                <a:cs typeface="Arial" pitchFamily="34" charset="0"/>
              </a:rPr>
              <a:t> </a:t>
            </a:r>
            <a:endParaRPr lang="ru-RU" sz="1400" b="1" i="1" dirty="0">
              <a:solidFill>
                <a:srgbClr val="660066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Выгнутая влево стрелка 28"/>
          <p:cNvSpPr/>
          <p:nvPr/>
        </p:nvSpPr>
        <p:spPr>
          <a:xfrm>
            <a:off x="404664" y="3419872"/>
            <a:ext cx="740840" cy="1298185"/>
          </a:xfrm>
          <a:prstGeom prst="curvedRightArrow">
            <a:avLst/>
          </a:prstGeom>
          <a:solidFill>
            <a:srgbClr val="FF0000"/>
          </a:solidFill>
          <a:ln>
            <a:solidFill>
              <a:srgbClr val="C4491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30" name="Выгнутая влево стрелка 29"/>
          <p:cNvSpPr/>
          <p:nvPr/>
        </p:nvSpPr>
        <p:spPr>
          <a:xfrm flipH="1">
            <a:off x="5778314" y="3419872"/>
            <a:ext cx="675022" cy="1287727"/>
          </a:xfrm>
          <a:prstGeom prst="curvedRightArrow">
            <a:avLst/>
          </a:prstGeom>
          <a:solidFill>
            <a:srgbClr val="FF0000"/>
          </a:solidFill>
          <a:ln>
            <a:solidFill>
              <a:srgbClr val="C4491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31" name="Стрелка вправо 30"/>
          <p:cNvSpPr/>
          <p:nvPr/>
        </p:nvSpPr>
        <p:spPr>
          <a:xfrm rot="2394564">
            <a:off x="4314842" y="4990790"/>
            <a:ext cx="546859" cy="670744"/>
          </a:xfrm>
          <a:prstGeom prst="rightArrow">
            <a:avLst/>
          </a:prstGeom>
          <a:solidFill>
            <a:srgbClr val="A9DA74"/>
          </a:solidFill>
          <a:ln>
            <a:solidFill>
              <a:srgbClr val="92D05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32" name="Стрелка вправо 31"/>
          <p:cNvSpPr/>
          <p:nvPr/>
        </p:nvSpPr>
        <p:spPr>
          <a:xfrm rot="19077521" flipH="1">
            <a:off x="2069848" y="5003073"/>
            <a:ext cx="504056" cy="646176"/>
          </a:xfrm>
          <a:prstGeom prst="rightArrow">
            <a:avLst/>
          </a:prstGeom>
          <a:solidFill>
            <a:srgbClr val="FAACDA"/>
          </a:solidFill>
          <a:ln>
            <a:solidFill>
              <a:srgbClr val="92D05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7" name="Стрелка вправо 26"/>
          <p:cNvSpPr/>
          <p:nvPr/>
        </p:nvSpPr>
        <p:spPr>
          <a:xfrm rot="5400000">
            <a:off x="4576101" y="7457245"/>
            <a:ext cx="1052676" cy="1116582"/>
          </a:xfrm>
          <a:prstGeom prst="rightArrow">
            <a:avLst/>
          </a:prstGeom>
          <a:solidFill>
            <a:srgbClr val="A9DA74"/>
          </a:solidFill>
          <a:ln>
            <a:solidFill>
              <a:srgbClr val="92D05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37" name="Стрелка вправо 36"/>
          <p:cNvSpPr/>
          <p:nvPr/>
        </p:nvSpPr>
        <p:spPr>
          <a:xfrm rot="16200000" flipH="1">
            <a:off x="1389872" y="7435858"/>
            <a:ext cx="1056939" cy="1089861"/>
          </a:xfrm>
          <a:prstGeom prst="rightArrow">
            <a:avLst/>
          </a:prstGeom>
          <a:solidFill>
            <a:srgbClr val="FAACDA"/>
          </a:solidFill>
          <a:ln>
            <a:solidFill>
              <a:srgbClr val="92D05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5165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оугольник с одним скругленным углом 15"/>
          <p:cNvSpPr/>
          <p:nvPr/>
        </p:nvSpPr>
        <p:spPr>
          <a:xfrm>
            <a:off x="407804" y="2180277"/>
            <a:ext cx="2808312" cy="660867"/>
          </a:xfrm>
          <a:prstGeom prst="round1Rect">
            <a:avLst/>
          </a:prstGeom>
          <a:solidFill>
            <a:srgbClr val="FAACDA"/>
          </a:solidFill>
          <a:ln w="9525">
            <a:solidFill>
              <a:schemeClr val="accent5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0"/>
              </a:spcAft>
            </a:pPr>
            <a:r>
              <a:rPr lang="ru-RU" sz="1200" b="1" dirty="0" smtClean="0">
                <a:solidFill>
                  <a:schemeClr val="tx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Театральная студия </a:t>
            </a:r>
          </a:p>
          <a:p>
            <a:pPr algn="ctr">
              <a:spcAft>
                <a:spcPts val="0"/>
              </a:spcAft>
            </a:pPr>
            <a:r>
              <a:rPr lang="ru-RU" sz="1200" b="1" dirty="0" smtClean="0">
                <a:solidFill>
                  <a:schemeClr val="tx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«</a:t>
            </a:r>
            <a:r>
              <a:rPr lang="ru-RU" sz="1200" b="1" dirty="0" err="1" smtClean="0">
                <a:solidFill>
                  <a:schemeClr val="tx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Атр</a:t>
            </a:r>
            <a:r>
              <a:rPr lang="ru-RU" sz="1200" b="1" dirty="0" smtClean="0">
                <a:solidFill>
                  <a:schemeClr val="tx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-фантазия»</a:t>
            </a:r>
            <a:r>
              <a:rPr lang="ru-RU" sz="1200" b="1" dirty="0">
                <a:solidFill>
                  <a:schemeClr val="tx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 </a:t>
            </a:r>
            <a:endParaRPr lang="ru-RU" sz="1200" b="1" dirty="0" smtClean="0">
              <a:solidFill>
                <a:schemeClr val="tx1"/>
              </a:solidFill>
              <a:latin typeface="Arial" panose="020B0604020202020204" pitchFamily="34" charset="0"/>
              <a:ea typeface="Times New Roman"/>
              <a:cs typeface="Arial" panose="020B0604020202020204" pitchFamily="34" charset="0"/>
            </a:endParaRPr>
          </a:p>
          <a:p>
            <a:pPr algn="ctr">
              <a:spcAft>
                <a:spcPts val="0"/>
              </a:spcAft>
            </a:pPr>
            <a:r>
              <a:rPr lang="ru-RU" sz="1200" b="1" dirty="0" smtClean="0">
                <a:solidFill>
                  <a:schemeClr val="tx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рук</a:t>
            </a:r>
            <a:r>
              <a:rPr lang="ru-RU" sz="1200" b="1" dirty="0">
                <a:solidFill>
                  <a:schemeClr val="tx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. Бурлаков </a:t>
            </a:r>
            <a:r>
              <a:rPr lang="ru-RU" sz="1200" b="1" dirty="0" smtClean="0">
                <a:solidFill>
                  <a:schemeClr val="tx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С.А., ПДО, ВКК</a:t>
            </a:r>
            <a:endParaRPr lang="ru-RU" sz="12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Прямоугольник с одним скругленным углом 16"/>
          <p:cNvSpPr/>
          <p:nvPr/>
        </p:nvSpPr>
        <p:spPr>
          <a:xfrm>
            <a:off x="400414" y="1538904"/>
            <a:ext cx="2808312" cy="641373"/>
          </a:xfrm>
          <a:prstGeom prst="round1Rect">
            <a:avLst/>
          </a:prstGeom>
          <a:solidFill>
            <a:srgbClr val="FAACDA"/>
          </a:solidFill>
          <a:ln w="9525">
            <a:solidFill>
              <a:schemeClr val="accent5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0"/>
              </a:spcAft>
            </a:pPr>
            <a:r>
              <a:rPr lang="ru-RU" sz="1200" b="1" dirty="0" smtClean="0">
                <a:solidFill>
                  <a:schemeClr val="tx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Танцевальный кружок </a:t>
            </a:r>
            <a:r>
              <a:rPr lang="ru-RU" sz="1200" b="1" dirty="0">
                <a:solidFill>
                  <a:schemeClr val="tx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«Росинка»</a:t>
            </a:r>
          </a:p>
          <a:p>
            <a:pPr algn="ctr"/>
            <a:r>
              <a:rPr lang="ru-RU" sz="1200" b="1" dirty="0" smtClean="0">
                <a:solidFill>
                  <a:schemeClr val="tx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рук. Ноздрина Т.И.,</a:t>
            </a:r>
          </a:p>
          <a:p>
            <a:pPr algn="ctr"/>
            <a:r>
              <a:rPr lang="ru-RU" sz="1200" b="1" dirty="0" smtClean="0">
                <a:solidFill>
                  <a:schemeClr val="tx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 муз. руководитель, ВКК</a:t>
            </a:r>
            <a:endParaRPr lang="ru-RU" sz="12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Прямоугольник с одним скругленным углом 17"/>
          <p:cNvSpPr/>
          <p:nvPr/>
        </p:nvSpPr>
        <p:spPr>
          <a:xfrm>
            <a:off x="417237" y="2853012"/>
            <a:ext cx="2808312" cy="604405"/>
          </a:xfrm>
          <a:prstGeom prst="round1Rect">
            <a:avLst/>
          </a:prstGeom>
          <a:solidFill>
            <a:srgbClr val="FAACDA"/>
          </a:solidFill>
          <a:ln w="9525">
            <a:solidFill>
              <a:schemeClr val="accent5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0"/>
              </a:spcAft>
            </a:pPr>
            <a:r>
              <a:rPr lang="ru-RU" sz="1200" b="1" dirty="0">
                <a:solidFill>
                  <a:schemeClr val="tx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Кружок «Волшебная бумага»</a:t>
            </a:r>
            <a:endParaRPr lang="ru-RU" sz="1400" b="1" dirty="0">
              <a:solidFill>
                <a:schemeClr val="tx1"/>
              </a:solidFill>
              <a:latin typeface="Arial" panose="020B0604020202020204" pitchFamily="34" charset="0"/>
              <a:ea typeface="Times New Roman"/>
              <a:cs typeface="Arial" panose="020B0604020202020204" pitchFamily="34" charset="0"/>
            </a:endParaRPr>
          </a:p>
          <a:p>
            <a:pPr algn="ctr"/>
            <a:r>
              <a:rPr lang="ru-RU" sz="1200" b="1" dirty="0">
                <a:solidFill>
                  <a:schemeClr val="tx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рук. Герасимова </a:t>
            </a:r>
            <a:r>
              <a:rPr lang="ru-RU" sz="1200" b="1" dirty="0" smtClean="0">
                <a:solidFill>
                  <a:schemeClr val="tx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Н.В.,</a:t>
            </a:r>
          </a:p>
          <a:p>
            <a:pPr algn="ctr"/>
            <a:r>
              <a:rPr lang="ru-RU" sz="1200" b="1" dirty="0" smtClean="0">
                <a:solidFill>
                  <a:schemeClr val="tx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воспитатель, ВКК</a:t>
            </a:r>
            <a:endParaRPr lang="ru-RU" sz="12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809706" y="611559"/>
            <a:ext cx="5283589" cy="48005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 smtClean="0">
                <a:solidFill>
                  <a:srgbClr val="FFFF0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I. </a:t>
            </a:r>
            <a:r>
              <a:rPr lang="ru-RU" sz="1600" b="1" dirty="0" smtClean="0">
                <a:solidFill>
                  <a:srgbClr val="FFFF0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Художественно </a:t>
            </a:r>
            <a:r>
              <a:rPr lang="ru-RU" sz="1600" b="1" dirty="0">
                <a:solidFill>
                  <a:srgbClr val="FFFF0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– эстетическая направленность</a:t>
            </a:r>
            <a:endParaRPr lang="ru-RU" sz="1600" b="1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818297" y="4193496"/>
            <a:ext cx="5283590" cy="480053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 smtClean="0">
                <a:solidFill>
                  <a:srgbClr val="FFFF0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II. </a:t>
            </a:r>
            <a:r>
              <a:rPr lang="ru-RU" sz="1600" b="1" dirty="0" err="1" smtClean="0">
                <a:solidFill>
                  <a:srgbClr val="FFFF0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Физкультурно</a:t>
            </a:r>
            <a:r>
              <a:rPr lang="ru-RU" sz="1600" b="1" dirty="0" smtClean="0">
                <a:solidFill>
                  <a:srgbClr val="FFFF0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 </a:t>
            </a:r>
            <a:r>
              <a:rPr lang="ru-RU" sz="1600" b="1" dirty="0">
                <a:solidFill>
                  <a:srgbClr val="FFFF0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– </a:t>
            </a:r>
            <a:r>
              <a:rPr lang="ru-RU" sz="1600" b="1" dirty="0" smtClean="0">
                <a:solidFill>
                  <a:srgbClr val="FFFF0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спортивная </a:t>
            </a:r>
            <a:r>
              <a:rPr lang="ru-RU" sz="1600" b="1" dirty="0">
                <a:solidFill>
                  <a:srgbClr val="FFFF0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направленность</a:t>
            </a:r>
            <a:endParaRPr lang="ru-RU" sz="1600" b="1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809706" y="5628117"/>
            <a:ext cx="5286537" cy="480053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 smtClean="0">
                <a:solidFill>
                  <a:srgbClr val="FFFF0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III. </a:t>
            </a:r>
            <a:r>
              <a:rPr lang="ru-RU" sz="1600" b="1" dirty="0" smtClean="0">
                <a:solidFill>
                  <a:srgbClr val="FFFF0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Социально </a:t>
            </a:r>
            <a:r>
              <a:rPr lang="ru-RU" sz="1600" b="1" dirty="0">
                <a:solidFill>
                  <a:srgbClr val="FFFF0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– </a:t>
            </a:r>
            <a:r>
              <a:rPr lang="ru-RU" sz="1600" b="1" dirty="0" smtClean="0">
                <a:solidFill>
                  <a:srgbClr val="FFFF0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педагогическая </a:t>
            </a:r>
            <a:r>
              <a:rPr lang="ru-RU" sz="1600" b="1" dirty="0">
                <a:solidFill>
                  <a:srgbClr val="FFFF0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направленность</a:t>
            </a:r>
            <a:endParaRPr lang="ru-RU" sz="1600" b="1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Выгнутая влево стрелка 28"/>
          <p:cNvSpPr/>
          <p:nvPr/>
        </p:nvSpPr>
        <p:spPr>
          <a:xfrm>
            <a:off x="276939" y="759634"/>
            <a:ext cx="432048" cy="779270"/>
          </a:xfrm>
          <a:prstGeom prst="curvedRightArrow">
            <a:avLst/>
          </a:prstGeom>
          <a:solidFill>
            <a:schemeClr val="accent1"/>
          </a:solidFill>
          <a:ln>
            <a:solidFill>
              <a:srgbClr val="C4491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0" name="Выгнутая влево стрелка 29"/>
          <p:cNvSpPr/>
          <p:nvPr/>
        </p:nvSpPr>
        <p:spPr>
          <a:xfrm flipH="1">
            <a:off x="6146484" y="748659"/>
            <a:ext cx="432048" cy="790244"/>
          </a:xfrm>
          <a:prstGeom prst="curvedRightArrow">
            <a:avLst/>
          </a:prstGeom>
          <a:solidFill>
            <a:schemeClr val="accent1"/>
          </a:solidFill>
          <a:ln>
            <a:solidFill>
              <a:srgbClr val="C4491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3" name="Правая фигурная скобка 32"/>
          <p:cNvSpPr/>
          <p:nvPr/>
        </p:nvSpPr>
        <p:spPr>
          <a:xfrm rot="5400000">
            <a:off x="3089842" y="-1536559"/>
            <a:ext cx="687317" cy="5463606"/>
          </a:xfrm>
          <a:prstGeom prst="rightBrace">
            <a:avLst>
              <a:gd name="adj1" fmla="val 8333"/>
              <a:gd name="adj2" fmla="val 51650"/>
            </a:avLst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Прямоугольник с одним скругленным углом 24"/>
          <p:cNvSpPr/>
          <p:nvPr/>
        </p:nvSpPr>
        <p:spPr>
          <a:xfrm>
            <a:off x="3480869" y="1538904"/>
            <a:ext cx="2974474" cy="641373"/>
          </a:xfrm>
          <a:prstGeom prst="round1Rect">
            <a:avLst/>
          </a:prstGeom>
          <a:solidFill>
            <a:schemeClr val="accent5">
              <a:lumMod val="60000"/>
              <a:lumOff val="40000"/>
            </a:schemeClr>
          </a:solidFill>
          <a:ln w="9525">
            <a:solidFill>
              <a:schemeClr val="accent5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0"/>
              </a:spcAft>
            </a:pPr>
            <a:r>
              <a:rPr lang="ru-RU" sz="1200" b="1" dirty="0" smtClean="0">
                <a:solidFill>
                  <a:schemeClr val="tx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«Весёлая радуга»(художественный труд, рисование, лепка)</a:t>
            </a:r>
          </a:p>
          <a:p>
            <a:pPr algn="ctr">
              <a:spcAft>
                <a:spcPts val="0"/>
              </a:spcAft>
            </a:pPr>
            <a:r>
              <a:rPr lang="ru-RU" sz="1200" b="1" dirty="0" smtClean="0">
                <a:solidFill>
                  <a:schemeClr val="tx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 рук. </a:t>
            </a:r>
            <a:r>
              <a:rPr lang="ru-RU" sz="1200" b="1" dirty="0" err="1" smtClean="0">
                <a:solidFill>
                  <a:schemeClr val="tx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Мартусевич</a:t>
            </a:r>
            <a:r>
              <a:rPr lang="ru-RU" sz="1200" b="1" dirty="0" smtClean="0">
                <a:solidFill>
                  <a:schemeClr val="tx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 М.М., ПДО, ВКК</a:t>
            </a:r>
            <a:endParaRPr lang="ru-RU" sz="12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Прямоугольник с одним скругленным углом 25"/>
          <p:cNvSpPr/>
          <p:nvPr/>
        </p:nvSpPr>
        <p:spPr>
          <a:xfrm>
            <a:off x="3460092" y="2348770"/>
            <a:ext cx="3017647" cy="641373"/>
          </a:xfrm>
          <a:prstGeom prst="round1Rect">
            <a:avLst/>
          </a:prstGeom>
          <a:solidFill>
            <a:schemeClr val="accent5">
              <a:lumMod val="60000"/>
              <a:lumOff val="40000"/>
            </a:schemeClr>
          </a:solidFill>
          <a:ln w="9525">
            <a:solidFill>
              <a:schemeClr val="accent5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0"/>
              </a:spcAft>
            </a:pPr>
            <a:r>
              <a:rPr lang="ru-RU" sz="1200" b="1" dirty="0" smtClean="0">
                <a:solidFill>
                  <a:srgbClr val="FF000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 </a:t>
            </a:r>
            <a:r>
              <a:rPr lang="ru-RU" sz="1200" b="1" dirty="0" smtClean="0">
                <a:solidFill>
                  <a:schemeClr val="tx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Бальные танцы</a:t>
            </a:r>
            <a:endParaRPr lang="ru-RU" sz="1200" b="1" dirty="0">
              <a:solidFill>
                <a:schemeClr val="tx1"/>
              </a:solidFill>
              <a:latin typeface="Arial" panose="020B0604020202020204" pitchFamily="34" charset="0"/>
              <a:ea typeface="Times New Roman"/>
              <a:cs typeface="Arial" panose="020B0604020202020204" pitchFamily="34" charset="0"/>
            </a:endParaRPr>
          </a:p>
          <a:p>
            <a:pPr algn="ctr"/>
            <a:r>
              <a:rPr lang="ru-RU" sz="1200" b="1" dirty="0" smtClean="0">
                <a:solidFill>
                  <a:schemeClr val="tx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рук. Горбачёва </a:t>
            </a:r>
            <a:r>
              <a:rPr lang="ru-RU" sz="1200" b="1" dirty="0">
                <a:solidFill>
                  <a:schemeClr val="tx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М</a:t>
            </a:r>
            <a:r>
              <a:rPr lang="ru-RU" sz="1200" b="1" dirty="0" smtClean="0">
                <a:solidFill>
                  <a:schemeClr val="tx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.Ф.,</a:t>
            </a:r>
          </a:p>
          <a:p>
            <a:pPr algn="ctr"/>
            <a:r>
              <a:rPr lang="ru-RU" sz="1200" b="1" dirty="0" smtClean="0">
                <a:solidFill>
                  <a:schemeClr val="tx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 ПДО, ВКК</a:t>
            </a:r>
            <a:endParaRPr lang="ru-RU" sz="12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4" name="Прямоугольник с одним скругленным углом 33"/>
          <p:cNvSpPr/>
          <p:nvPr/>
        </p:nvSpPr>
        <p:spPr>
          <a:xfrm>
            <a:off x="3499266" y="3130780"/>
            <a:ext cx="2947830" cy="641373"/>
          </a:xfrm>
          <a:prstGeom prst="round1Rect">
            <a:avLst/>
          </a:prstGeom>
          <a:solidFill>
            <a:schemeClr val="accent5">
              <a:lumMod val="60000"/>
              <a:lumOff val="40000"/>
            </a:schemeClr>
          </a:solidFill>
          <a:ln w="9525">
            <a:solidFill>
              <a:schemeClr val="accent5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0"/>
              </a:spcAft>
            </a:pPr>
            <a:r>
              <a:rPr lang="ru-RU" sz="1200" b="1" dirty="0" smtClean="0">
                <a:solidFill>
                  <a:schemeClr val="tx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Вокальная студия «</a:t>
            </a:r>
            <a:r>
              <a:rPr lang="ru-RU" sz="1200" b="1" dirty="0" err="1" smtClean="0">
                <a:solidFill>
                  <a:schemeClr val="tx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Домисолька</a:t>
            </a:r>
            <a:r>
              <a:rPr lang="ru-RU" sz="1200" b="1" dirty="0" smtClean="0">
                <a:solidFill>
                  <a:schemeClr val="tx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»</a:t>
            </a:r>
            <a:endParaRPr lang="ru-RU" sz="1200" b="1" dirty="0">
              <a:solidFill>
                <a:schemeClr val="tx1"/>
              </a:solidFill>
              <a:latin typeface="Arial" panose="020B0604020202020204" pitchFamily="34" charset="0"/>
              <a:ea typeface="Times New Roman"/>
              <a:cs typeface="Arial" panose="020B0604020202020204" pitchFamily="34" charset="0"/>
            </a:endParaRPr>
          </a:p>
          <a:p>
            <a:pPr algn="ctr"/>
            <a:r>
              <a:rPr lang="ru-RU" sz="1200" b="1" dirty="0" smtClean="0">
                <a:solidFill>
                  <a:schemeClr val="tx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рук. Ноздрина Т.И.,</a:t>
            </a:r>
          </a:p>
          <a:p>
            <a:pPr algn="ctr"/>
            <a:r>
              <a:rPr lang="ru-RU" sz="1200" b="1" dirty="0" smtClean="0">
                <a:solidFill>
                  <a:schemeClr val="tx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 муз. руководитель, ВКК</a:t>
            </a:r>
            <a:endParaRPr lang="ru-RU" sz="12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5" name="Прямоугольник с одним скругленным углом 34"/>
          <p:cNvSpPr/>
          <p:nvPr/>
        </p:nvSpPr>
        <p:spPr>
          <a:xfrm>
            <a:off x="492509" y="6432463"/>
            <a:ext cx="2808312" cy="653118"/>
          </a:xfrm>
          <a:prstGeom prst="round1Rect">
            <a:avLst/>
          </a:prstGeom>
          <a:solidFill>
            <a:srgbClr val="FAACDA"/>
          </a:solidFill>
          <a:ln w="9525">
            <a:solidFill>
              <a:schemeClr val="accent5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0"/>
              </a:spcAft>
            </a:pPr>
            <a:r>
              <a:rPr lang="ru-RU" sz="1200" b="1" dirty="0">
                <a:solidFill>
                  <a:schemeClr val="tx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Кружок </a:t>
            </a:r>
            <a:r>
              <a:rPr lang="ru-RU" sz="1200" b="1" dirty="0" smtClean="0">
                <a:solidFill>
                  <a:schemeClr val="tx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«</a:t>
            </a:r>
            <a:r>
              <a:rPr lang="ru-RU" sz="1200" b="1" dirty="0" err="1" smtClean="0">
                <a:solidFill>
                  <a:schemeClr val="tx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Здоровячок</a:t>
            </a:r>
            <a:r>
              <a:rPr lang="ru-RU" sz="1200" b="1" dirty="0" smtClean="0">
                <a:solidFill>
                  <a:schemeClr val="tx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»</a:t>
            </a:r>
            <a:endParaRPr lang="ru-RU" sz="1400" b="1" dirty="0">
              <a:solidFill>
                <a:schemeClr val="tx1"/>
              </a:solidFill>
              <a:latin typeface="Arial" panose="020B0604020202020204" pitchFamily="34" charset="0"/>
              <a:ea typeface="Times New Roman"/>
              <a:cs typeface="Arial" panose="020B0604020202020204" pitchFamily="34" charset="0"/>
            </a:endParaRPr>
          </a:p>
          <a:p>
            <a:pPr algn="ctr"/>
            <a:r>
              <a:rPr lang="ru-RU" sz="1200" b="1" dirty="0">
                <a:solidFill>
                  <a:schemeClr val="tx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рук. </a:t>
            </a:r>
            <a:r>
              <a:rPr lang="ru-RU" sz="1200" b="1" dirty="0" smtClean="0">
                <a:solidFill>
                  <a:schemeClr val="tx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Ковальчук </a:t>
            </a:r>
            <a:r>
              <a:rPr lang="ru-RU" sz="1200" b="1" dirty="0">
                <a:solidFill>
                  <a:schemeClr val="tx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В</a:t>
            </a:r>
            <a:r>
              <a:rPr lang="ru-RU" sz="1200" b="1" dirty="0" smtClean="0">
                <a:solidFill>
                  <a:schemeClr val="tx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.Н.,</a:t>
            </a:r>
          </a:p>
          <a:p>
            <a:pPr algn="ctr"/>
            <a:r>
              <a:rPr lang="ru-RU" sz="1200" b="1" dirty="0" smtClean="0">
                <a:solidFill>
                  <a:schemeClr val="tx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воспитатель, ВКК</a:t>
            </a:r>
            <a:endParaRPr lang="ru-RU" sz="12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6" name="Прямоугольник с одним скругленным углом 35"/>
          <p:cNvSpPr/>
          <p:nvPr/>
        </p:nvSpPr>
        <p:spPr>
          <a:xfrm>
            <a:off x="3533169" y="4932040"/>
            <a:ext cx="2869874" cy="604405"/>
          </a:xfrm>
          <a:prstGeom prst="round1Rect">
            <a:avLst/>
          </a:prstGeom>
          <a:solidFill>
            <a:schemeClr val="accent5">
              <a:lumMod val="60000"/>
              <a:lumOff val="40000"/>
            </a:schemeClr>
          </a:solidFill>
          <a:ln w="9525">
            <a:solidFill>
              <a:schemeClr val="accent5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0"/>
              </a:spcAft>
            </a:pPr>
            <a:r>
              <a:rPr lang="ru-RU" sz="1200" b="1" dirty="0">
                <a:solidFill>
                  <a:schemeClr val="tx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Кружок </a:t>
            </a:r>
            <a:r>
              <a:rPr lang="ru-RU" sz="1200" b="1" dirty="0" smtClean="0">
                <a:solidFill>
                  <a:schemeClr val="tx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«</a:t>
            </a:r>
            <a:r>
              <a:rPr lang="ru-RU" sz="1200" b="1" dirty="0" err="1" smtClean="0">
                <a:solidFill>
                  <a:schemeClr val="tx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Здоровейка</a:t>
            </a:r>
            <a:r>
              <a:rPr lang="ru-RU" sz="1200" b="1" dirty="0" smtClean="0">
                <a:solidFill>
                  <a:schemeClr val="tx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»</a:t>
            </a:r>
            <a:endParaRPr lang="ru-RU" sz="1400" b="1" dirty="0">
              <a:solidFill>
                <a:schemeClr val="tx1"/>
              </a:solidFill>
              <a:latin typeface="Arial" panose="020B0604020202020204" pitchFamily="34" charset="0"/>
              <a:ea typeface="Times New Roman"/>
              <a:cs typeface="Arial" panose="020B0604020202020204" pitchFamily="34" charset="0"/>
            </a:endParaRPr>
          </a:p>
          <a:p>
            <a:pPr algn="ctr"/>
            <a:r>
              <a:rPr lang="ru-RU" sz="1200" b="1" dirty="0">
                <a:solidFill>
                  <a:schemeClr val="tx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рук. </a:t>
            </a:r>
            <a:r>
              <a:rPr lang="ru-RU" sz="1200" b="1" dirty="0" err="1" smtClean="0">
                <a:solidFill>
                  <a:schemeClr val="tx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Варникова</a:t>
            </a:r>
            <a:r>
              <a:rPr lang="ru-RU" sz="1200" b="1" dirty="0" smtClean="0">
                <a:solidFill>
                  <a:schemeClr val="tx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 </a:t>
            </a:r>
            <a:r>
              <a:rPr lang="ru-RU" sz="1200" b="1" dirty="0">
                <a:solidFill>
                  <a:schemeClr val="tx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А</a:t>
            </a:r>
            <a:r>
              <a:rPr lang="ru-RU" sz="1200" b="1" dirty="0" smtClean="0">
                <a:solidFill>
                  <a:schemeClr val="tx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.А.,</a:t>
            </a:r>
          </a:p>
          <a:p>
            <a:pPr algn="ctr"/>
            <a:r>
              <a:rPr lang="ru-RU" sz="1200" b="1" dirty="0">
                <a:solidFill>
                  <a:schemeClr val="tx1"/>
                </a:solidFill>
                <a:latin typeface="Arial" panose="020B0604020202020204" pitchFamily="34" charset="0"/>
                <a:cs typeface="Arial" pitchFamily="34" charset="0"/>
              </a:rPr>
              <a:t>и</a:t>
            </a:r>
            <a:r>
              <a:rPr lang="ru-RU" sz="12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itchFamily="34" charset="0"/>
              </a:rPr>
              <a:t>нструктор по физкультуре</a:t>
            </a:r>
            <a:endParaRPr lang="ru-RU" sz="12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Прямоугольник с одним скругленным углом 26"/>
          <p:cNvSpPr/>
          <p:nvPr/>
        </p:nvSpPr>
        <p:spPr>
          <a:xfrm>
            <a:off x="3519973" y="6353098"/>
            <a:ext cx="2869874" cy="811847"/>
          </a:xfrm>
          <a:prstGeom prst="round1Rect">
            <a:avLst/>
          </a:prstGeom>
          <a:solidFill>
            <a:schemeClr val="accent5">
              <a:lumMod val="60000"/>
              <a:lumOff val="40000"/>
            </a:schemeClr>
          </a:solidFill>
          <a:ln w="9525">
            <a:solidFill>
              <a:schemeClr val="accent5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0"/>
              </a:spcAft>
            </a:pPr>
            <a:r>
              <a:rPr lang="ru-RU" sz="1200" b="1" dirty="0">
                <a:solidFill>
                  <a:schemeClr val="tx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Раннее обучение английскому языку (английский </a:t>
            </a:r>
            <a:r>
              <a:rPr lang="ru-RU" sz="1200" b="1" dirty="0" smtClean="0">
                <a:solidFill>
                  <a:schemeClr val="tx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язык)</a:t>
            </a:r>
          </a:p>
          <a:p>
            <a:pPr algn="ctr">
              <a:spcAft>
                <a:spcPts val="0"/>
              </a:spcAft>
            </a:pPr>
            <a:r>
              <a:rPr lang="ru-RU" sz="1200" b="1" dirty="0" smtClean="0">
                <a:solidFill>
                  <a:schemeClr val="tx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 рук. </a:t>
            </a:r>
            <a:r>
              <a:rPr lang="ru-RU" sz="1200" b="1" dirty="0" err="1" smtClean="0">
                <a:solidFill>
                  <a:schemeClr val="tx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Стёпина</a:t>
            </a:r>
            <a:r>
              <a:rPr lang="ru-RU" sz="1200" b="1" dirty="0" smtClean="0">
                <a:solidFill>
                  <a:schemeClr val="tx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 И.В.,</a:t>
            </a:r>
            <a:r>
              <a:rPr lang="ru-RU" sz="1200" b="1" dirty="0">
                <a:solidFill>
                  <a:schemeClr val="tx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 </a:t>
            </a:r>
            <a:endParaRPr lang="ru-RU" sz="1200" b="1" dirty="0" smtClean="0">
              <a:solidFill>
                <a:schemeClr val="tx1"/>
              </a:solidFill>
              <a:latin typeface="Arial" panose="020B0604020202020204" pitchFamily="34" charset="0"/>
              <a:ea typeface="Times New Roman"/>
              <a:cs typeface="Arial" panose="020B0604020202020204" pitchFamily="34" charset="0"/>
            </a:endParaRPr>
          </a:p>
          <a:p>
            <a:pPr algn="ctr">
              <a:spcAft>
                <a:spcPts val="0"/>
              </a:spcAft>
            </a:pPr>
            <a:r>
              <a:rPr lang="ru-RU" sz="1200" b="1" dirty="0" smtClean="0">
                <a:solidFill>
                  <a:schemeClr val="tx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ст. воспитатель, ВКК</a:t>
            </a:r>
            <a:endParaRPr lang="ru-RU" sz="12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7" name="Прямоугольник с одним скругленным углом 36"/>
          <p:cNvSpPr/>
          <p:nvPr/>
        </p:nvSpPr>
        <p:spPr>
          <a:xfrm>
            <a:off x="3519973" y="7256055"/>
            <a:ext cx="2869874" cy="604405"/>
          </a:xfrm>
          <a:prstGeom prst="round1Rect">
            <a:avLst/>
          </a:prstGeom>
          <a:solidFill>
            <a:schemeClr val="accent5">
              <a:lumMod val="60000"/>
              <a:lumOff val="40000"/>
            </a:schemeClr>
          </a:solidFill>
          <a:ln w="9525">
            <a:solidFill>
              <a:schemeClr val="accent5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0"/>
              </a:spcAft>
            </a:pPr>
            <a:r>
              <a:rPr lang="ru-RU" sz="1200" b="1" dirty="0" smtClean="0">
                <a:solidFill>
                  <a:schemeClr val="tx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Школа будущих первоклассников «Пиши-</a:t>
            </a:r>
            <a:r>
              <a:rPr lang="ru-RU" sz="1200" b="1" dirty="0" err="1" smtClean="0">
                <a:solidFill>
                  <a:schemeClr val="tx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читайка</a:t>
            </a:r>
            <a:r>
              <a:rPr lang="ru-RU" sz="1200" b="1" dirty="0" smtClean="0">
                <a:solidFill>
                  <a:schemeClr val="tx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»</a:t>
            </a:r>
            <a:r>
              <a:rPr lang="ru-RU" sz="1400" b="1" dirty="0">
                <a:solidFill>
                  <a:schemeClr val="tx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 </a:t>
            </a:r>
            <a:r>
              <a:rPr lang="ru-RU" sz="1200" b="1" dirty="0" smtClean="0">
                <a:solidFill>
                  <a:schemeClr val="tx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рук</a:t>
            </a:r>
            <a:r>
              <a:rPr lang="ru-RU" sz="1200" b="1" dirty="0">
                <a:solidFill>
                  <a:schemeClr val="tx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. Герасимова </a:t>
            </a:r>
            <a:r>
              <a:rPr lang="ru-RU" sz="1200" b="1" dirty="0" err="1" smtClean="0">
                <a:solidFill>
                  <a:schemeClr val="tx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Н.В.,воспитатель</a:t>
            </a:r>
            <a:r>
              <a:rPr lang="ru-RU" sz="1200" b="1" dirty="0" smtClean="0">
                <a:solidFill>
                  <a:schemeClr val="tx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, ВКК</a:t>
            </a:r>
            <a:endParaRPr lang="ru-RU" sz="12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8" name="Правая фигурная скобка 37"/>
          <p:cNvSpPr/>
          <p:nvPr/>
        </p:nvSpPr>
        <p:spPr>
          <a:xfrm rot="5400000">
            <a:off x="3089841" y="2039840"/>
            <a:ext cx="687317" cy="5463606"/>
          </a:xfrm>
          <a:prstGeom prst="rightBrace">
            <a:avLst>
              <a:gd name="adj1" fmla="val 8333"/>
              <a:gd name="adj2" fmla="val 50272"/>
            </a:avLst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9" name="Прямоугольник с одним скругленным углом 38"/>
          <p:cNvSpPr/>
          <p:nvPr/>
        </p:nvSpPr>
        <p:spPr>
          <a:xfrm>
            <a:off x="3564683" y="7989457"/>
            <a:ext cx="2869874" cy="641373"/>
          </a:xfrm>
          <a:prstGeom prst="round1Rect">
            <a:avLst/>
          </a:prstGeom>
          <a:solidFill>
            <a:schemeClr val="accent5">
              <a:lumMod val="60000"/>
              <a:lumOff val="40000"/>
            </a:schemeClr>
          </a:solidFill>
          <a:ln w="9525">
            <a:solidFill>
              <a:schemeClr val="accent5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0"/>
              </a:spcAft>
            </a:pPr>
            <a:r>
              <a:rPr lang="ru-RU" sz="1200" b="1" dirty="0" smtClean="0">
                <a:solidFill>
                  <a:schemeClr val="tx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«Занимательная математика»</a:t>
            </a:r>
          </a:p>
          <a:p>
            <a:pPr algn="ctr">
              <a:spcAft>
                <a:spcPts val="0"/>
              </a:spcAft>
            </a:pPr>
            <a:r>
              <a:rPr lang="ru-RU" sz="1200" b="1" dirty="0" smtClean="0">
                <a:solidFill>
                  <a:schemeClr val="tx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 рук. </a:t>
            </a:r>
            <a:r>
              <a:rPr lang="ru-RU" sz="1200" b="1" dirty="0" err="1" smtClean="0">
                <a:solidFill>
                  <a:schemeClr val="tx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Стёпина</a:t>
            </a:r>
            <a:r>
              <a:rPr lang="ru-RU" sz="1200" b="1" dirty="0" smtClean="0">
                <a:solidFill>
                  <a:schemeClr val="tx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 И.В.,</a:t>
            </a:r>
            <a:r>
              <a:rPr lang="ru-RU" sz="1200" b="1" dirty="0">
                <a:solidFill>
                  <a:schemeClr val="tx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 </a:t>
            </a:r>
            <a:endParaRPr lang="ru-RU" sz="1200" b="1" dirty="0" smtClean="0">
              <a:solidFill>
                <a:schemeClr val="tx1"/>
              </a:solidFill>
              <a:latin typeface="Arial" panose="020B0604020202020204" pitchFamily="34" charset="0"/>
              <a:ea typeface="Times New Roman"/>
              <a:cs typeface="Arial" panose="020B0604020202020204" pitchFamily="34" charset="0"/>
            </a:endParaRPr>
          </a:p>
          <a:p>
            <a:pPr algn="ctr">
              <a:spcAft>
                <a:spcPts val="0"/>
              </a:spcAft>
            </a:pPr>
            <a:r>
              <a:rPr lang="ru-RU" sz="1200" b="1" dirty="0" smtClean="0">
                <a:solidFill>
                  <a:schemeClr val="tx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ст. воспитатель, ВКК</a:t>
            </a:r>
            <a:endParaRPr lang="ru-RU" sz="12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0" name="Правая фигурная скобка 39"/>
          <p:cNvSpPr/>
          <p:nvPr/>
        </p:nvSpPr>
        <p:spPr>
          <a:xfrm rot="5400000">
            <a:off x="3115897" y="3480000"/>
            <a:ext cx="687317" cy="5463606"/>
          </a:xfrm>
          <a:prstGeom prst="rightBrace">
            <a:avLst>
              <a:gd name="adj1" fmla="val 8333"/>
              <a:gd name="adj2" fmla="val 50272"/>
            </a:avLst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1" name="Выгнутая влево стрелка 40"/>
          <p:cNvSpPr/>
          <p:nvPr/>
        </p:nvSpPr>
        <p:spPr>
          <a:xfrm>
            <a:off x="307288" y="5776192"/>
            <a:ext cx="432048" cy="779270"/>
          </a:xfrm>
          <a:prstGeom prst="curvedRightArrow">
            <a:avLst/>
          </a:prstGeom>
          <a:solidFill>
            <a:schemeClr val="bg2">
              <a:lumMod val="75000"/>
            </a:schemeClr>
          </a:solidFill>
          <a:ln>
            <a:solidFill>
              <a:srgbClr val="C4491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43" name="Выгнутая влево стрелка 42"/>
          <p:cNvSpPr/>
          <p:nvPr/>
        </p:nvSpPr>
        <p:spPr>
          <a:xfrm flipH="1">
            <a:off x="6183306" y="5765218"/>
            <a:ext cx="432048" cy="790244"/>
          </a:xfrm>
          <a:prstGeom prst="curvedRightArrow">
            <a:avLst/>
          </a:prstGeom>
          <a:solidFill>
            <a:schemeClr val="bg2">
              <a:lumMod val="75000"/>
            </a:schemeClr>
          </a:solidFill>
          <a:ln>
            <a:solidFill>
              <a:srgbClr val="C4491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44" name="Выгнутая влево стрелка 43"/>
          <p:cNvSpPr/>
          <p:nvPr/>
        </p:nvSpPr>
        <p:spPr>
          <a:xfrm flipH="1">
            <a:off x="6146484" y="4326547"/>
            <a:ext cx="432048" cy="738544"/>
          </a:xfrm>
          <a:prstGeom prst="curvedRightArrow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rgbClr val="C4491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8" name="Прямоугольник с одним скругленным углом 27"/>
          <p:cNvSpPr/>
          <p:nvPr/>
        </p:nvSpPr>
        <p:spPr>
          <a:xfrm>
            <a:off x="417237" y="3469950"/>
            <a:ext cx="2808312" cy="604405"/>
          </a:xfrm>
          <a:prstGeom prst="round1Rect">
            <a:avLst/>
          </a:prstGeom>
          <a:solidFill>
            <a:srgbClr val="FAACDA"/>
          </a:solidFill>
          <a:ln w="9525">
            <a:solidFill>
              <a:schemeClr val="accent5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0"/>
              </a:spcAft>
            </a:pPr>
            <a:r>
              <a:rPr lang="ru-RU" sz="1200" b="1" dirty="0">
                <a:solidFill>
                  <a:schemeClr val="tx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Кружок </a:t>
            </a:r>
            <a:r>
              <a:rPr lang="ru-RU" sz="1200" b="1" dirty="0" smtClean="0">
                <a:solidFill>
                  <a:schemeClr val="tx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«</a:t>
            </a:r>
            <a:r>
              <a:rPr lang="ru-RU" sz="1200" b="1" dirty="0">
                <a:solidFill>
                  <a:schemeClr val="tx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В</a:t>
            </a:r>
            <a:r>
              <a:rPr lang="ru-RU" sz="1200" b="1" dirty="0" smtClean="0">
                <a:solidFill>
                  <a:schemeClr val="tx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есёлый квадратик»</a:t>
            </a:r>
            <a:endParaRPr lang="ru-RU" sz="1400" b="1" dirty="0">
              <a:solidFill>
                <a:schemeClr val="tx1"/>
              </a:solidFill>
              <a:latin typeface="Arial" panose="020B0604020202020204" pitchFamily="34" charset="0"/>
              <a:ea typeface="Times New Roman"/>
              <a:cs typeface="Arial" panose="020B0604020202020204" pitchFamily="34" charset="0"/>
            </a:endParaRPr>
          </a:p>
          <a:p>
            <a:pPr algn="ctr"/>
            <a:r>
              <a:rPr lang="ru-RU" sz="1200" b="1" dirty="0">
                <a:solidFill>
                  <a:schemeClr val="tx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рук. </a:t>
            </a:r>
            <a:r>
              <a:rPr lang="ru-RU" sz="1200" b="1" dirty="0" err="1" smtClean="0">
                <a:solidFill>
                  <a:schemeClr val="tx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Попчева</a:t>
            </a:r>
            <a:r>
              <a:rPr lang="ru-RU" sz="1200" b="1" dirty="0" smtClean="0">
                <a:solidFill>
                  <a:schemeClr val="tx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 С.Н.,</a:t>
            </a:r>
          </a:p>
          <a:p>
            <a:pPr algn="ctr"/>
            <a:r>
              <a:rPr lang="ru-RU" sz="1200" b="1" dirty="0" smtClean="0">
                <a:solidFill>
                  <a:schemeClr val="tx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воспитатель, 1КК</a:t>
            </a:r>
            <a:endParaRPr lang="ru-RU" sz="12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1" name="Прямоугольник с одним скругленным углом 30"/>
          <p:cNvSpPr/>
          <p:nvPr/>
        </p:nvSpPr>
        <p:spPr>
          <a:xfrm>
            <a:off x="523312" y="8025004"/>
            <a:ext cx="2808312" cy="604405"/>
          </a:xfrm>
          <a:prstGeom prst="round1Rect">
            <a:avLst/>
          </a:prstGeom>
          <a:solidFill>
            <a:srgbClr val="FAACDA"/>
          </a:solidFill>
          <a:ln w="9525">
            <a:solidFill>
              <a:schemeClr val="accent5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0"/>
              </a:spcAft>
            </a:pPr>
            <a:r>
              <a:rPr lang="ru-RU" sz="1200" b="1" dirty="0">
                <a:solidFill>
                  <a:schemeClr val="tx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Кружок </a:t>
            </a:r>
            <a:r>
              <a:rPr lang="ru-RU" sz="1200" b="1" dirty="0" smtClean="0">
                <a:solidFill>
                  <a:schemeClr val="tx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«Весёлый этикет»</a:t>
            </a:r>
            <a:endParaRPr lang="ru-RU" sz="1400" b="1" dirty="0">
              <a:solidFill>
                <a:schemeClr val="tx1"/>
              </a:solidFill>
              <a:latin typeface="Arial" panose="020B0604020202020204" pitchFamily="34" charset="0"/>
              <a:ea typeface="Times New Roman"/>
              <a:cs typeface="Arial" panose="020B0604020202020204" pitchFamily="34" charset="0"/>
            </a:endParaRPr>
          </a:p>
          <a:p>
            <a:pPr algn="ctr"/>
            <a:r>
              <a:rPr lang="ru-RU" sz="1200" b="1" dirty="0">
                <a:solidFill>
                  <a:schemeClr val="tx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рук. </a:t>
            </a:r>
            <a:r>
              <a:rPr lang="ru-RU" sz="1200" b="1" dirty="0" smtClean="0">
                <a:solidFill>
                  <a:schemeClr val="tx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Одинцова Н.А.,</a:t>
            </a:r>
          </a:p>
          <a:p>
            <a:pPr algn="ctr"/>
            <a:r>
              <a:rPr lang="ru-RU" sz="1200" b="1" dirty="0" smtClean="0">
                <a:solidFill>
                  <a:schemeClr val="tx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воспитатель, ВКК</a:t>
            </a:r>
            <a:endParaRPr lang="ru-RU" sz="12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2" name="Прямоугольник с одним скругленным углом 31"/>
          <p:cNvSpPr/>
          <p:nvPr/>
        </p:nvSpPr>
        <p:spPr>
          <a:xfrm>
            <a:off x="523312" y="7256055"/>
            <a:ext cx="2808312" cy="604405"/>
          </a:xfrm>
          <a:prstGeom prst="round1Rect">
            <a:avLst/>
          </a:prstGeom>
          <a:solidFill>
            <a:srgbClr val="FAACDA"/>
          </a:solidFill>
          <a:ln w="9525">
            <a:solidFill>
              <a:schemeClr val="accent5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0"/>
              </a:spcAft>
            </a:pPr>
            <a:r>
              <a:rPr lang="ru-RU" sz="1200" b="1" dirty="0">
                <a:solidFill>
                  <a:schemeClr val="tx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Кружок </a:t>
            </a:r>
            <a:r>
              <a:rPr lang="ru-RU" sz="1200" b="1" dirty="0" smtClean="0">
                <a:solidFill>
                  <a:schemeClr val="tx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«Сударушка»</a:t>
            </a:r>
            <a:endParaRPr lang="ru-RU" sz="1400" b="1" dirty="0">
              <a:solidFill>
                <a:schemeClr val="tx1"/>
              </a:solidFill>
              <a:latin typeface="Arial" panose="020B0604020202020204" pitchFamily="34" charset="0"/>
              <a:ea typeface="Times New Roman"/>
              <a:cs typeface="Arial" panose="020B0604020202020204" pitchFamily="34" charset="0"/>
            </a:endParaRPr>
          </a:p>
          <a:p>
            <a:pPr algn="ctr"/>
            <a:r>
              <a:rPr lang="ru-RU" sz="1200" b="1" dirty="0">
                <a:solidFill>
                  <a:schemeClr val="tx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рук. </a:t>
            </a:r>
            <a:r>
              <a:rPr lang="ru-RU" sz="1200" b="1" dirty="0" smtClean="0">
                <a:solidFill>
                  <a:schemeClr val="tx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Ковальчук </a:t>
            </a:r>
            <a:r>
              <a:rPr lang="ru-RU" sz="1200" b="1" dirty="0">
                <a:solidFill>
                  <a:schemeClr val="tx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Н</a:t>
            </a:r>
            <a:r>
              <a:rPr lang="ru-RU" sz="1200" b="1" dirty="0" smtClean="0">
                <a:solidFill>
                  <a:schemeClr val="tx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.И.,</a:t>
            </a:r>
          </a:p>
          <a:p>
            <a:pPr algn="ctr"/>
            <a:r>
              <a:rPr lang="ru-RU" sz="1200" b="1" dirty="0" smtClean="0">
                <a:solidFill>
                  <a:schemeClr val="tx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воспитатель, ВКК</a:t>
            </a:r>
            <a:endParaRPr lang="ru-RU" sz="12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0" y="251520"/>
            <a:ext cx="6858000" cy="105611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itchFamily="34" charset="0"/>
              </a:rPr>
              <a:t>  </a:t>
            </a:r>
            <a:r>
              <a:rPr lang="ru-RU" sz="22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Статистика </a:t>
            </a:r>
          </a:p>
          <a:p>
            <a:pPr algn="ctr"/>
            <a:r>
              <a:rPr lang="ru-RU" sz="22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педагогического состава</a:t>
            </a:r>
          </a:p>
          <a:p>
            <a:pPr algn="ctr"/>
            <a:r>
              <a:rPr lang="ru-RU" sz="22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МБДОУ №5</a:t>
            </a:r>
            <a:endParaRPr lang="ru-RU" sz="2200" b="1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18" name="Диаграмма 17"/>
          <p:cNvGraphicFramePr/>
          <p:nvPr>
            <p:extLst>
              <p:ext uri="{D42A27DB-BD31-4B8C-83A1-F6EECF244321}">
                <p14:modId xmlns:p14="http://schemas.microsoft.com/office/powerpoint/2010/main" val="655128431"/>
              </p:ext>
            </p:extLst>
          </p:nvPr>
        </p:nvGraphicFramePr>
        <p:xfrm>
          <a:off x="0" y="4879196"/>
          <a:ext cx="6741368" cy="39412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9" name="TextBox 48"/>
          <p:cNvSpPr txBox="1">
            <a:spLocks noChangeArrowheads="1"/>
          </p:cNvSpPr>
          <p:nvPr/>
        </p:nvSpPr>
        <p:spPr bwMode="auto">
          <a:xfrm>
            <a:off x="980728" y="4355976"/>
            <a:ext cx="5256584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altLang="ru-RU" sz="20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Образовательный ценз педагогов МБДОУ №5</a:t>
            </a:r>
            <a:endParaRPr lang="ru-RU" altLang="ru-RU" sz="2000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20" name="Диаграмма 19"/>
          <p:cNvGraphicFramePr/>
          <p:nvPr>
            <p:extLst>
              <p:ext uri="{D42A27DB-BD31-4B8C-83A1-F6EECF244321}">
                <p14:modId xmlns:p14="http://schemas.microsoft.com/office/powerpoint/2010/main" val="1551254143"/>
              </p:ext>
            </p:extLst>
          </p:nvPr>
        </p:nvGraphicFramePr>
        <p:xfrm>
          <a:off x="350658" y="1883701"/>
          <a:ext cx="6246694" cy="24002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1" name="Прямоугольник 9"/>
          <p:cNvSpPr>
            <a:spLocks noChangeArrowheads="1"/>
          </p:cNvSpPr>
          <p:nvPr/>
        </p:nvSpPr>
        <p:spPr bwMode="auto">
          <a:xfrm>
            <a:off x="188640" y="1499659"/>
            <a:ext cx="6408712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altLang="ru-RU" sz="20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Положительная динамика</a:t>
            </a:r>
          </a:p>
          <a:p>
            <a:pPr algn="ctr"/>
            <a:r>
              <a:rPr lang="ru-RU" altLang="ru-RU" sz="20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увеличения педагогов с высшей категорией</a:t>
            </a:r>
          </a:p>
          <a:p>
            <a:pPr algn="ctr"/>
            <a:r>
              <a:rPr lang="ru-RU" altLang="ru-RU" sz="20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по годам  (чел.)</a:t>
            </a:r>
            <a:endParaRPr lang="ru-RU" altLang="ru-RU" sz="2000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6566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0" y="251520"/>
            <a:ext cx="6858000" cy="105611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smtClean="0">
                <a:solidFill>
                  <a:srgbClr val="FFFF00"/>
                </a:solidFill>
                <a:latin typeface="Arial" panose="020B0604020202020204" pitchFamily="34" charset="0"/>
                <a:cs typeface="Arial" pitchFamily="34" charset="0"/>
              </a:rPr>
              <a:t>  </a:t>
            </a:r>
            <a:r>
              <a:rPr lang="ru-RU" sz="2200" b="1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Статистика </a:t>
            </a:r>
            <a:r>
              <a:rPr lang="ru-RU" sz="22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платного</a:t>
            </a:r>
          </a:p>
          <a:p>
            <a:pPr algn="ctr"/>
            <a:r>
              <a:rPr lang="ru-RU" sz="22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дополнительного </a:t>
            </a:r>
            <a:r>
              <a:rPr lang="ru-RU" sz="22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образования в МБДОУ №5</a:t>
            </a:r>
            <a:endParaRPr lang="ru-RU" sz="2200" b="1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445879" y="1499660"/>
            <a:ext cx="3081163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Соотношение по </a:t>
            </a:r>
          </a:p>
          <a:p>
            <a:pPr algn="ctr"/>
            <a:r>
              <a:rPr lang="ru-RU" sz="14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н</a:t>
            </a:r>
            <a:r>
              <a:rPr lang="ru-RU" sz="14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аправленностям  </a:t>
            </a:r>
          </a:p>
          <a:p>
            <a:pPr algn="ctr"/>
            <a:r>
              <a:rPr lang="ru-RU" sz="14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платных дополнительных услуг</a:t>
            </a:r>
            <a:endParaRPr lang="ru-RU" sz="1400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18" name="Диаграмма 17"/>
          <p:cNvGraphicFramePr/>
          <p:nvPr>
            <p:extLst>
              <p:ext uri="{D42A27DB-BD31-4B8C-83A1-F6EECF244321}">
                <p14:modId xmlns:p14="http://schemas.microsoft.com/office/powerpoint/2010/main" val="3324821292"/>
              </p:ext>
            </p:extLst>
          </p:nvPr>
        </p:nvGraphicFramePr>
        <p:xfrm>
          <a:off x="0" y="4879196"/>
          <a:ext cx="6741368" cy="39412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9" name="TextBox 48"/>
          <p:cNvSpPr txBox="1">
            <a:spLocks noChangeArrowheads="1"/>
          </p:cNvSpPr>
          <p:nvPr/>
        </p:nvSpPr>
        <p:spPr bwMode="auto">
          <a:xfrm>
            <a:off x="980728" y="4355976"/>
            <a:ext cx="525658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altLang="ru-RU" sz="14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Доля обучающихся в </a:t>
            </a:r>
            <a:r>
              <a:rPr lang="ru-RU" altLang="ru-RU" sz="14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различных кружках  платного </a:t>
            </a:r>
            <a:endParaRPr lang="ru-RU" altLang="ru-RU" sz="1400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ru-RU" altLang="ru-RU" sz="14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дополнительного образования в </a:t>
            </a:r>
            <a:r>
              <a:rPr lang="ru-RU" altLang="ru-RU" sz="14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2023 </a:t>
            </a:r>
            <a:r>
              <a:rPr lang="ru-RU" altLang="ru-RU" sz="14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году (%)</a:t>
            </a:r>
          </a:p>
        </p:txBody>
      </p:sp>
      <p:graphicFrame>
        <p:nvGraphicFramePr>
          <p:cNvPr id="20" name="Диаграмма 19"/>
          <p:cNvGraphicFramePr/>
          <p:nvPr>
            <p:extLst>
              <p:ext uri="{D42A27DB-BD31-4B8C-83A1-F6EECF244321}">
                <p14:modId xmlns:p14="http://schemas.microsoft.com/office/powerpoint/2010/main" val="4070567893"/>
              </p:ext>
            </p:extLst>
          </p:nvPr>
        </p:nvGraphicFramePr>
        <p:xfrm>
          <a:off x="350658" y="1883701"/>
          <a:ext cx="2916324" cy="24002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1" name="Прямоугольник 9"/>
          <p:cNvSpPr>
            <a:spLocks noChangeArrowheads="1"/>
          </p:cNvSpPr>
          <p:nvPr/>
        </p:nvSpPr>
        <p:spPr bwMode="auto">
          <a:xfrm>
            <a:off x="188640" y="1499659"/>
            <a:ext cx="3294460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14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Количество </a:t>
            </a:r>
            <a:r>
              <a:rPr lang="ru-RU" altLang="ru-RU" sz="14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детей, охваченных дополнительными платными услугами (чел.)</a:t>
            </a:r>
            <a:endParaRPr lang="ru-RU" altLang="ru-RU" sz="1400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11" name="Диаграмма 10"/>
          <p:cNvGraphicFramePr/>
          <p:nvPr>
            <p:extLst>
              <p:ext uri="{D42A27DB-BD31-4B8C-83A1-F6EECF244321}">
                <p14:modId xmlns:p14="http://schemas.microsoft.com/office/powerpoint/2010/main" val="3488352075"/>
              </p:ext>
            </p:extLst>
          </p:nvPr>
        </p:nvGraphicFramePr>
        <p:xfrm>
          <a:off x="3483100" y="1955709"/>
          <a:ext cx="2916324" cy="24002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897" y="239033"/>
            <a:ext cx="6858000" cy="732567"/>
          </a:xfrm>
          <a:prstGeom prst="rect">
            <a:avLst/>
          </a:prstGeom>
          <a:solidFill>
            <a:srgbClr val="FFFF99"/>
          </a:solidFill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lvl="0" indent="449580" algn="just" fontAlgn="base"/>
            <a:r>
              <a:rPr lang="ru-RU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Закон  «Об образовании в РФ» №273-ФЗ гл.10, ст.75: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332657" y="1043608"/>
            <a:ext cx="6227591" cy="2664295"/>
          </a:xfrm>
          <a:prstGeom prst="rect">
            <a:avLst/>
          </a:prstGeom>
          <a:solidFill>
            <a:srgbClr val="FBE2AF"/>
          </a:solidFill>
          <a:effectLst>
            <a:glow rad="139700">
              <a:schemeClr val="accent1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449580" algn="just" fontAlgn="base">
              <a:spcAft>
                <a:spcPts val="0"/>
              </a:spcAft>
            </a:pPr>
            <a:r>
              <a:rPr lang="ru-RU" sz="1400" b="1" i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</a:t>
            </a:r>
            <a:r>
              <a:rPr lang="ru-RU" sz="1400" b="1" i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Дополнительное образование детей и взрослых направлено на формирование и развитие творческих способностей детей и взрослых, удовлетворение их индивидуальных потребностей в интеллектуальном, нравственном и физическом совершенствовании, формирование культуры здорового и безопасного образа жизни, укрепление здоровья, а так же на организацию их свободного времени. Дополнительное образование детей обеспечивает их адаптацию к жизни общества, профессиональную ориентацию, а так же выявление и поддержку </a:t>
            </a:r>
            <a:r>
              <a:rPr lang="ru-RU" sz="1400" b="1" i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детей, </a:t>
            </a:r>
            <a:r>
              <a:rPr lang="ru-RU" sz="1400" b="1" i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проявивших выдающиеся способности»</a:t>
            </a:r>
            <a:endParaRPr lang="ru-RU" sz="1400" b="1" i="1" dirty="0">
              <a:solidFill>
                <a:srgbClr val="0070C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Загнутый угол 8"/>
          <p:cNvSpPr/>
          <p:nvPr/>
        </p:nvSpPr>
        <p:spPr>
          <a:xfrm>
            <a:off x="548680" y="6876255"/>
            <a:ext cx="6011568" cy="2011973"/>
          </a:xfrm>
          <a:prstGeom prst="foldedCorner">
            <a:avLst/>
          </a:prstGeom>
          <a:solidFill>
            <a:schemeClr val="accent5">
              <a:lumMod val="60000"/>
              <a:lumOff val="40000"/>
            </a:schemeClr>
          </a:solidFill>
          <a:ln w="190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</a:t>
            </a:r>
            <a:endParaRPr lang="ru-RU" sz="1400" b="1" i="1" dirty="0" smtClean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1400" b="1" i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b="1" i="1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ru-RU" sz="1400" b="1" i="1" dirty="0" smtClean="0">
                <a:solidFill>
                  <a:srgbClr val="C00000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Опыт МБДОУ №5 показывает</a:t>
            </a:r>
            <a:r>
              <a:rPr lang="ru-RU" sz="1400" b="1" i="1" dirty="0">
                <a:solidFill>
                  <a:srgbClr val="C00000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, что дети, занимающиеся в секциях и кружках, в дальнейшем хорошо учатся в школе, успешно продолжают обучение в системе дополнительного образования, художественных, музыкальных, спортивных школах, </a:t>
            </a:r>
            <a:r>
              <a:rPr lang="ru-RU" sz="1400" b="1" i="1" dirty="0" smtClean="0">
                <a:solidFill>
                  <a:srgbClr val="C00000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детских танцевальных </a:t>
            </a:r>
            <a:r>
              <a:rPr lang="ru-RU" sz="1400" b="1" i="1" dirty="0">
                <a:solidFill>
                  <a:srgbClr val="C00000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и </a:t>
            </a:r>
            <a:r>
              <a:rPr lang="ru-RU" sz="1400" b="1" i="1" dirty="0" smtClean="0">
                <a:solidFill>
                  <a:srgbClr val="C00000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хоровых коллективах. </a:t>
            </a:r>
            <a:r>
              <a:rPr lang="ru-RU" sz="1400" b="1" i="1" dirty="0">
                <a:solidFill>
                  <a:srgbClr val="C00000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Они становятся постоянными участниками, </a:t>
            </a:r>
            <a:r>
              <a:rPr lang="ru-RU" sz="1400" b="1" i="1" dirty="0" smtClean="0">
                <a:solidFill>
                  <a:srgbClr val="C00000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Лауреатами </a:t>
            </a:r>
            <a:r>
              <a:rPr lang="ru-RU" sz="1400" b="1" i="1" dirty="0">
                <a:solidFill>
                  <a:srgbClr val="C00000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городских смотров-конкурсов, выставок, фестивалей детского творчества. Многочисленны и личные достижения отдельных воспитанников на различных </a:t>
            </a:r>
            <a:r>
              <a:rPr lang="ru-RU" sz="1400" b="1" i="1" dirty="0" smtClean="0">
                <a:solidFill>
                  <a:srgbClr val="C00000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олимпиадах и соревнованиях .</a:t>
            </a:r>
            <a:endParaRPr lang="ru-RU" sz="1400" b="1" i="1" dirty="0">
              <a:solidFill>
                <a:srgbClr val="C00000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95552" y="3903355"/>
            <a:ext cx="6264696" cy="2808311"/>
          </a:xfrm>
          <a:prstGeom prst="rect">
            <a:avLst/>
          </a:prstGeom>
          <a:solidFill>
            <a:srgbClr val="FAACDA"/>
          </a:solidFill>
          <a:effectLst>
            <a:glow rad="139700">
              <a:schemeClr val="accent1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449580" algn="ctr" fontAlgn="base">
              <a:spcAft>
                <a:spcPts val="0"/>
              </a:spcAft>
            </a:pPr>
            <a:r>
              <a:rPr lang="ru-RU" sz="1400" b="1" dirty="0">
                <a:solidFill>
                  <a:schemeClr val="tx1"/>
                </a:solidFill>
                <a:latin typeface="Helvetica"/>
              </a:rPr>
              <a:t>Деятельность </a:t>
            </a:r>
            <a:r>
              <a:rPr lang="ru-RU" sz="1400" b="1" dirty="0" smtClean="0">
                <a:solidFill>
                  <a:schemeClr val="tx1"/>
                </a:solidFill>
                <a:latin typeface="Helvetica"/>
              </a:rPr>
              <a:t>кружков в МБДОУ №5 регулируется</a:t>
            </a:r>
            <a:r>
              <a:rPr lang="ru-RU" sz="1400" b="1" dirty="0">
                <a:solidFill>
                  <a:schemeClr val="tx1"/>
                </a:solidFill>
                <a:latin typeface="Helvetica"/>
              </a:rPr>
              <a:t> нормативно-правовыми документами:</a:t>
            </a:r>
            <a:r>
              <a:rPr lang="ru-RU" sz="1400" b="1" dirty="0">
                <a:solidFill>
                  <a:schemeClr val="tx1"/>
                </a:solidFill>
              </a:rPr>
              <a:t/>
            </a:r>
            <a:br>
              <a:rPr lang="ru-RU" sz="1400" b="1" dirty="0">
                <a:solidFill>
                  <a:schemeClr val="tx1"/>
                </a:solidFill>
              </a:rPr>
            </a:br>
            <a:r>
              <a:rPr lang="ru-RU" sz="1400" b="1" dirty="0">
                <a:solidFill>
                  <a:schemeClr val="tx1"/>
                </a:solidFill>
                <a:latin typeface="Helvetica"/>
              </a:rPr>
              <a:t>-Уставом </a:t>
            </a:r>
            <a:r>
              <a:rPr lang="ru-RU" sz="1400" b="1" dirty="0" smtClean="0">
                <a:solidFill>
                  <a:schemeClr val="tx1"/>
                </a:solidFill>
                <a:latin typeface="Helvetica"/>
              </a:rPr>
              <a:t> МБДОУ №5  </a:t>
            </a:r>
          </a:p>
          <a:p>
            <a:pPr indent="449580" algn="ctr" fontAlgn="base">
              <a:spcAft>
                <a:spcPts val="0"/>
              </a:spcAft>
            </a:pPr>
            <a:r>
              <a:rPr lang="ru-RU" sz="1400" b="1" dirty="0" smtClean="0">
                <a:solidFill>
                  <a:schemeClr val="tx1"/>
                </a:solidFill>
                <a:latin typeface="Helvetica"/>
              </a:rPr>
              <a:t>-Основной образовательной </a:t>
            </a:r>
            <a:r>
              <a:rPr lang="ru-RU" sz="1400" b="1" dirty="0">
                <a:solidFill>
                  <a:schemeClr val="tx1"/>
                </a:solidFill>
                <a:latin typeface="Helvetica"/>
              </a:rPr>
              <a:t>программой </a:t>
            </a:r>
            <a:r>
              <a:rPr lang="ru-RU" sz="1400" b="1" dirty="0" smtClean="0">
                <a:solidFill>
                  <a:schemeClr val="tx1"/>
                </a:solidFill>
                <a:latin typeface="Helvetica"/>
              </a:rPr>
              <a:t>МБДОУ №5 </a:t>
            </a:r>
          </a:p>
          <a:p>
            <a:pPr indent="449580" algn="ctr" fontAlgn="base">
              <a:spcAft>
                <a:spcPts val="0"/>
              </a:spcAft>
            </a:pPr>
            <a:r>
              <a:rPr lang="ru-RU" sz="1400" b="1" dirty="0" smtClean="0">
                <a:solidFill>
                  <a:schemeClr val="tx1"/>
                </a:solidFill>
                <a:latin typeface="Helvetica"/>
              </a:rPr>
              <a:t> (Приказ 103/1-Д от 26.07.2023г.)</a:t>
            </a:r>
            <a:r>
              <a:rPr lang="ru-RU" sz="1400" b="1" dirty="0">
                <a:solidFill>
                  <a:schemeClr val="tx1"/>
                </a:solidFill>
              </a:rPr>
              <a:t/>
            </a:r>
            <a:br>
              <a:rPr lang="ru-RU" sz="1400" b="1" dirty="0">
                <a:solidFill>
                  <a:schemeClr val="tx1"/>
                </a:solidFill>
              </a:rPr>
            </a:br>
            <a:r>
              <a:rPr lang="ru-RU" sz="1400" b="1" dirty="0">
                <a:solidFill>
                  <a:schemeClr val="tx1"/>
                </a:solidFill>
                <a:latin typeface="Helvetica"/>
              </a:rPr>
              <a:t>-Положением о </a:t>
            </a:r>
            <a:r>
              <a:rPr lang="ru-RU" sz="1400" b="1" dirty="0" smtClean="0">
                <a:solidFill>
                  <a:schemeClr val="tx1"/>
                </a:solidFill>
                <a:latin typeface="Helvetica"/>
              </a:rPr>
              <a:t>кружковой работе  </a:t>
            </a:r>
          </a:p>
          <a:p>
            <a:pPr indent="449580" algn="ctr" fontAlgn="base">
              <a:spcAft>
                <a:spcPts val="0"/>
              </a:spcAft>
            </a:pPr>
            <a:r>
              <a:rPr lang="ru-RU" sz="1400" b="1" dirty="0" smtClean="0">
                <a:solidFill>
                  <a:schemeClr val="tx1"/>
                </a:solidFill>
                <a:latin typeface="Helvetica"/>
              </a:rPr>
              <a:t>-</a:t>
            </a:r>
            <a:r>
              <a:rPr lang="ru-RU" sz="1400" b="1" dirty="0">
                <a:solidFill>
                  <a:schemeClr val="tx1"/>
                </a:solidFill>
                <a:latin typeface="Helvetica"/>
              </a:rPr>
              <a:t>Программой кружка </a:t>
            </a:r>
            <a:endParaRPr lang="ru-RU" sz="1400" b="1" dirty="0" smtClean="0">
              <a:solidFill>
                <a:schemeClr val="tx1"/>
              </a:solidFill>
              <a:latin typeface="Helvetica"/>
            </a:endParaRPr>
          </a:p>
          <a:p>
            <a:pPr indent="449580" algn="ctr" fontAlgn="base">
              <a:spcAft>
                <a:spcPts val="0"/>
              </a:spcAft>
            </a:pPr>
            <a:r>
              <a:rPr lang="ru-RU" sz="1400" b="1" dirty="0" smtClean="0">
                <a:solidFill>
                  <a:schemeClr val="tx1"/>
                </a:solidFill>
                <a:latin typeface="Helvetica"/>
              </a:rPr>
              <a:t>(</a:t>
            </a:r>
            <a:r>
              <a:rPr lang="ru-RU" sz="1400" b="1" dirty="0">
                <a:solidFill>
                  <a:schemeClr val="tx1"/>
                </a:solidFill>
                <a:latin typeface="Helvetica"/>
              </a:rPr>
              <a:t>цель и задачи, предполагаемый конечный </a:t>
            </a:r>
            <a:r>
              <a:rPr lang="ru-RU" sz="1400" b="1" dirty="0" smtClean="0">
                <a:solidFill>
                  <a:schemeClr val="tx1"/>
                </a:solidFill>
                <a:latin typeface="Helvetica"/>
              </a:rPr>
              <a:t>результат)</a:t>
            </a:r>
            <a:r>
              <a:rPr lang="ru-RU" sz="1400" b="1" dirty="0">
                <a:solidFill>
                  <a:schemeClr val="tx1"/>
                </a:solidFill>
              </a:rPr>
              <a:t/>
            </a:r>
            <a:br>
              <a:rPr lang="ru-RU" sz="1400" b="1" dirty="0">
                <a:solidFill>
                  <a:schemeClr val="tx1"/>
                </a:solidFill>
              </a:rPr>
            </a:br>
            <a:r>
              <a:rPr lang="ru-RU" sz="1400" b="1" dirty="0">
                <a:solidFill>
                  <a:schemeClr val="tx1"/>
                </a:solidFill>
                <a:latin typeface="Helvetica"/>
              </a:rPr>
              <a:t>-Планом работы кружка на </a:t>
            </a:r>
            <a:r>
              <a:rPr lang="ru-RU" sz="1400" b="1" dirty="0" smtClean="0">
                <a:solidFill>
                  <a:schemeClr val="tx1"/>
                </a:solidFill>
                <a:latin typeface="Helvetica"/>
              </a:rPr>
              <a:t>год</a:t>
            </a:r>
            <a:r>
              <a:rPr lang="ru-RU" sz="1400" b="1" dirty="0">
                <a:solidFill>
                  <a:schemeClr val="tx1"/>
                </a:solidFill>
              </a:rPr>
              <a:t/>
            </a:r>
            <a:br>
              <a:rPr lang="ru-RU" sz="1400" b="1" dirty="0">
                <a:solidFill>
                  <a:schemeClr val="tx1"/>
                </a:solidFill>
              </a:rPr>
            </a:br>
            <a:r>
              <a:rPr lang="ru-RU" sz="1400" b="1" dirty="0">
                <a:solidFill>
                  <a:schemeClr val="tx1"/>
                </a:solidFill>
                <a:latin typeface="Helvetica"/>
              </a:rPr>
              <a:t>-Списком </a:t>
            </a:r>
            <a:r>
              <a:rPr lang="ru-RU" sz="1400" b="1" dirty="0" smtClean="0">
                <a:solidFill>
                  <a:schemeClr val="tx1"/>
                </a:solidFill>
                <a:latin typeface="Helvetica"/>
              </a:rPr>
              <a:t>детей</a:t>
            </a:r>
            <a:r>
              <a:rPr lang="ru-RU" sz="1400" b="1" dirty="0">
                <a:solidFill>
                  <a:schemeClr val="tx1"/>
                </a:solidFill>
              </a:rPr>
              <a:t/>
            </a:r>
            <a:br>
              <a:rPr lang="ru-RU" sz="1400" b="1" dirty="0">
                <a:solidFill>
                  <a:schemeClr val="tx1"/>
                </a:solidFill>
              </a:rPr>
            </a:br>
            <a:r>
              <a:rPr lang="ru-RU" sz="1400" b="1" dirty="0">
                <a:solidFill>
                  <a:schemeClr val="tx1"/>
                </a:solidFill>
                <a:latin typeface="Helvetica"/>
              </a:rPr>
              <a:t>-Расписанием </a:t>
            </a:r>
            <a:r>
              <a:rPr lang="ru-RU" sz="1400" b="1" dirty="0" smtClean="0">
                <a:solidFill>
                  <a:schemeClr val="tx1"/>
                </a:solidFill>
                <a:latin typeface="Helvetica"/>
              </a:rPr>
              <a:t>деятельности</a:t>
            </a:r>
            <a:endParaRPr lang="ru-RU" sz="1400" b="1" dirty="0">
              <a:solidFill>
                <a:schemeClr val="tx1"/>
              </a:solidFill>
              <a:latin typeface="Helvetica"/>
            </a:endParaRPr>
          </a:p>
          <a:p>
            <a:pPr indent="449580" algn="ctr" fontAlgn="base">
              <a:spcAft>
                <a:spcPts val="0"/>
              </a:spcAft>
            </a:pPr>
            <a:r>
              <a:rPr lang="ru-RU" sz="1400" b="1" dirty="0" smtClean="0">
                <a:solidFill>
                  <a:schemeClr val="tx1"/>
                </a:solidFill>
                <a:latin typeface="Helvetica"/>
              </a:rPr>
              <a:t>-Материалами </a:t>
            </a:r>
            <a:r>
              <a:rPr lang="ru-RU" sz="1400" b="1" dirty="0">
                <a:solidFill>
                  <a:schemeClr val="tx1"/>
                </a:solidFill>
                <a:latin typeface="Helvetica"/>
              </a:rPr>
              <a:t>контроля качества (результативностью) работы кружка (диагностические карты)</a:t>
            </a:r>
            <a:endParaRPr lang="ru-RU" sz="1400" b="1" i="0" dirty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4861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ru-RU" dirty="0" smtClean="0">
                <a:solidFill>
                  <a:prstClr val="black"/>
                </a:solidFill>
              </a:rPr>
              <a:t>.</a:t>
            </a: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0" y="214283"/>
            <a:ext cx="6832639" cy="1214446"/>
          </a:xfrm>
          <a:prstGeom prst="rect">
            <a:avLst/>
          </a:prstGeom>
          <a:solidFill>
            <a:srgbClr val="FAACDA"/>
          </a:solidFill>
          <a:effectLst>
            <a:glow rad="139700">
              <a:schemeClr val="accent1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ВЗАИМОДЕЙСТВИЕ МБДОУ </a:t>
            </a:r>
            <a:r>
              <a:rPr lang="ru-RU" sz="2800" b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№5</a:t>
            </a:r>
          </a:p>
          <a:p>
            <a:pPr algn="ctr"/>
            <a:r>
              <a:rPr lang="ru-RU" sz="2800" b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8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 СОЦИУМОМ</a:t>
            </a:r>
            <a:endParaRPr lang="ru-RU" sz="2800" b="1" dirty="0" smtClean="0">
              <a:solidFill>
                <a:srgbClr val="0F6FC6">
                  <a:lumMod val="75000"/>
                </a:srgb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26" name="Text Box 2"/>
          <p:cNvSpPr txBox="1">
            <a:spLocks noChangeArrowheads="1"/>
          </p:cNvSpPr>
          <p:nvPr/>
        </p:nvSpPr>
        <p:spPr bwMode="auto">
          <a:xfrm>
            <a:off x="142852" y="1428728"/>
            <a:ext cx="3238500" cy="552450"/>
          </a:xfrm>
          <a:prstGeom prst="rect">
            <a:avLst/>
          </a:prstGeom>
          <a:solidFill>
            <a:srgbClr val="660066"/>
          </a:solidFill>
          <a:ln w="38100">
            <a:solidFill>
              <a:srgbClr val="F2F2F2"/>
            </a:solidFill>
            <a:miter lim="800000"/>
            <a:headEnd/>
            <a:tailEnd/>
          </a:ln>
          <a:effectLst>
            <a:outerShdw dist="28398" dir="3806097" algn="ctr" rotWithShape="0">
              <a:srgbClr val="974706">
                <a:alpha val="50000"/>
              </a:srgbClr>
            </a:outerShdw>
          </a:effectLst>
        </p:spPr>
        <p:txBody>
          <a:bodyPr vert="horz" wrap="square" lIns="137160" tIns="91440" rIns="137160" bIns="91440" numCol="1" anchor="ctr" anchorCtr="0" compatLnSpc="1">
            <a:prstTxWarp prst="textNoShape">
              <a:avLst/>
            </a:prstTxWarp>
          </a:bodyPr>
          <a:lstStyle/>
          <a:p>
            <a:pPr lvl="1" fontAlgn="base">
              <a:spcBef>
                <a:spcPct val="0"/>
              </a:spcBef>
              <a:spcAft>
                <a:spcPts val="1000"/>
              </a:spcAft>
            </a:pPr>
            <a:endParaRPr lang="ru-RU" sz="1400" dirty="0" smtClean="0">
              <a:solidFill>
                <a:srgbClr val="FFFFFF"/>
              </a:solidFill>
              <a:latin typeface="Calibri" pitchFamily="34" charset="0"/>
              <a:cs typeface="Arial" pitchFamily="34" charset="0"/>
            </a:endParaRPr>
          </a:p>
          <a:p>
            <a:pPr lvl="1" fontAlgn="base">
              <a:spcBef>
                <a:spcPct val="0"/>
              </a:spcBef>
              <a:spcAft>
                <a:spcPts val="1000"/>
              </a:spcAft>
            </a:pPr>
            <a:r>
              <a:rPr lang="ru-RU" sz="1400" dirty="0" smtClean="0">
                <a:solidFill>
                  <a:prstClr val="black"/>
                </a:solidFill>
                <a:hlinkClick r:id="rId2"/>
              </a:rPr>
              <a:t>МБУ «Информационно-методический центр»</a:t>
            </a:r>
            <a:endParaRPr lang="ru-RU" sz="1400" dirty="0" smtClean="0">
              <a:solidFill>
                <a:prstClr val="black"/>
              </a:solidFill>
              <a:latin typeface="Calibri" pitchFamily="34" charset="0"/>
              <a:cs typeface="Arial" pitchFamily="34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27" name="Text Box 3"/>
          <p:cNvSpPr txBox="1">
            <a:spLocks noChangeArrowheads="1"/>
          </p:cNvSpPr>
          <p:nvPr/>
        </p:nvSpPr>
        <p:spPr bwMode="auto">
          <a:xfrm>
            <a:off x="357166" y="2000232"/>
            <a:ext cx="3238500" cy="447675"/>
          </a:xfrm>
          <a:prstGeom prst="rect">
            <a:avLst/>
          </a:prstGeom>
          <a:solidFill>
            <a:srgbClr val="FFCC66"/>
          </a:solidFill>
          <a:ln w="38100">
            <a:solidFill>
              <a:srgbClr val="F2F2F2"/>
            </a:solidFill>
            <a:miter lim="800000"/>
            <a:headEnd/>
            <a:tailEnd/>
          </a:ln>
          <a:effectLst>
            <a:outerShdw dist="28398" dir="3806097" algn="ctr" rotWithShape="0">
              <a:srgbClr val="243F60">
                <a:alpha val="50000"/>
              </a:srgbClr>
            </a:outerShdw>
          </a:effectLst>
        </p:spPr>
        <p:txBody>
          <a:bodyPr vert="horz" wrap="square" lIns="137160" tIns="91440" rIns="137160" bIns="91440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ts val="1000"/>
              </a:spcAft>
            </a:pPr>
            <a:r>
              <a:rPr lang="ru-RU" sz="1400" u="sng" dirty="0" smtClean="0">
                <a:solidFill>
                  <a:prstClr val="black"/>
                </a:solidFill>
              </a:rPr>
              <a:t>БУ ОО ДПО «Институт развития образования»</a:t>
            </a:r>
            <a:endParaRPr lang="ru-RU" u="sng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28" name="Text Box 4"/>
          <p:cNvSpPr txBox="1">
            <a:spLocks noChangeArrowheads="1"/>
          </p:cNvSpPr>
          <p:nvPr/>
        </p:nvSpPr>
        <p:spPr bwMode="auto">
          <a:xfrm>
            <a:off x="785794" y="2500298"/>
            <a:ext cx="3270250" cy="476250"/>
          </a:xfrm>
          <a:prstGeom prst="rect">
            <a:avLst/>
          </a:prstGeom>
          <a:solidFill>
            <a:schemeClr val="accent5">
              <a:lumMod val="50000"/>
            </a:schemeClr>
          </a:solidFill>
          <a:ln w="12700">
            <a:solidFill>
              <a:srgbClr val="9BBB59"/>
            </a:solidFill>
            <a:miter lim="800000"/>
            <a:headEnd/>
            <a:tailEnd/>
          </a:ln>
          <a:effectLst>
            <a:outerShdw dist="28398" dir="3806097" algn="ctr" rotWithShape="0">
              <a:srgbClr val="4E6128"/>
            </a:outerShdw>
          </a:effectLst>
        </p:spPr>
        <p:txBody>
          <a:bodyPr vert="horz" wrap="square" lIns="137160" tIns="91440" rIns="137160" bIns="91440" numCol="1" anchor="ctr" anchorCtr="0" compatLnSpc="1">
            <a:prstTxWarp prst="textNoShape">
              <a:avLst/>
            </a:prstTxWarp>
          </a:bodyPr>
          <a:lstStyle/>
          <a:p>
            <a:endParaRPr lang="ru-RU" sz="1200" dirty="0" smtClean="0">
              <a:solidFill>
                <a:prstClr val="black"/>
              </a:solidFill>
              <a:hlinkClick r:id="rId3"/>
            </a:endParaRPr>
          </a:p>
          <a:p>
            <a:r>
              <a:rPr lang="ru-RU" sz="1200" dirty="0" smtClean="0">
                <a:solidFill>
                  <a:prstClr val="black"/>
                </a:solidFill>
                <a:hlinkClick r:id="rId3"/>
              </a:rPr>
              <a:t>ФГБОУ ВО «ОГУ имени И.С. Тургенева»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29" name="Text Box 5"/>
          <p:cNvSpPr txBox="1">
            <a:spLocks noChangeArrowheads="1"/>
          </p:cNvSpPr>
          <p:nvPr/>
        </p:nvSpPr>
        <p:spPr bwMode="auto">
          <a:xfrm>
            <a:off x="1142984" y="3000364"/>
            <a:ext cx="3038475" cy="47625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12700">
            <a:solidFill>
              <a:srgbClr val="8064A2"/>
            </a:solidFill>
            <a:miter lim="800000"/>
            <a:headEnd/>
            <a:tailEnd/>
          </a:ln>
          <a:effectLst>
            <a:outerShdw dist="28398" dir="3806097" algn="ctr" rotWithShape="0">
              <a:srgbClr val="3F3151"/>
            </a:outerShdw>
          </a:effectLst>
        </p:spPr>
        <p:txBody>
          <a:bodyPr vert="horz" wrap="square" lIns="137160" tIns="91440" rIns="137160" bIns="91440" numCol="1" anchor="ctr" anchorCtr="0" compatLnSpc="1">
            <a:prstTxWarp prst="textNoShape">
              <a:avLst/>
            </a:prstTxWarp>
          </a:bodyPr>
          <a:lstStyle/>
          <a:p>
            <a:pPr lvl="1" algn="ctr" fontAlgn="base">
              <a:spcBef>
                <a:spcPct val="0"/>
              </a:spcBef>
              <a:spcAft>
                <a:spcPts val="1000"/>
              </a:spcAft>
            </a:pPr>
            <a:r>
              <a:rPr lang="ru-RU" sz="1400" u="sng" dirty="0" smtClean="0">
                <a:solidFill>
                  <a:prstClr val="black"/>
                </a:solidFill>
              </a:rPr>
              <a:t>БПОУ ОО "Мезенский педагогический колледж</a:t>
            </a:r>
            <a:r>
              <a:rPr lang="ru-RU" sz="1400" dirty="0" smtClean="0">
                <a:solidFill>
                  <a:prstClr val="black"/>
                </a:solidFill>
              </a:rPr>
              <a:t>"</a:t>
            </a:r>
            <a:endParaRPr lang="ru-RU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30" name="Text Box 6"/>
          <p:cNvSpPr txBox="1">
            <a:spLocks noChangeArrowheads="1"/>
          </p:cNvSpPr>
          <p:nvPr/>
        </p:nvSpPr>
        <p:spPr bwMode="auto">
          <a:xfrm>
            <a:off x="1500174" y="3500430"/>
            <a:ext cx="3278187" cy="647700"/>
          </a:xfrm>
          <a:prstGeom prst="rect">
            <a:avLst/>
          </a:prstGeom>
          <a:gradFill rotWithShape="0">
            <a:gsLst>
              <a:gs pos="0">
                <a:srgbClr val="4BACC6"/>
              </a:gs>
              <a:gs pos="100000">
                <a:srgbClr val="308298"/>
              </a:gs>
            </a:gsLst>
            <a:path path="shape">
              <a:fillToRect l="50000" t="50000" r="50000" b="50000"/>
            </a:path>
          </a:gradFill>
          <a:ln w="0">
            <a:noFill/>
            <a:miter lim="800000"/>
            <a:headEnd/>
            <a:tailEnd/>
          </a:ln>
          <a:effectLst>
            <a:outerShdw dist="28398" dir="3806097" algn="ctr" rotWithShape="0">
              <a:srgbClr val="205867"/>
            </a:outerShdw>
          </a:effectLst>
        </p:spPr>
        <p:txBody>
          <a:bodyPr vert="horz" wrap="square" lIns="137160" tIns="91440" rIns="137160" bIns="91440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ts val="1000"/>
              </a:spcAft>
            </a:pPr>
            <a:r>
              <a:rPr lang="ru-RU" sz="1400" u="sng" dirty="0" smtClean="0">
                <a:solidFill>
                  <a:prstClr val="white"/>
                </a:solidFill>
              </a:rPr>
              <a:t>Детская библиотека №14</a:t>
            </a:r>
          </a:p>
          <a:p>
            <a:pPr algn="ctr" fontAlgn="base">
              <a:spcBef>
                <a:spcPct val="0"/>
              </a:spcBef>
              <a:spcAft>
                <a:spcPts val="1000"/>
              </a:spcAft>
            </a:pPr>
            <a:r>
              <a:rPr lang="ru-RU" sz="1400" u="sng" dirty="0" smtClean="0">
                <a:solidFill>
                  <a:prstClr val="white"/>
                </a:solidFill>
              </a:rPr>
              <a:t> им. А.П. Гайдара</a:t>
            </a:r>
            <a:endParaRPr lang="ru-RU" u="sng" dirty="0" smtClean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31" name="Text Box 7"/>
          <p:cNvSpPr txBox="1">
            <a:spLocks noChangeArrowheads="1"/>
          </p:cNvSpPr>
          <p:nvPr/>
        </p:nvSpPr>
        <p:spPr bwMode="auto">
          <a:xfrm>
            <a:off x="1714488" y="4214810"/>
            <a:ext cx="3270250" cy="571504"/>
          </a:xfrm>
          <a:prstGeom prst="rect">
            <a:avLst/>
          </a:prstGeom>
          <a:gradFill rotWithShape="0">
            <a:gsLst>
              <a:gs pos="0">
                <a:srgbClr val="D99594"/>
              </a:gs>
              <a:gs pos="50000">
                <a:srgbClr val="F2DBDB"/>
              </a:gs>
              <a:gs pos="100000">
                <a:srgbClr val="D99594"/>
              </a:gs>
            </a:gsLst>
            <a:lin ang="18900000" scaled="1"/>
          </a:gradFill>
          <a:ln w="12700">
            <a:solidFill>
              <a:srgbClr val="D99594"/>
            </a:solidFill>
            <a:miter lim="800000"/>
            <a:headEnd/>
            <a:tailEnd/>
          </a:ln>
          <a:effectLst>
            <a:outerShdw dist="28398" dir="3806097" algn="ctr" rotWithShape="0">
              <a:srgbClr val="622423">
                <a:alpha val="50000"/>
              </a:srgbClr>
            </a:outerShdw>
          </a:effectLst>
        </p:spPr>
        <p:txBody>
          <a:bodyPr vert="horz" wrap="square" lIns="137160" tIns="91440" rIns="137160" bIns="91440" numCol="1" anchor="ctr" anchorCtr="0" compatLnSpc="1">
            <a:prstTxWarp prst="textNoShape">
              <a:avLst/>
            </a:prstTxWarp>
          </a:bodyPr>
          <a:lstStyle/>
          <a:p>
            <a:pPr lvl="1" algn="ctr" fontAlgn="base">
              <a:spcBef>
                <a:spcPct val="0"/>
              </a:spcBef>
              <a:spcAft>
                <a:spcPts val="1000"/>
              </a:spcAft>
            </a:pPr>
            <a:endParaRPr lang="ru-RU" sz="1400" dirty="0" smtClean="0">
              <a:solidFill>
                <a:srgbClr val="FF0000"/>
              </a:solidFill>
              <a:latin typeface="Calibri" pitchFamily="34" charset="0"/>
              <a:cs typeface="Arial" pitchFamily="34" charset="0"/>
            </a:endParaRPr>
          </a:p>
          <a:p>
            <a:pPr lvl="1" algn="ctr" fontAlgn="base">
              <a:spcBef>
                <a:spcPct val="0"/>
              </a:spcBef>
              <a:spcAft>
                <a:spcPts val="1000"/>
              </a:spcAft>
            </a:pPr>
            <a:r>
              <a:rPr lang="ru-RU" sz="1600" u="sng" dirty="0" smtClean="0">
                <a:solidFill>
                  <a:srgbClr val="0F6FC6">
                    <a:lumMod val="75000"/>
                  </a:srgbClr>
                </a:solidFill>
                <a:latin typeface="Calibri" pitchFamily="34" charset="0"/>
                <a:cs typeface="Arial" pitchFamily="34" charset="0"/>
              </a:rPr>
              <a:t>Орловская хореографическая школа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32" name="Text Box 8"/>
          <p:cNvSpPr txBox="1">
            <a:spLocks noChangeArrowheads="1"/>
          </p:cNvSpPr>
          <p:nvPr/>
        </p:nvSpPr>
        <p:spPr bwMode="auto">
          <a:xfrm>
            <a:off x="2000240" y="4857752"/>
            <a:ext cx="3270250" cy="517525"/>
          </a:xfrm>
          <a:prstGeom prst="rect">
            <a:avLst/>
          </a:prstGeom>
          <a:gradFill rotWithShape="0">
            <a:gsLst>
              <a:gs pos="0">
                <a:srgbClr val="92CDDC"/>
              </a:gs>
              <a:gs pos="50000">
                <a:srgbClr val="4BACC6"/>
              </a:gs>
              <a:gs pos="100000">
                <a:srgbClr val="92CDDC"/>
              </a:gs>
            </a:gsLst>
            <a:lin ang="5400000" scaled="1"/>
          </a:gradFill>
          <a:ln w="12700">
            <a:solidFill>
              <a:srgbClr val="4BACC6"/>
            </a:solidFill>
            <a:miter lim="800000"/>
            <a:headEnd/>
            <a:tailEnd/>
          </a:ln>
          <a:effectLst>
            <a:outerShdw dist="28398" dir="3806097" algn="ctr" rotWithShape="0">
              <a:srgbClr val="205867"/>
            </a:outerShdw>
          </a:effectLst>
        </p:spPr>
        <p:txBody>
          <a:bodyPr vert="horz" wrap="square" lIns="137160" tIns="91440" rIns="137160" bIns="91440" numCol="1" anchor="ctr" anchorCtr="0" compatLnSpc="1">
            <a:prstTxWarp prst="textNoShape">
              <a:avLst/>
            </a:prstTxWarp>
          </a:bodyPr>
          <a:lstStyle/>
          <a:p>
            <a:pPr lvl="1" fontAlgn="base">
              <a:spcBef>
                <a:spcPct val="0"/>
              </a:spcBef>
              <a:spcAft>
                <a:spcPts val="1000"/>
              </a:spcAft>
            </a:pPr>
            <a:r>
              <a:rPr lang="ru-RU" sz="1400" b="1" u="sng" dirty="0" smtClean="0">
                <a:solidFill>
                  <a:srgbClr val="660066"/>
                </a:solidFill>
              </a:rPr>
              <a:t>Спортивная школа олимпийского резерва № 3</a:t>
            </a:r>
            <a:endParaRPr lang="ru-RU" b="1" u="sng" dirty="0" smtClean="0">
              <a:solidFill>
                <a:srgbClr val="660066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33" name="Text Box 9"/>
          <p:cNvSpPr txBox="1">
            <a:spLocks noChangeArrowheads="1"/>
          </p:cNvSpPr>
          <p:nvPr/>
        </p:nvSpPr>
        <p:spPr bwMode="auto">
          <a:xfrm>
            <a:off x="3587750" y="8358214"/>
            <a:ext cx="3055960" cy="476250"/>
          </a:xfrm>
          <a:prstGeom prst="rect">
            <a:avLst/>
          </a:prstGeom>
          <a:gradFill rotWithShape="0">
            <a:gsLst>
              <a:gs pos="0">
                <a:srgbClr val="FABF8F"/>
              </a:gs>
              <a:gs pos="50000">
                <a:srgbClr val="F79646"/>
              </a:gs>
              <a:gs pos="100000">
                <a:srgbClr val="FABF8F"/>
              </a:gs>
            </a:gsLst>
            <a:lin ang="5400000" scaled="1"/>
          </a:gradFill>
          <a:ln w="12700">
            <a:solidFill>
              <a:srgbClr val="F79646"/>
            </a:solidFill>
            <a:miter lim="800000"/>
            <a:headEnd/>
            <a:tailEnd/>
          </a:ln>
          <a:effectLst>
            <a:outerShdw dist="28398" dir="3806097" algn="ctr" rotWithShape="0">
              <a:srgbClr val="974706"/>
            </a:outerShdw>
          </a:effectLst>
        </p:spPr>
        <p:txBody>
          <a:bodyPr vert="horz" wrap="square" lIns="137160" tIns="91440" rIns="137160" bIns="91440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ts val="1000"/>
              </a:spcAft>
            </a:pPr>
            <a:r>
              <a:rPr lang="ru-RU" sz="2000" u="sng" dirty="0" smtClean="0">
                <a:solidFill>
                  <a:prstClr val="black"/>
                </a:solidFill>
                <a:latin typeface="Calibri" pitchFamily="34" charset="0"/>
                <a:cs typeface="Arial" pitchFamily="34" charset="0"/>
              </a:rPr>
              <a:t>ДОУ  города Орла</a:t>
            </a:r>
            <a:endParaRPr lang="ru-RU" sz="2000" u="sng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34" name="Text Box 10"/>
          <p:cNvSpPr txBox="1">
            <a:spLocks noChangeArrowheads="1"/>
          </p:cNvSpPr>
          <p:nvPr/>
        </p:nvSpPr>
        <p:spPr bwMode="auto">
          <a:xfrm>
            <a:off x="2214554" y="5429256"/>
            <a:ext cx="3270250" cy="517525"/>
          </a:xfrm>
          <a:prstGeom prst="rect">
            <a:avLst/>
          </a:prstGeom>
          <a:solidFill>
            <a:srgbClr val="A9DA74"/>
          </a:solidFill>
          <a:ln w="12700">
            <a:solidFill>
              <a:srgbClr val="4BACC6"/>
            </a:solidFill>
            <a:miter lim="800000"/>
            <a:headEnd/>
            <a:tailEnd/>
          </a:ln>
          <a:effectLst>
            <a:outerShdw dist="28398" dir="3806097" algn="ctr" rotWithShape="0">
              <a:srgbClr val="205867"/>
            </a:outerShdw>
          </a:effectLst>
        </p:spPr>
        <p:txBody>
          <a:bodyPr vert="horz" wrap="square" lIns="137160" tIns="91440" rIns="137160" bIns="91440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ts val="1000"/>
              </a:spcAft>
            </a:pPr>
            <a:r>
              <a:rPr lang="ru-RU" u="sng" dirty="0" smtClean="0">
                <a:solidFill>
                  <a:srgbClr val="C00000"/>
                </a:solidFill>
                <a:latin typeface="Calibri" pitchFamily="34" charset="0"/>
                <a:cs typeface="Arial" pitchFamily="34" charset="0"/>
              </a:rPr>
              <a:t>МБОУ </a:t>
            </a:r>
            <a:r>
              <a:rPr lang="ru-RU" u="sng" dirty="0" smtClean="0">
                <a:solidFill>
                  <a:srgbClr val="C00000"/>
                </a:solidFill>
                <a:latin typeface="Times New Roman" pitchFamily="18" charset="0"/>
                <a:cs typeface="Arial" pitchFamily="34" charset="0"/>
              </a:rPr>
              <a:t>-</a:t>
            </a:r>
            <a:r>
              <a:rPr lang="ru-RU" u="sng" dirty="0" smtClean="0">
                <a:solidFill>
                  <a:srgbClr val="C00000"/>
                </a:solidFill>
                <a:latin typeface="Calibri" pitchFamily="34" charset="0"/>
                <a:cs typeface="Arial" pitchFamily="34" charset="0"/>
              </a:rPr>
              <a:t> гимназии  №19, №39</a:t>
            </a:r>
            <a:endParaRPr lang="ru-RU" u="sng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Text Box 7"/>
          <p:cNvSpPr txBox="1">
            <a:spLocks noChangeArrowheads="1"/>
          </p:cNvSpPr>
          <p:nvPr/>
        </p:nvSpPr>
        <p:spPr bwMode="auto">
          <a:xfrm>
            <a:off x="2643182" y="6000760"/>
            <a:ext cx="3127374" cy="685800"/>
          </a:xfrm>
          <a:prstGeom prst="rect">
            <a:avLst/>
          </a:prstGeom>
          <a:gradFill rotWithShape="0">
            <a:gsLst>
              <a:gs pos="0">
                <a:srgbClr val="D99594"/>
              </a:gs>
              <a:gs pos="50000">
                <a:srgbClr val="F2DBDB"/>
              </a:gs>
              <a:gs pos="100000">
                <a:srgbClr val="D99594"/>
              </a:gs>
            </a:gsLst>
            <a:lin ang="18900000" scaled="1"/>
          </a:gradFill>
          <a:ln w="12700">
            <a:solidFill>
              <a:srgbClr val="D99594"/>
            </a:solidFill>
            <a:miter lim="800000"/>
            <a:headEnd/>
            <a:tailEnd/>
          </a:ln>
          <a:effectLst>
            <a:outerShdw dist="28398" dir="3806097" algn="ctr" rotWithShape="0">
              <a:srgbClr val="622423">
                <a:alpha val="50000"/>
              </a:srgbClr>
            </a:outerShdw>
          </a:effectLst>
        </p:spPr>
        <p:txBody>
          <a:bodyPr vert="horz" wrap="square" lIns="137160" tIns="91440" rIns="137160" bIns="91440" numCol="1" anchor="ctr" anchorCtr="0" compatLnSpc="1">
            <a:prstTxWarp prst="textNoShape">
              <a:avLst/>
            </a:prstTxWarp>
          </a:bodyPr>
          <a:lstStyle/>
          <a:p>
            <a:pPr lvl="1" algn="ctr" fontAlgn="base">
              <a:spcBef>
                <a:spcPct val="0"/>
              </a:spcBef>
              <a:spcAft>
                <a:spcPts val="1000"/>
              </a:spcAft>
            </a:pPr>
            <a:r>
              <a:rPr lang="ru-RU" sz="1400" u="sng" dirty="0" smtClean="0">
                <a:solidFill>
                  <a:prstClr val="black"/>
                </a:solidFill>
              </a:rPr>
              <a:t>Городской образовательный центр ППМС города Орла</a:t>
            </a:r>
            <a:endParaRPr lang="ru-RU" sz="1400" u="sng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Text Box 5"/>
          <p:cNvSpPr txBox="1">
            <a:spLocks noChangeArrowheads="1"/>
          </p:cNvSpPr>
          <p:nvPr/>
        </p:nvSpPr>
        <p:spPr bwMode="auto">
          <a:xfrm>
            <a:off x="2786058" y="6715140"/>
            <a:ext cx="3038475" cy="47625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12700">
            <a:solidFill>
              <a:srgbClr val="8064A2"/>
            </a:solidFill>
            <a:miter lim="800000"/>
            <a:headEnd/>
            <a:tailEnd/>
          </a:ln>
          <a:effectLst>
            <a:outerShdw dist="28398" dir="3806097" algn="ctr" rotWithShape="0">
              <a:srgbClr val="3F3151"/>
            </a:outerShdw>
          </a:effectLst>
        </p:spPr>
        <p:txBody>
          <a:bodyPr vert="horz" wrap="square" lIns="137160" tIns="91440" rIns="137160" bIns="91440" numCol="1" anchor="ctr" anchorCtr="0" compatLnSpc="1">
            <a:prstTxWarp prst="textNoShape">
              <a:avLst/>
            </a:prstTxWarp>
          </a:bodyPr>
          <a:lstStyle/>
          <a:p>
            <a:pPr lvl="1" algn="ctr" fontAlgn="base">
              <a:spcBef>
                <a:spcPct val="0"/>
              </a:spcBef>
              <a:spcAft>
                <a:spcPts val="1000"/>
              </a:spcAft>
            </a:pPr>
            <a:r>
              <a:rPr lang="ru-RU" sz="1400" u="sng" dirty="0" smtClean="0">
                <a:solidFill>
                  <a:prstClr val="black"/>
                </a:solidFill>
              </a:rPr>
              <a:t>МБУК «Детский парк»</a:t>
            </a:r>
            <a:endParaRPr lang="ru-RU" u="sng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Text Box 10"/>
          <p:cNvSpPr txBox="1">
            <a:spLocks noChangeArrowheads="1"/>
          </p:cNvSpPr>
          <p:nvPr/>
        </p:nvSpPr>
        <p:spPr bwMode="auto">
          <a:xfrm>
            <a:off x="3000372" y="7215206"/>
            <a:ext cx="3270250" cy="517525"/>
          </a:xfrm>
          <a:prstGeom prst="rect">
            <a:avLst/>
          </a:prstGeom>
          <a:solidFill>
            <a:srgbClr val="A9DA74"/>
          </a:solidFill>
          <a:ln w="12700">
            <a:solidFill>
              <a:srgbClr val="4BACC6"/>
            </a:solidFill>
            <a:miter lim="800000"/>
            <a:headEnd/>
            <a:tailEnd/>
          </a:ln>
          <a:effectLst>
            <a:outerShdw dist="28398" dir="3806097" algn="ctr" rotWithShape="0">
              <a:srgbClr val="205867"/>
            </a:outerShdw>
          </a:effectLst>
        </p:spPr>
        <p:txBody>
          <a:bodyPr vert="horz" wrap="square" lIns="137160" tIns="91440" rIns="137160" bIns="91440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ts val="1000"/>
              </a:spcAft>
            </a:pPr>
            <a:r>
              <a:rPr lang="ru-RU" sz="1600" u="sng" dirty="0" smtClean="0">
                <a:solidFill>
                  <a:prstClr val="black"/>
                </a:solidFill>
              </a:rPr>
              <a:t>Орловский областной театр кукол</a:t>
            </a:r>
            <a:endParaRPr lang="ru-RU" sz="1600" u="sng" dirty="0" smtClean="0">
              <a:solidFill>
                <a:srgbClr val="C00000"/>
              </a:solidFill>
              <a:latin typeface="Calibri" pitchFamily="34" charset="0"/>
              <a:cs typeface="Arial" pitchFamily="34" charset="0"/>
            </a:endParaRPr>
          </a:p>
        </p:txBody>
      </p:sp>
      <p:sp>
        <p:nvSpPr>
          <p:cNvPr id="18" name="Text Box 8"/>
          <p:cNvSpPr txBox="1">
            <a:spLocks noChangeArrowheads="1"/>
          </p:cNvSpPr>
          <p:nvPr/>
        </p:nvSpPr>
        <p:spPr bwMode="auto">
          <a:xfrm>
            <a:off x="3214686" y="7786710"/>
            <a:ext cx="3270250" cy="517525"/>
          </a:xfrm>
          <a:prstGeom prst="rect">
            <a:avLst/>
          </a:prstGeom>
          <a:noFill/>
          <a:ln w="12700">
            <a:solidFill>
              <a:srgbClr val="4BACC6"/>
            </a:solidFill>
            <a:miter lim="800000"/>
            <a:headEnd/>
            <a:tailEnd/>
          </a:ln>
          <a:effectLst>
            <a:outerShdw dist="28398" dir="3806097" algn="ctr" rotWithShape="0">
              <a:srgbClr val="205867"/>
            </a:outerShdw>
          </a:effectLst>
        </p:spPr>
        <p:txBody>
          <a:bodyPr vert="horz" wrap="square" lIns="137160" tIns="91440" rIns="137160" bIns="91440" numCol="1" anchor="ctr" anchorCtr="0" compatLnSpc="1">
            <a:prstTxWarp prst="textNoShape">
              <a:avLst/>
            </a:prstTxWarp>
          </a:bodyPr>
          <a:lstStyle/>
          <a:p>
            <a:pPr lvl="1" algn="ctr" fontAlgn="base">
              <a:spcBef>
                <a:spcPct val="0"/>
              </a:spcBef>
              <a:spcAft>
                <a:spcPts val="1000"/>
              </a:spcAft>
            </a:pPr>
            <a:r>
              <a:rPr lang="ru-RU" sz="1400" u="sng" dirty="0" smtClean="0">
                <a:solidFill>
                  <a:prstClr val="black"/>
                </a:solidFill>
              </a:rPr>
              <a:t>МБУК «Городской  парк»</a:t>
            </a:r>
            <a:endParaRPr lang="ru-RU" u="sng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2" name="Выгнутая влево стрелка 31"/>
          <p:cNvSpPr/>
          <p:nvPr/>
        </p:nvSpPr>
        <p:spPr>
          <a:xfrm flipH="1">
            <a:off x="4786322" y="1000100"/>
            <a:ext cx="1643074" cy="2214578"/>
          </a:xfrm>
          <a:prstGeom prst="curvedRightArrow">
            <a:avLst/>
          </a:prstGeom>
          <a:solidFill>
            <a:srgbClr val="FF0000"/>
          </a:solidFill>
          <a:ln>
            <a:solidFill>
              <a:srgbClr val="C4491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33" name="Выгнутая влево стрелка 32"/>
          <p:cNvSpPr/>
          <p:nvPr/>
        </p:nvSpPr>
        <p:spPr>
          <a:xfrm flipH="1">
            <a:off x="5214950" y="2714612"/>
            <a:ext cx="1143008" cy="1928826"/>
          </a:xfrm>
          <a:prstGeom prst="curvedRightArrow">
            <a:avLst/>
          </a:prstGeom>
          <a:solidFill>
            <a:srgbClr val="FF0000"/>
          </a:solidFill>
          <a:ln>
            <a:solidFill>
              <a:srgbClr val="C4491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34" name="Выгнутая влево стрелка 33"/>
          <p:cNvSpPr/>
          <p:nvPr/>
        </p:nvSpPr>
        <p:spPr>
          <a:xfrm flipH="1">
            <a:off x="5643578" y="4143372"/>
            <a:ext cx="1000132" cy="2000264"/>
          </a:xfrm>
          <a:prstGeom prst="curvedRightArrow">
            <a:avLst/>
          </a:prstGeom>
          <a:solidFill>
            <a:srgbClr val="FF0000"/>
          </a:solidFill>
          <a:ln>
            <a:solidFill>
              <a:srgbClr val="C4491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35" name="Выгнутая влево стрелка 34"/>
          <p:cNvSpPr/>
          <p:nvPr/>
        </p:nvSpPr>
        <p:spPr>
          <a:xfrm flipV="1">
            <a:off x="357166" y="3857620"/>
            <a:ext cx="1019811" cy="2071702"/>
          </a:xfrm>
          <a:prstGeom prst="curvedRightArrow">
            <a:avLst/>
          </a:prstGeom>
          <a:solidFill>
            <a:srgbClr val="FF0000"/>
          </a:solidFill>
          <a:ln>
            <a:solidFill>
              <a:srgbClr val="C4491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36" name="Выгнутая влево стрелка 35"/>
          <p:cNvSpPr/>
          <p:nvPr/>
        </p:nvSpPr>
        <p:spPr>
          <a:xfrm flipV="1">
            <a:off x="928670" y="5357818"/>
            <a:ext cx="1071570" cy="1857388"/>
          </a:xfrm>
          <a:prstGeom prst="curvedRightArrow">
            <a:avLst/>
          </a:prstGeom>
          <a:solidFill>
            <a:srgbClr val="FF0000"/>
          </a:solidFill>
          <a:ln>
            <a:solidFill>
              <a:srgbClr val="C4491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37" name="Выгнутая влево стрелка 36"/>
          <p:cNvSpPr/>
          <p:nvPr/>
        </p:nvSpPr>
        <p:spPr>
          <a:xfrm flipV="1">
            <a:off x="1571612" y="6858016"/>
            <a:ext cx="734059" cy="1428760"/>
          </a:xfrm>
          <a:prstGeom prst="curvedRightArrow">
            <a:avLst/>
          </a:prstGeom>
          <a:solidFill>
            <a:srgbClr val="FF0000"/>
          </a:solidFill>
          <a:ln>
            <a:solidFill>
              <a:srgbClr val="C4491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725590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Начальная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spDef>
  </a:objectDefaults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24273</TotalTime>
  <Words>652</Words>
  <Application>Microsoft Office PowerPoint</Application>
  <PresentationFormat>Экран (4:3)</PresentationFormat>
  <Paragraphs>122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Открытая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Современное качество образования: требования, возможности, результаты</dc:title>
  <dc:creator>Пользователь</dc:creator>
  <cp:lastModifiedBy>1</cp:lastModifiedBy>
  <cp:revision>1023</cp:revision>
  <cp:lastPrinted>2015-08-11T14:07:22Z</cp:lastPrinted>
  <dcterms:created xsi:type="dcterms:W3CDTF">2014-07-20T12:20:39Z</dcterms:created>
  <dcterms:modified xsi:type="dcterms:W3CDTF">2023-10-12T13:34:06Z</dcterms:modified>
</cp:coreProperties>
</file>