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61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3" r:id="rId11"/>
    <p:sldId id="266" r:id="rId12"/>
  </p:sldIdLst>
  <p:sldSz cx="9906000" cy="6858000" type="A4"/>
  <p:notesSz cx="6858000" cy="9144000"/>
  <p:custDataLst>
    <p:tags r:id="rId14"/>
  </p:custDataLst>
  <p:defaultTextStyle>
    <a:defPPr>
      <a:defRPr lang="ru-RU"/>
    </a:defPPr>
    <a:lvl1pPr marL="0" algn="l" defTabSz="804668" rtl="0" eaLnBrk="1" latinLnBrk="0" hangingPunct="1">
      <a:defRPr sz="1584" kern="1200">
        <a:solidFill>
          <a:schemeClr val="tx1"/>
        </a:solidFill>
        <a:latin typeface="+mn-lt"/>
        <a:ea typeface="+mn-ea"/>
        <a:cs typeface="+mn-cs"/>
      </a:defRPr>
    </a:lvl1pPr>
    <a:lvl2pPr marL="402334" algn="l" defTabSz="804668" rtl="0" eaLnBrk="1" latinLnBrk="0" hangingPunct="1">
      <a:defRPr sz="1584" kern="1200">
        <a:solidFill>
          <a:schemeClr val="tx1"/>
        </a:solidFill>
        <a:latin typeface="+mn-lt"/>
        <a:ea typeface="+mn-ea"/>
        <a:cs typeface="+mn-cs"/>
      </a:defRPr>
    </a:lvl2pPr>
    <a:lvl3pPr marL="804668" algn="l" defTabSz="804668" rtl="0" eaLnBrk="1" latinLnBrk="0" hangingPunct="1">
      <a:defRPr sz="1584" kern="1200">
        <a:solidFill>
          <a:schemeClr val="tx1"/>
        </a:solidFill>
        <a:latin typeface="+mn-lt"/>
        <a:ea typeface="+mn-ea"/>
        <a:cs typeface="+mn-cs"/>
      </a:defRPr>
    </a:lvl3pPr>
    <a:lvl4pPr marL="1207003" algn="l" defTabSz="804668" rtl="0" eaLnBrk="1" latinLnBrk="0" hangingPunct="1">
      <a:defRPr sz="1584" kern="1200">
        <a:solidFill>
          <a:schemeClr val="tx1"/>
        </a:solidFill>
        <a:latin typeface="+mn-lt"/>
        <a:ea typeface="+mn-ea"/>
        <a:cs typeface="+mn-cs"/>
      </a:defRPr>
    </a:lvl4pPr>
    <a:lvl5pPr marL="1609337" algn="l" defTabSz="804668" rtl="0" eaLnBrk="1" latinLnBrk="0" hangingPunct="1">
      <a:defRPr sz="1584" kern="1200">
        <a:solidFill>
          <a:schemeClr val="tx1"/>
        </a:solidFill>
        <a:latin typeface="+mn-lt"/>
        <a:ea typeface="+mn-ea"/>
        <a:cs typeface="+mn-cs"/>
      </a:defRPr>
    </a:lvl5pPr>
    <a:lvl6pPr marL="2011671" algn="l" defTabSz="804668" rtl="0" eaLnBrk="1" latinLnBrk="0" hangingPunct="1">
      <a:defRPr sz="1584" kern="1200">
        <a:solidFill>
          <a:schemeClr val="tx1"/>
        </a:solidFill>
        <a:latin typeface="+mn-lt"/>
        <a:ea typeface="+mn-ea"/>
        <a:cs typeface="+mn-cs"/>
      </a:defRPr>
    </a:lvl6pPr>
    <a:lvl7pPr marL="2414005" algn="l" defTabSz="804668" rtl="0" eaLnBrk="1" latinLnBrk="0" hangingPunct="1">
      <a:defRPr sz="1584" kern="1200">
        <a:solidFill>
          <a:schemeClr val="tx1"/>
        </a:solidFill>
        <a:latin typeface="+mn-lt"/>
        <a:ea typeface="+mn-ea"/>
        <a:cs typeface="+mn-cs"/>
      </a:defRPr>
    </a:lvl7pPr>
    <a:lvl8pPr marL="2816339" algn="l" defTabSz="804668" rtl="0" eaLnBrk="1" latinLnBrk="0" hangingPunct="1">
      <a:defRPr sz="1584" kern="1200">
        <a:solidFill>
          <a:schemeClr val="tx1"/>
        </a:solidFill>
        <a:latin typeface="+mn-lt"/>
        <a:ea typeface="+mn-ea"/>
        <a:cs typeface="+mn-cs"/>
      </a:defRPr>
    </a:lvl8pPr>
    <a:lvl9pPr marL="3218673" algn="l" defTabSz="804668" rtl="0" eaLnBrk="1" latinLnBrk="0" hangingPunct="1">
      <a:defRPr sz="1584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4089"/>
    <a:srgbClr val="0966CC"/>
    <a:srgbClr val="002170"/>
    <a:srgbClr val="00125A"/>
    <a:srgbClr val="263B80"/>
    <a:srgbClr val="0087D9"/>
    <a:srgbClr val="3399FF"/>
    <a:srgbClr val="FF7F00"/>
    <a:srgbClr val="003399"/>
    <a:srgbClr val="9BB0C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279" autoAdjust="0"/>
    <p:restoredTop sz="94691"/>
  </p:normalViewPr>
  <p:slideViewPr>
    <p:cSldViewPr snapToGrid="0" snapToObjects="1">
      <p:cViewPr varScale="1">
        <p:scale>
          <a:sx n="94" d="100"/>
          <a:sy n="94" d="100"/>
        </p:scale>
        <p:origin x="-1060" y="-7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771299-BE0A-1548-BFA7-902E9A11DBF5}" type="datetimeFigureOut">
              <a:rPr lang="ru-RU" smtClean="0"/>
              <a:pPr/>
              <a:t>12.04.2026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E08196-0C29-BC4E-AE7B-AF4CF53F76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a14="http://schemas.microsoft.com/office/drawing/2010/main" xmlns:p14="http://schemas.microsoft.com/office/powerpoint/2010/main" val="8166321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1pPr>
    <a:lvl2pPr marL="402334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2pPr>
    <a:lvl3pPr marL="804668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3pPr>
    <a:lvl4pPr marL="1207003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4pPr>
    <a:lvl5pPr marL="1609337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5pPr>
    <a:lvl6pPr marL="2011671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6pPr>
    <a:lvl7pPr marL="2414005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7pPr>
    <a:lvl8pPr marL="2816339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8pPr>
    <a:lvl9pPr marL="3218673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8262756" y="5200357"/>
            <a:ext cx="1892949" cy="1402080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85590" y="776289"/>
            <a:ext cx="8734821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85590" y="2250280"/>
            <a:ext cx="8734821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485900" y="6012657"/>
            <a:ext cx="62738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7CB97365-EBCA-4027-87D5-99FC1D4DF0BB}" type="datetimeFigureOut">
              <a:rPr lang="en-US" smtClean="0"/>
              <a:pPr/>
              <a:t>4/12/2026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485900" y="5650705"/>
            <a:ext cx="62738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9091601" y="5752308"/>
            <a:ext cx="54483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67494"/>
            <a:ext cx="89154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95300" y="1882808"/>
            <a:ext cx="89154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5190744" y="6480048"/>
            <a:ext cx="2311400" cy="301752"/>
          </a:xfrm>
        </p:spPr>
        <p:txBody>
          <a:bodyPr/>
          <a:lstStyle/>
          <a:p>
            <a:fld id="{7CB97365-EBCA-4027-87D5-99FC1D4DF0BB}" type="datetimeFigureOut">
              <a:rPr lang="en-US" smtClean="0"/>
              <a:pPr/>
              <a:t>4/12/2026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95300" y="6480970"/>
            <a:ext cx="4615061" cy="300831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620" y="7035"/>
            <a:ext cx="9890760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8262756" y="255564"/>
            <a:ext cx="1892949" cy="1402080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7535268" y="6477000"/>
            <a:ext cx="2311400" cy="304800"/>
          </a:xfrm>
        </p:spPr>
        <p:txBody>
          <a:bodyPr/>
          <a:lstStyle/>
          <a:p>
            <a:fld id="{7CB97365-EBCA-4027-87D5-99FC1D4DF0BB}" type="datetimeFigureOut">
              <a:rPr lang="en-US" smtClean="0"/>
              <a:pPr/>
              <a:t>4/12/2026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37657" y="6480970"/>
            <a:ext cx="4615061" cy="300831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9155311" y="809625"/>
            <a:ext cx="544830" cy="300831"/>
          </a:xfrm>
        </p:spPr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7007861" y="9381"/>
            <a:ext cx="2895599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5"/>
            <a:ext cx="9898380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2750" y="271465"/>
            <a:ext cx="784225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12750" y="1633536"/>
            <a:ext cx="421005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95300" y="1722438"/>
            <a:ext cx="437515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35550" y="1722438"/>
            <a:ext cx="437515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190744" y="6480969"/>
            <a:ext cx="2311400" cy="301752"/>
          </a:xfrm>
        </p:spPr>
        <p:txBody>
          <a:bodyPr/>
          <a:lstStyle/>
          <a:p>
            <a:fld id="{7CB97365-EBCA-4027-87D5-99FC1D4DF0BB}" type="datetimeFigureOut">
              <a:rPr lang="en-US" smtClean="0"/>
              <a:pPr/>
              <a:t>4/12/2026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95300" y="6480969"/>
            <a:ext cx="4615061" cy="301752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1980" y="6480969"/>
            <a:ext cx="544830" cy="301752"/>
          </a:xfrm>
        </p:spPr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8881" y="290732"/>
            <a:ext cx="11557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478756" y="290732"/>
            <a:ext cx="629443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478756" y="3427124"/>
            <a:ext cx="629443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190749" y="290732"/>
            <a:ext cx="74295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190749" y="3427124"/>
            <a:ext cx="74295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5190744" y="6480969"/>
            <a:ext cx="2308098" cy="301752"/>
          </a:xfrm>
        </p:spPr>
        <p:txBody>
          <a:bodyPr/>
          <a:lstStyle/>
          <a:p>
            <a:fld id="{7CB97365-EBCA-4027-87D5-99FC1D4DF0BB}" type="datetimeFigureOut">
              <a:rPr lang="en-US" smtClean="0"/>
              <a:pPr/>
              <a:t>4/12/2026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95300" y="6480969"/>
            <a:ext cx="4616196" cy="301752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221980" y="6483096"/>
            <a:ext cx="544830" cy="301752"/>
          </a:xfrm>
        </p:spPr>
        <p:txBody>
          <a:bodyPr/>
          <a:lstStyle>
            <a:lvl1pPr algn="ctr">
              <a:defRPr/>
            </a:lvl1pPr>
          </a:lstStyle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4/12/2026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5190744" y="6480969"/>
            <a:ext cx="2311400" cy="301752"/>
          </a:xfrm>
        </p:spPr>
        <p:txBody>
          <a:bodyPr/>
          <a:lstStyle/>
          <a:p>
            <a:fld id="{7CB97365-EBCA-4027-87D5-99FC1D4DF0BB}" type="datetimeFigureOut">
              <a:rPr lang="en-US" smtClean="0"/>
              <a:pPr/>
              <a:t>4/12/2026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95300" y="6481891"/>
            <a:ext cx="4615061" cy="300831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221980" y="6480969"/>
            <a:ext cx="544830" cy="301752"/>
          </a:xfrm>
        </p:spPr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7744" y="367664"/>
            <a:ext cx="9906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230511" y="367664"/>
            <a:ext cx="26416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955521" y="320040"/>
            <a:ext cx="5715762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802224" y="6556248"/>
            <a:ext cx="2311400" cy="301752"/>
          </a:xfrm>
        </p:spPr>
        <p:txBody>
          <a:bodyPr/>
          <a:lstStyle>
            <a:lvl1pPr>
              <a:defRPr sz="900"/>
            </a:lvl1pPr>
          </a:lstStyle>
          <a:p>
            <a:fld id="{7CB97365-EBCA-4027-87D5-99FC1D4DF0BB}" type="datetimeFigureOut">
              <a:rPr lang="en-US" smtClean="0"/>
              <a:pPr/>
              <a:t>4/12/2026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230511" y="6556248"/>
            <a:ext cx="5571713" cy="301752"/>
          </a:xfrm>
        </p:spPr>
        <p:txBody>
          <a:bodyPr/>
          <a:lstStyle>
            <a:lvl1pPr>
              <a:defRPr sz="900"/>
            </a:lvl1pPr>
          </a:lstStyle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9111457" y="6556248"/>
            <a:ext cx="544830" cy="301752"/>
          </a:xfrm>
        </p:spPr>
        <p:txBody>
          <a:bodyPr/>
          <a:lstStyle>
            <a:lvl1pPr>
              <a:defRPr sz="900"/>
            </a:lvl1pPr>
          </a:lstStyle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7744" y="150896"/>
            <a:ext cx="9906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233090" y="373966"/>
            <a:ext cx="7944612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38250" y="5867400"/>
            <a:ext cx="7944612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617208" y="6556248"/>
            <a:ext cx="2278380" cy="301752"/>
          </a:xfrm>
        </p:spPr>
        <p:txBody>
          <a:bodyPr/>
          <a:lstStyle>
            <a:lvl1pPr>
              <a:defRPr sz="900"/>
            </a:lvl1pPr>
          </a:lstStyle>
          <a:p>
            <a:fld id="{7CB97365-EBCA-4027-87D5-99FC1D4DF0BB}" type="datetimeFigureOut">
              <a:rPr lang="en-US" smtClean="0"/>
              <a:pPr/>
              <a:t>4/12/2026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267968" y="6557169"/>
            <a:ext cx="5360411" cy="301752"/>
          </a:xfrm>
        </p:spPr>
        <p:txBody>
          <a:bodyPr/>
          <a:lstStyle>
            <a:lvl1pPr>
              <a:defRPr sz="900"/>
            </a:lvl1pPr>
          </a:lstStyle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901958" y="6556248"/>
            <a:ext cx="396240" cy="301752"/>
          </a:xfrm>
        </p:spPr>
        <p:txBody>
          <a:bodyPr/>
          <a:lstStyle>
            <a:lvl1pPr algn="ctr">
              <a:defRPr sz="900"/>
            </a:lvl1pPr>
          </a:lstStyle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4/12/2026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46950" y="381000"/>
            <a:ext cx="206375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381000"/>
            <a:ext cx="67691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/>
              <a:pPr/>
              <a:t>4/12/2026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a14="http://schemas.microsoft.com/office/drawing/2010/main" xmlns:p15="http://schemas.microsoft.com/office/powerpoint/2012/main" xmlns:p159="http://schemas.microsoft.com/office/powerpoint/2015/09/main" xmlns:p14="http://schemas.microsoft.com/office/powerpoint/2010/main" val="4165791275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a14="http://schemas.microsoft.com/office/drawing/2010/main" xmlns:p15="http://schemas.microsoft.com/office/powerpoint/2012/main" xmlns:p159="http://schemas.microsoft.com/office/powerpoint/2015/09/main" xmlns:p14="http://schemas.microsoft.com/office/powerpoint/2010/main" val="3843482630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620" y="14069"/>
            <a:ext cx="9890760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5"/>
            <a:ext cx="9898380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7007861" y="4948410"/>
            <a:ext cx="2895599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95300" y="267494"/>
            <a:ext cx="89154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95300" y="1882808"/>
            <a:ext cx="89154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190744" y="6480969"/>
            <a:ext cx="23114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7CB97365-EBCA-4027-87D5-99FC1D4DF0BB}" type="datetimeFigureOut">
              <a:rPr lang="en-US" smtClean="0"/>
              <a:pPr/>
              <a:t>4/12/2026</a:t>
            </a:fld>
            <a:endParaRPr lang="en-US">
              <a:solidFill>
                <a:schemeClr val="tx1">
                  <a:shade val="50000"/>
                </a:scheme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95300" y="6481891"/>
            <a:ext cx="4615061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kumimoji="0" lang="en-US">
              <a:solidFill>
                <a:schemeClr val="tx1">
                  <a:shade val="50000"/>
                </a:schemeClr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221980" y="6480969"/>
            <a:ext cx="54483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tx1">
                  <a:shade val="50000"/>
                </a:schemeClr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  <p:sldLayoutId id="2147483773" r:id="rId12"/>
    <p:sldLayoutId id="2147483774" r:id="rId13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globus_slavino" TargetMode="External"/><Relationship Id="rId2" Type="http://schemas.openxmlformats.org/officeDocument/2006/relationships/hyperlink" Target="https://vk.com/wall-200546032_454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128015" y="813816"/>
            <a:ext cx="9905989" cy="43526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800" dirty="0" smtClean="0">
                <a:latin typeface="Proxima Nova Light" panose="02000506030000020004" pitchFamily="50" charset="0"/>
              </a:rPr>
              <a:t>Авторская </a:t>
            </a:r>
            <a:r>
              <a:rPr lang="ru-RU" sz="2800" dirty="0" smtClean="0">
                <a:latin typeface="Proxima Nova Light" panose="02000506030000020004" pitchFamily="50" charset="0"/>
              </a:rPr>
              <a:t>разработка </a:t>
            </a:r>
          </a:p>
          <a:p>
            <a:pPr algn="ctr">
              <a:lnSpc>
                <a:spcPct val="150000"/>
              </a:lnSpc>
            </a:pPr>
            <a:r>
              <a:rPr lang="ru-RU" sz="2800" dirty="0" smtClean="0">
                <a:latin typeface="Proxima Nova Light" panose="02000506030000020004" pitchFamily="50" charset="0"/>
              </a:rPr>
              <a:t>Интерактивная рабочая </a:t>
            </a:r>
            <a:r>
              <a:rPr lang="ru-RU" sz="2800" dirty="0" smtClean="0">
                <a:latin typeface="Proxima Nova Light" panose="02000506030000020004" pitchFamily="50" charset="0"/>
              </a:rPr>
              <a:t>тетрадь </a:t>
            </a:r>
            <a:endParaRPr lang="ru-RU" sz="2800" dirty="0" smtClean="0">
              <a:latin typeface="Proxima Nova Light" panose="02000506030000020004" pitchFamily="50" charset="0"/>
            </a:endParaRPr>
          </a:p>
          <a:p>
            <a:pPr algn="ctr">
              <a:lnSpc>
                <a:spcPct val="150000"/>
              </a:lnSpc>
            </a:pPr>
            <a:r>
              <a:rPr lang="ru-RU" sz="2800" dirty="0" smtClean="0">
                <a:latin typeface="Proxima Nova Light" panose="02000506030000020004" pitchFamily="50" charset="0"/>
              </a:rPr>
              <a:t>«</a:t>
            </a:r>
            <a:r>
              <a:rPr lang="ru-RU" sz="2800" dirty="0" smtClean="0">
                <a:latin typeface="Proxima Nova Light" panose="02000506030000020004" pitchFamily="50" charset="0"/>
              </a:rPr>
              <a:t>Мир вокруг меня»</a:t>
            </a:r>
          </a:p>
          <a:p>
            <a:pPr algn="ctr">
              <a:lnSpc>
                <a:spcPct val="150000"/>
              </a:lnSpc>
            </a:pPr>
            <a:r>
              <a:rPr lang="ru-RU" sz="2400" b="1" dirty="0" err="1" smtClean="0">
                <a:latin typeface="Proxima Nova Light" panose="02000506030000020004" pitchFamily="50" charset="0"/>
              </a:rPr>
              <a:t>Шефер</a:t>
            </a:r>
            <a:r>
              <a:rPr lang="ru-RU" sz="2400" b="1" dirty="0" smtClean="0">
                <a:latin typeface="Proxima Nova Light" panose="02000506030000020004" pitchFamily="50" charset="0"/>
              </a:rPr>
              <a:t> Светлана Викторовна</a:t>
            </a:r>
            <a:r>
              <a:rPr lang="ru-RU" sz="2400" dirty="0" smtClean="0">
                <a:latin typeface="Proxima Nova Light" panose="02000506030000020004" pitchFamily="50" charset="0"/>
              </a:rPr>
              <a:t>, </a:t>
            </a:r>
          </a:p>
          <a:p>
            <a:pPr algn="ctr">
              <a:lnSpc>
                <a:spcPct val="150000"/>
              </a:lnSpc>
            </a:pPr>
            <a:r>
              <a:rPr lang="ru-RU" sz="2400" dirty="0" smtClean="0">
                <a:latin typeface="Proxima Nova Light" panose="02000506030000020004" pitchFamily="50" charset="0"/>
              </a:rPr>
              <a:t>учитель начальных </a:t>
            </a:r>
            <a:r>
              <a:rPr lang="ru-RU" sz="2400" dirty="0" smtClean="0">
                <a:latin typeface="Proxima Nova Light" panose="02000506030000020004" pitchFamily="50" charset="0"/>
              </a:rPr>
              <a:t>классов</a:t>
            </a:r>
            <a:endParaRPr lang="ru-RU" sz="2400" dirty="0" smtClean="0">
              <a:latin typeface="Proxima Nova Light" panose="02000506030000020004" pitchFamily="50" charset="0"/>
            </a:endParaRPr>
          </a:p>
          <a:p>
            <a:pPr algn="ctr">
              <a:lnSpc>
                <a:spcPct val="150000"/>
              </a:lnSpc>
            </a:pPr>
            <a:r>
              <a:rPr lang="ru-RU" sz="2400" dirty="0" smtClean="0">
                <a:latin typeface="Proxima Nova Light" panose="02000506030000020004" pitchFamily="50" charset="0"/>
              </a:rPr>
              <a:t>МОУ «</a:t>
            </a:r>
            <a:r>
              <a:rPr lang="ru-RU" sz="2400" dirty="0" smtClean="0">
                <a:latin typeface="Proxima Nova Light" panose="02000506030000020004" pitchFamily="50" charset="0"/>
              </a:rPr>
              <a:t>Славинской </a:t>
            </a:r>
            <a:r>
              <a:rPr lang="ru-RU" sz="2400" dirty="0" smtClean="0">
                <a:latin typeface="Proxima Nova Light" panose="02000506030000020004" pitchFamily="50" charset="0"/>
              </a:rPr>
              <a:t>НОШ», </a:t>
            </a:r>
          </a:p>
          <a:p>
            <a:pPr algn="ctr">
              <a:lnSpc>
                <a:spcPct val="150000"/>
              </a:lnSpc>
            </a:pPr>
            <a:r>
              <a:rPr lang="ru-RU" sz="1800" dirty="0" smtClean="0">
                <a:latin typeface="Proxima Nova Light" panose="02000506030000020004" pitchFamily="50" charset="0"/>
              </a:rPr>
              <a:t>Челябинская обл., д.Казанцево </a:t>
            </a:r>
            <a:endParaRPr lang="ru-RU" sz="1800" dirty="0">
              <a:latin typeface="Proxima Nova Light" panose="02000506030000020004" pitchFamily="50" charset="0"/>
            </a:endParaRPr>
          </a:p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a14="http://schemas.microsoft.com/office/drawing/2010/main" xmlns:p15="http://schemas.microsoft.com/office/powerpoint/2012/main" xmlns:p159="http://schemas.microsoft.com/office/powerpoint/2015/09/main" xmlns:p14="http://schemas.microsoft.com/office/powerpoint/2010/main" val="526586521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="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id="{0E12BA6B-5068-44D0-B170-182EB31FA170}"/>
              </a:ext>
            </a:extLst>
          </p:cNvPr>
          <p:cNvSpPr txBox="1"/>
          <p:nvPr/>
        </p:nvSpPr>
        <p:spPr>
          <a:xfrm>
            <a:off x="164595" y="301752"/>
            <a:ext cx="9136145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600" b="1" dirty="0" smtClean="0">
                <a:solidFill>
                  <a:srgbClr val="C00000"/>
                </a:solidFill>
              </a:rPr>
              <a:t>  </a:t>
            </a:r>
            <a:r>
              <a:rPr lang="ru-RU" sz="1600" b="1" dirty="0" smtClean="0"/>
              <a:t>Авторское пособие- интерактивная тетрадь «Мир вокруг меня». </a:t>
            </a:r>
          </a:p>
          <a:p>
            <a:r>
              <a:rPr lang="ru-RU" sz="1400" b="1" dirty="0" smtClean="0"/>
              <a:t>Соответствует современным тенденциям в дошкольном и начальном школьном образовании</a:t>
            </a:r>
            <a:endParaRPr lang="ru-RU" sz="1400" dirty="0" smtClean="0"/>
          </a:p>
          <a:p>
            <a:pPr marL="342900" indent="-342900">
              <a:buAutoNum type="arabicPeriod"/>
            </a:pPr>
            <a:r>
              <a:rPr lang="ru-RU" sz="1400" b="1" dirty="0" smtClean="0"/>
              <a:t>Развитие гибких навыков (</a:t>
            </a:r>
            <a:r>
              <a:rPr lang="ru-RU" sz="1400" b="1" dirty="0" err="1" smtClean="0"/>
              <a:t>soft</a:t>
            </a:r>
            <a:r>
              <a:rPr lang="ru-RU" sz="1400" b="1" dirty="0" smtClean="0"/>
              <a:t> </a:t>
            </a:r>
            <a:r>
              <a:rPr lang="ru-RU" sz="1400" b="1" dirty="0" err="1" smtClean="0"/>
              <a:t>skills</a:t>
            </a:r>
            <a:r>
              <a:rPr lang="ru-RU" sz="1400" b="1" dirty="0" smtClean="0"/>
              <a:t>):</a:t>
            </a:r>
            <a:r>
              <a:rPr lang="ru-RU" sz="1400" dirty="0" smtClean="0"/>
              <a:t> ключевое направление — формирование у </a:t>
            </a:r>
          </a:p>
          <a:p>
            <a:pPr marL="342900" indent="-342900"/>
            <a:r>
              <a:rPr lang="ru-RU" sz="1400" dirty="0" smtClean="0"/>
              <a:t>дошкольников и младших школьников критического мышления, адаптивности, </a:t>
            </a:r>
          </a:p>
          <a:p>
            <a:pPr marL="342900" indent="-342900"/>
            <a:r>
              <a:rPr lang="ru-RU" sz="1400" dirty="0" err="1" smtClean="0"/>
              <a:t>креативности</a:t>
            </a:r>
            <a:r>
              <a:rPr lang="ru-RU" sz="1400" dirty="0" smtClean="0"/>
              <a:t> и умения решать проблемы; эффективным инструментом является </a:t>
            </a:r>
          </a:p>
          <a:p>
            <a:pPr marL="342900" indent="-342900"/>
            <a:r>
              <a:rPr lang="ru-RU" sz="1400" dirty="0" smtClean="0"/>
              <a:t>авторское пособие «Мир вокруг меня», которое:</a:t>
            </a:r>
          </a:p>
          <a:p>
            <a:pPr lvl="1">
              <a:buFont typeface="Wingdings" pitchFamily="2" charset="2"/>
              <a:buChar char="q"/>
            </a:pPr>
            <a:r>
              <a:rPr lang="ru-RU" sz="1400" dirty="0" smtClean="0"/>
              <a:t> стимулирует активное взаимодействие с окружающим миром;</a:t>
            </a:r>
          </a:p>
          <a:p>
            <a:pPr lvl="1">
              <a:buFont typeface="Wingdings" pitchFamily="2" charset="2"/>
              <a:buChar char="q"/>
            </a:pPr>
            <a:r>
              <a:rPr lang="ru-RU" sz="1400" dirty="0" smtClean="0"/>
              <a:t> побуждает детей задавать вопросы, наблюдать, экспериментировать;</a:t>
            </a:r>
          </a:p>
          <a:p>
            <a:pPr lvl="1">
              <a:buFont typeface="Wingdings" pitchFamily="2" charset="2"/>
              <a:buChar char="q"/>
            </a:pPr>
            <a:r>
              <a:rPr lang="ru-RU" sz="1400" dirty="0" smtClean="0"/>
              <a:t> учит делать выводы на основе полученных знаний.</a:t>
            </a:r>
          </a:p>
          <a:p>
            <a:r>
              <a:rPr lang="ru-RU" sz="1400" b="1" dirty="0" smtClean="0"/>
              <a:t>2. </a:t>
            </a:r>
            <a:r>
              <a:rPr lang="ru-RU" sz="1400" b="1" dirty="0" err="1" smtClean="0"/>
              <a:t>Эко-педагогика</a:t>
            </a:r>
            <a:r>
              <a:rPr lang="ru-RU" sz="1400" b="1" dirty="0" smtClean="0"/>
              <a:t> как ключевой тренд:</a:t>
            </a:r>
            <a:r>
              <a:rPr lang="ru-RU" sz="1400" dirty="0" smtClean="0"/>
              <a:t>  воспитание бережного </a:t>
            </a:r>
            <a:r>
              <a:rPr lang="ru-RU" sz="1400" dirty="0" smtClean="0"/>
              <a:t>отношения</a:t>
            </a:r>
          </a:p>
          <a:p>
            <a:r>
              <a:rPr lang="ru-RU" sz="1400" dirty="0" smtClean="0"/>
              <a:t> </a:t>
            </a:r>
            <a:r>
              <a:rPr lang="ru-RU" sz="1400" dirty="0" smtClean="0"/>
              <a:t>к природе </a:t>
            </a:r>
            <a:r>
              <a:rPr lang="ru-RU" sz="1400" dirty="0" smtClean="0"/>
              <a:t>—неотъемлемая </a:t>
            </a:r>
            <a:r>
              <a:rPr lang="ru-RU" sz="1400" dirty="0" smtClean="0"/>
              <a:t>часть образовательного процесса;  дети </a:t>
            </a:r>
            <a:r>
              <a:rPr lang="ru-RU" sz="1400" dirty="0" smtClean="0"/>
              <a:t>учатся</a:t>
            </a:r>
          </a:p>
          <a:p>
            <a:r>
              <a:rPr lang="ru-RU" sz="1400" dirty="0" smtClean="0"/>
              <a:t> </a:t>
            </a:r>
            <a:r>
              <a:rPr lang="ru-RU" sz="1400" dirty="0" smtClean="0"/>
              <a:t>понимать ценность </a:t>
            </a:r>
            <a:r>
              <a:rPr lang="ru-RU" sz="1400" dirty="0" smtClean="0"/>
              <a:t>природы </a:t>
            </a:r>
            <a:r>
              <a:rPr lang="ru-RU" sz="1400" dirty="0" smtClean="0"/>
              <a:t>и роль человека в её сохранении.  </a:t>
            </a:r>
            <a:endParaRPr lang="ru-RU" sz="1400" dirty="0" smtClean="0"/>
          </a:p>
          <a:p>
            <a:r>
              <a:rPr lang="ru-RU" sz="1400" b="1" dirty="0" smtClean="0"/>
              <a:t>Авторское </a:t>
            </a:r>
            <a:r>
              <a:rPr lang="ru-RU" sz="1400" b="1" dirty="0" smtClean="0"/>
              <a:t>пособие знакомит с:</a:t>
            </a:r>
          </a:p>
          <a:p>
            <a:pPr lvl="1">
              <a:buFont typeface="Wingdings" pitchFamily="2" charset="2"/>
              <a:buChar char="q"/>
            </a:pPr>
            <a:r>
              <a:rPr lang="ru-RU" sz="1400" dirty="0" smtClean="0"/>
              <a:t> природными явлениями;</a:t>
            </a:r>
          </a:p>
          <a:p>
            <a:pPr lvl="1">
              <a:buFont typeface="Wingdings" pitchFamily="2" charset="2"/>
              <a:buChar char="q"/>
            </a:pPr>
            <a:r>
              <a:rPr lang="ru-RU" sz="1400" dirty="0" smtClean="0"/>
              <a:t> многообразием живых организмов;</a:t>
            </a:r>
          </a:p>
          <a:p>
            <a:pPr lvl="1">
              <a:buFont typeface="Wingdings" pitchFamily="2" charset="2"/>
              <a:buChar char="q"/>
            </a:pPr>
            <a:r>
              <a:rPr lang="ru-RU" sz="1400" dirty="0" smtClean="0"/>
              <a:t> правилами поведения в природе;</a:t>
            </a:r>
          </a:p>
          <a:p>
            <a:pPr lvl="1">
              <a:buFont typeface="Wingdings" pitchFamily="2" charset="2"/>
              <a:buChar char="q"/>
            </a:pPr>
            <a:r>
              <a:rPr lang="ru-RU" sz="1400" dirty="0" smtClean="0"/>
              <a:t>экологическими проблемами и их решением. </a:t>
            </a:r>
          </a:p>
          <a:p>
            <a:r>
              <a:rPr lang="ru-RU" sz="1400" b="1" dirty="0" smtClean="0"/>
              <a:t>3. Игра как ведущий метод обучения:</a:t>
            </a:r>
            <a:r>
              <a:rPr lang="ru-RU" sz="1400" dirty="0" smtClean="0"/>
              <a:t> игра — основной способ познания </a:t>
            </a:r>
            <a:r>
              <a:rPr lang="ru-RU" sz="1400" dirty="0" smtClean="0"/>
              <a:t>                                      мира </a:t>
            </a:r>
            <a:r>
              <a:rPr lang="ru-RU" sz="1400" dirty="0" smtClean="0"/>
              <a:t>для </a:t>
            </a:r>
            <a:r>
              <a:rPr lang="ru-RU" sz="1400" dirty="0" smtClean="0"/>
              <a:t>дошкольников</a:t>
            </a:r>
            <a:r>
              <a:rPr lang="ru-RU" sz="1400" dirty="0" smtClean="0"/>
              <a:t>; игровые технологии делают процесс обучения </a:t>
            </a:r>
            <a:endParaRPr lang="ru-RU" sz="1400" dirty="0" smtClean="0"/>
          </a:p>
          <a:p>
            <a:r>
              <a:rPr lang="ru-RU" sz="1400" dirty="0" smtClean="0"/>
              <a:t>увлекательным </a:t>
            </a:r>
            <a:r>
              <a:rPr lang="ru-RU" sz="1400" dirty="0" smtClean="0"/>
              <a:t>и </a:t>
            </a:r>
            <a:r>
              <a:rPr lang="ru-RU" sz="1400" dirty="0" smtClean="0"/>
              <a:t>эффективным</a:t>
            </a:r>
            <a:r>
              <a:rPr lang="ru-RU" sz="1400" dirty="0" smtClean="0"/>
              <a:t>; а </a:t>
            </a:r>
            <a:r>
              <a:rPr lang="ru-RU" sz="1400" b="1" dirty="0" smtClean="0"/>
              <a:t>интерактивные материалы способствуют </a:t>
            </a:r>
            <a:endParaRPr lang="ru-RU" sz="1400" b="1" dirty="0" smtClean="0"/>
          </a:p>
          <a:p>
            <a:r>
              <a:rPr lang="ru-RU" sz="1400" b="1" dirty="0" smtClean="0"/>
              <a:t>развитию</a:t>
            </a:r>
            <a:r>
              <a:rPr lang="ru-RU" sz="1400" b="1" dirty="0" smtClean="0"/>
              <a:t>:</a:t>
            </a:r>
          </a:p>
          <a:p>
            <a:pPr lvl="1">
              <a:buFont typeface="Wingdings" pitchFamily="2" charset="2"/>
              <a:buChar char="q"/>
            </a:pPr>
            <a:r>
              <a:rPr lang="ru-RU" sz="1400" dirty="0" smtClean="0"/>
              <a:t> мелкой моторики; </a:t>
            </a:r>
          </a:p>
          <a:p>
            <a:pPr lvl="1">
              <a:buFont typeface="Wingdings" pitchFamily="2" charset="2"/>
              <a:buChar char="q"/>
            </a:pPr>
            <a:r>
              <a:rPr lang="ru-RU" sz="1400" dirty="0" smtClean="0"/>
              <a:t> мышления и речи;</a:t>
            </a:r>
          </a:p>
          <a:p>
            <a:pPr lvl="1">
              <a:buFont typeface="Wingdings" pitchFamily="2" charset="2"/>
              <a:buChar char="q"/>
            </a:pPr>
            <a:r>
              <a:rPr lang="ru-RU" sz="1400" dirty="0" smtClean="0"/>
              <a:t> социальных навыков.</a:t>
            </a:r>
          </a:p>
          <a:p>
            <a:r>
              <a:rPr lang="ru-RU" sz="1400" b="1" dirty="0" smtClean="0"/>
              <a:t>Таким  образом, авторское пособие «Мир вокруг меня» отражает актуальные проблемы</a:t>
            </a:r>
            <a:r>
              <a:rPr lang="ru-RU" sz="1400" dirty="0" smtClean="0"/>
              <a:t> современного образования с сочетанием развития интеллектуальных и социальных компетенций с экологическим воспитанием, используя игру как основной метод обучения. Это позволяет комплексно развивать личность ребёнка, подготавливая его к дальнейшему обучению и жизни в обществе.</a:t>
            </a:r>
            <a:endParaRPr lang="ru-RU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13870" y="1792223"/>
            <a:ext cx="2363530" cy="339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a14="http://schemas.microsoft.com/office/drawing/2010/main" xmlns:p15="http://schemas.microsoft.com/office/powerpoint/2012/main" xmlns:p159="http://schemas.microsoft.com/office/powerpoint/2015/09/main" xmlns:p14="http://schemas.microsoft.com/office/powerpoint/2010/main" val="1967568227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="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id="{F3ECBA57-E5E7-B11C-A236-35CC760EA8DC}"/>
              </a:ext>
            </a:extLst>
          </p:cNvPr>
          <p:cNvSpPr txBox="1"/>
          <p:nvPr/>
        </p:nvSpPr>
        <p:spPr>
          <a:xfrm>
            <a:off x="18649" y="192024"/>
            <a:ext cx="9887352" cy="10372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Цель авторского пособия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«Мир вокруг меня» – учить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дошкольников и младших школьников навыкам работы с информацией, укреплять полученные  знания через предметно - практическую деятельность и развивать мелкую моторику, обеспечивая их речевую активность и вовлеченность в учебный процесс.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1. Формирование навыков работы с информацией: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учить детей находить, воспринимать и анализировать простую информацию; развивать умение сопоставлять, классифицировать и обобщать информацию; тренировать внимание и память через работу с визуальными и вербальными материалами.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2. Укрепление полученных знаний через предметно-практическую деятельность: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организовывать практические задания, закрепляющие теоретические знания (например, после рассказа о животных — лепка, аппликация, сортировка карточек с изображениями); использовать эксперименты и простые опыты для осмысления природных явлений, свойств предметов; 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3. Развитие мелкой моторики: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обучать правильным приёмам рисования, штриховки, обводки, раскрашивания; практиковать работу с ножницами и клеем; развивать координацию «глаз — рука» через игровые задания.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4. Обеспечение речевой активности: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стимулировать разговорную речь через обсуждение, обмен мнениями, описание действий; учить формулировать простые суждения, задавать и отвечать на вопросы; развивать словарный запас по темам занятий; практиковать пересказ, составление коротких рассказов по картинкам; использовать диалоги, ролевые игры для активизации речи.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5. Повышение вовлечённости в учебный процесс: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делать занятия интерактивными; использовать элементы выбора для ребёнка; внедрять игровые ситуации,  создавать ситуацию успеха, поощрять даже небольшие достижения;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Пособие предназначено для совместной работы педагогов  и родителей с детьми  6-7 лет и представляет систему работы педагога  по экологическому воспитанию и развитию речи детей через предметно-практическую и игровую деятельность. И имеет преемственность с начальным уровнем школьного образования.</a:t>
            </a:r>
          </a:p>
          <a:p>
            <a:pPr>
              <a:lnSpc>
                <a:spcPct val="150000"/>
              </a:lnSpc>
            </a:pPr>
            <a:endParaRPr lang="ru-RU" sz="1400" dirty="0" smtClean="0">
              <a:latin typeface="Proxima Nova Light"/>
            </a:endParaRPr>
          </a:p>
          <a:p>
            <a:pPr>
              <a:lnSpc>
                <a:spcPct val="150000"/>
              </a:lnSpc>
            </a:pPr>
            <a:endParaRPr lang="ru-RU" sz="1400" dirty="0" smtClean="0">
              <a:latin typeface="Proxima Nova Light"/>
            </a:endParaRPr>
          </a:p>
          <a:p>
            <a:pPr>
              <a:lnSpc>
                <a:spcPct val="150000"/>
              </a:lnSpc>
            </a:pPr>
            <a:endParaRPr lang="ru-RU" sz="1400" dirty="0" smtClean="0">
              <a:latin typeface="Proxima Nova Light"/>
            </a:endParaRPr>
          </a:p>
          <a:p>
            <a:pPr>
              <a:lnSpc>
                <a:spcPct val="150000"/>
              </a:lnSpc>
            </a:pPr>
            <a:endParaRPr lang="ru-RU" sz="1400" dirty="0" smtClean="0">
              <a:latin typeface="Proxima Nova Light"/>
            </a:endParaRPr>
          </a:p>
          <a:p>
            <a:pPr>
              <a:lnSpc>
                <a:spcPct val="150000"/>
              </a:lnSpc>
            </a:pPr>
            <a:endParaRPr lang="ru-RU" sz="1400" dirty="0" smtClean="0">
              <a:latin typeface="Proxima Nova Light"/>
            </a:endParaRPr>
          </a:p>
          <a:p>
            <a:pPr>
              <a:lnSpc>
                <a:spcPct val="150000"/>
              </a:lnSpc>
            </a:pPr>
            <a:endParaRPr lang="ru-RU" sz="1400" dirty="0" smtClean="0">
              <a:latin typeface="Proxima Nova Light"/>
            </a:endParaRPr>
          </a:p>
          <a:p>
            <a:pPr>
              <a:lnSpc>
                <a:spcPct val="150000"/>
              </a:lnSpc>
            </a:pPr>
            <a:endParaRPr lang="ru-RU" sz="1400" dirty="0" smtClean="0">
              <a:latin typeface="Proxima Nova Light"/>
            </a:endParaRPr>
          </a:p>
          <a:p>
            <a:pPr>
              <a:lnSpc>
                <a:spcPct val="150000"/>
              </a:lnSpc>
            </a:pPr>
            <a:endParaRPr lang="ru-RU" sz="1400" dirty="0" smtClean="0">
              <a:latin typeface="Proxima Nova Light"/>
            </a:endParaRPr>
          </a:p>
          <a:p>
            <a:pPr>
              <a:lnSpc>
                <a:spcPct val="150000"/>
              </a:lnSpc>
            </a:pPr>
            <a:endParaRPr lang="ru-RU" sz="1400" dirty="0" smtClean="0">
              <a:latin typeface="Proxima Nova Light"/>
            </a:endParaRPr>
          </a:p>
          <a:p>
            <a:pPr>
              <a:lnSpc>
                <a:spcPct val="150000"/>
              </a:lnSpc>
            </a:pPr>
            <a:endParaRPr lang="ru-RU" sz="1400" dirty="0" smtClean="0">
              <a:latin typeface="Proxima Nova Light"/>
            </a:endParaRPr>
          </a:p>
          <a:p>
            <a:pPr>
              <a:lnSpc>
                <a:spcPct val="150000"/>
              </a:lnSpc>
            </a:pPr>
            <a:endParaRPr lang="ru-RU" sz="1400" dirty="0" smtClean="0">
              <a:latin typeface="Proxima Nova Light"/>
            </a:endParaRPr>
          </a:p>
          <a:p>
            <a:pPr>
              <a:lnSpc>
                <a:spcPct val="150000"/>
              </a:lnSpc>
            </a:pPr>
            <a:endParaRPr lang="ru-RU" sz="1400" dirty="0" smtClean="0">
              <a:latin typeface="Proxima Nova Light"/>
            </a:endParaRPr>
          </a:p>
        </p:txBody>
      </p:sp>
    </p:spTree>
    <p:extLst>
      <p:ext uri="{BB962C8B-B14F-4D97-AF65-F5344CB8AC3E}">
        <p14:creationId xmlns="" xmlns:a14="http://schemas.microsoft.com/office/drawing/2010/main" xmlns:p15="http://schemas.microsoft.com/office/powerpoint/2012/main" xmlns:p159="http://schemas.microsoft.com/office/powerpoint/2015/09/main" xmlns:p14="http://schemas.microsoft.com/office/powerpoint/2010/main" val="2782364443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8824"/>
          <a:stretch>
            <a:fillRect/>
          </a:stretch>
        </p:blipFill>
        <p:spPr bwMode="auto">
          <a:xfrm>
            <a:off x="5431539" y="937168"/>
            <a:ext cx="2550731" cy="3153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TextBox 16">
            <a:extLst>
              <a:ext uri="{FF2B5EF4-FFF2-40B4-BE49-F238E27FC236}">
                <a16:creationId xmlns="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id="{F3ECBA57-E5E7-B11C-A236-35CC760EA8DC}"/>
              </a:ext>
            </a:extLst>
          </p:cNvPr>
          <p:cNvSpPr txBox="1"/>
          <p:nvPr/>
        </p:nvSpPr>
        <p:spPr>
          <a:xfrm>
            <a:off x="128019" y="157559"/>
            <a:ext cx="530352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1800" b="1" dirty="0" smtClean="0">
                <a:solidFill>
                  <a:srgbClr val="263B80"/>
                </a:solidFill>
              </a:rPr>
              <a:t>Авторское пособие имеет содержание</a:t>
            </a:r>
            <a:r>
              <a:rPr lang="ru-RU" sz="1800" dirty="0" smtClean="0">
                <a:solidFill>
                  <a:srgbClr val="263B80"/>
                </a:solidFill>
              </a:rPr>
              <a:t>: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128019" y="665391"/>
            <a:ext cx="5175504" cy="6799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52237" lvl="4" indent="-342900">
              <a:buAutoNum type="arabicPeriod"/>
            </a:pPr>
            <a:r>
              <a:rPr lang="ru-RU" b="1" dirty="0" smtClean="0"/>
              <a:t>Неживая природа</a:t>
            </a:r>
          </a:p>
          <a:p>
            <a:pPr marL="342900" indent="-342900"/>
            <a:r>
              <a:rPr lang="ru-RU" sz="1200" b="1" dirty="0" smtClean="0"/>
              <a:t>Космос:</a:t>
            </a:r>
            <a:r>
              <a:rPr lang="ru-RU" sz="1200" dirty="0" smtClean="0"/>
              <a:t> роль Солнца в солнечной системе;  Планеты Солнечной системы; </a:t>
            </a:r>
          </a:p>
          <a:p>
            <a:pPr marL="342900" indent="-342900"/>
            <a:r>
              <a:rPr lang="ru-RU" sz="1200" dirty="0" smtClean="0"/>
              <a:t>понятие о Луне как спутнике Земли; Планета Земля; движение Земли и    </a:t>
            </a:r>
          </a:p>
          <a:p>
            <a:pPr marL="342900" indent="-342900"/>
            <a:r>
              <a:rPr lang="ru-RU" sz="1200" dirty="0" smtClean="0"/>
              <a:t>Луны;</a:t>
            </a:r>
          </a:p>
          <a:p>
            <a:r>
              <a:rPr lang="ru-RU" sz="1200" b="1" dirty="0" smtClean="0"/>
              <a:t>Воздух:</a:t>
            </a:r>
            <a:r>
              <a:rPr lang="ru-RU" sz="1200" dirty="0" smtClean="0"/>
              <a:t> свойства воздуха (невидим, занимает пространство, необходим для дыхания); значение для живой природы; понятие о ветре как движении воздуха; измерение температуры воздуха.</a:t>
            </a:r>
          </a:p>
          <a:p>
            <a:r>
              <a:rPr lang="ru-RU" sz="1200" b="1" dirty="0" smtClean="0"/>
              <a:t>Вода:</a:t>
            </a:r>
            <a:r>
              <a:rPr lang="ru-RU" sz="1200" dirty="0" smtClean="0"/>
              <a:t> три состояния воды (твёрдое, жидкое, газообразное); круговорот       воды в природе; источники пресной и солёной воды; значение воды для жизни; охрана водоёмов.</a:t>
            </a:r>
          </a:p>
          <a:p>
            <a:r>
              <a:rPr lang="ru-RU" sz="1200" b="1" dirty="0" smtClean="0"/>
              <a:t>Сезонные и суточные изменения:</a:t>
            </a:r>
            <a:r>
              <a:rPr lang="ru-RU" sz="1200" dirty="0" smtClean="0"/>
              <a:t> смена дня и ночи, времён года; влияние смены сезонов на неживую природу (температура, осадки, состояние воды)</a:t>
            </a:r>
          </a:p>
          <a:p>
            <a:r>
              <a:rPr lang="ru-RU" sz="1200" b="1" dirty="0" smtClean="0"/>
              <a:t>Природные явления:</a:t>
            </a:r>
            <a:r>
              <a:rPr lang="ru-RU" sz="1200" dirty="0" smtClean="0"/>
              <a:t> дождь, снег, туман, гроза, радуга, иней, гололёд; причины возникновения, особенности, влияние на жизнь человека и природы.</a:t>
            </a:r>
          </a:p>
          <a:p>
            <a:pPr marL="342900" indent="-342900" algn="ctr">
              <a:lnSpc>
                <a:spcPct val="150000"/>
              </a:lnSpc>
            </a:pPr>
            <a:r>
              <a:rPr lang="ru-RU" sz="1600" b="1" dirty="0" smtClean="0"/>
              <a:t>2. Живая  природа</a:t>
            </a:r>
          </a:p>
          <a:p>
            <a:r>
              <a:rPr lang="ru-RU" sz="1200" b="1" dirty="0" smtClean="0"/>
              <a:t>Растения:</a:t>
            </a:r>
            <a:r>
              <a:rPr lang="ru-RU" sz="1200" dirty="0" smtClean="0"/>
              <a:t> виды растений (деревья, кустарники, травы), части растения (корень, стебель, листья, цветы, плоды), условия роста (свет, вода, тепло), примеры растений родного края, значение растений для человека и природы.</a:t>
            </a:r>
          </a:p>
          <a:p>
            <a:r>
              <a:rPr lang="ru-RU" sz="1200" b="1" dirty="0" smtClean="0"/>
              <a:t>Животные:</a:t>
            </a:r>
            <a:r>
              <a:rPr lang="ru-RU" sz="1200" dirty="0" smtClean="0"/>
              <a:t> классификация (млекопитающие, птицы, рыбы, насекомые, пресмыкающиеся, земноводные), среда обитания, питание, повадки, сезонные изменения в жизни животных, примеры животных родного края.</a:t>
            </a:r>
          </a:p>
          <a:p>
            <a:r>
              <a:rPr lang="ru-RU" sz="1200" b="1" dirty="0" smtClean="0"/>
              <a:t>Грибы:</a:t>
            </a:r>
            <a:r>
              <a:rPr lang="ru-RU" sz="1200" dirty="0" smtClean="0"/>
              <a:t> виды грибов (съедобные и несъедобные), строение гриба, места произрастания, роль в природе.</a:t>
            </a:r>
          </a:p>
          <a:p>
            <a:r>
              <a:rPr lang="ru-RU" sz="1200" b="1" dirty="0" smtClean="0"/>
              <a:t>Человек как часть живой природы:</a:t>
            </a:r>
            <a:r>
              <a:rPr lang="ru-RU" sz="1200" dirty="0" smtClean="0"/>
              <a:t> основные признаки живого организма у человека, необходимость здорового образа жизни для поддержания жизнедеятельности.</a:t>
            </a:r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58144" y="4283059"/>
            <a:ext cx="1563641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/>
          <a:srcRect b="9095"/>
          <a:stretch>
            <a:fillRect/>
          </a:stretch>
        </p:blipFill>
        <p:spPr bwMode="auto">
          <a:xfrm>
            <a:off x="7622658" y="4272602"/>
            <a:ext cx="1635825" cy="2134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34725" y="1903718"/>
            <a:ext cx="1517459" cy="2186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a14="http://schemas.microsoft.com/office/drawing/2010/main" xmlns:p15="http://schemas.microsoft.com/office/powerpoint/2012/main" xmlns:p159="http://schemas.microsoft.com/office/powerpoint/2015/09/main" xmlns:p14="http://schemas.microsoft.com/office/powerpoint/2010/main" val="2782364443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="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id="{F3ECBA57-E5E7-B11C-A236-35CC760EA8DC}"/>
              </a:ext>
            </a:extLst>
          </p:cNvPr>
          <p:cNvSpPr txBox="1"/>
          <p:nvPr/>
        </p:nvSpPr>
        <p:spPr>
          <a:xfrm>
            <a:off x="146795" y="543919"/>
            <a:ext cx="4891551" cy="6921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>
              <a:lnSpc>
                <a:spcPct val="150000"/>
              </a:lnSpc>
            </a:pPr>
            <a:r>
              <a:rPr lang="ru-RU" sz="1600" b="1" dirty="0" smtClean="0"/>
              <a:t>2. Живая  природа</a:t>
            </a:r>
          </a:p>
          <a:p>
            <a:r>
              <a:rPr lang="ru-RU" sz="1400" b="1" dirty="0" smtClean="0"/>
              <a:t>Взаимосвязи в живой природе:</a:t>
            </a:r>
            <a:r>
              <a:rPr lang="ru-RU" sz="1400" dirty="0" smtClean="0"/>
              <a:t> цепи питания, взаимопомощь и борьба за выживание, роль человека в сохранении природного баланса.</a:t>
            </a:r>
          </a:p>
          <a:p>
            <a:r>
              <a:rPr lang="ru-RU" sz="1400" b="1" dirty="0" smtClean="0"/>
              <a:t>Сезонные изменения в живой природе:</a:t>
            </a:r>
            <a:r>
              <a:rPr lang="ru-RU" sz="1400" dirty="0" smtClean="0"/>
              <a:t> как растения и животные приспосабливаются к смене времён года, подготовка к зиме, </a:t>
            </a:r>
          </a:p>
          <a:p>
            <a:r>
              <a:rPr lang="ru-RU" sz="1400" dirty="0" smtClean="0"/>
              <a:t>весеннее пробуждение.</a:t>
            </a:r>
          </a:p>
          <a:p>
            <a:r>
              <a:rPr lang="ru-RU" sz="1400" b="1" dirty="0" smtClean="0"/>
              <a:t>Заповедники и Национальные парки:  </a:t>
            </a:r>
            <a:r>
              <a:rPr lang="ru-RU" sz="1400" dirty="0" smtClean="0"/>
              <a:t>правила поведения, отличия </a:t>
            </a:r>
          </a:p>
          <a:p>
            <a:r>
              <a:rPr lang="ru-RU" sz="1400" dirty="0" smtClean="0"/>
              <a:t>и их особенности. </a:t>
            </a:r>
          </a:p>
          <a:p>
            <a:r>
              <a:rPr lang="ru-RU" sz="1400" b="1" dirty="0" smtClean="0"/>
              <a:t>Красная книга:</a:t>
            </a:r>
            <a:r>
              <a:rPr lang="ru-RU" sz="1400" dirty="0" smtClean="0"/>
              <a:t> понятие о редких и исчезающих видах, причины исчезновения животных и растений, меры по их охране.</a:t>
            </a:r>
          </a:p>
          <a:p>
            <a:r>
              <a:rPr lang="ru-RU" sz="1400" b="1" dirty="0" smtClean="0"/>
              <a:t>Экология: </a:t>
            </a:r>
            <a:r>
              <a:rPr lang="ru-RU" sz="1400" dirty="0" smtClean="0"/>
              <a:t>загрязнение воздуха, воды, почвы, вырубка лесов, исчезновение видов животных и растений. экономия воды и электроэнергии, раздельный сбор мусора.</a:t>
            </a:r>
            <a:r>
              <a:rPr lang="ru-RU" sz="1400" b="1" dirty="0" smtClean="0"/>
              <a:t>  </a:t>
            </a:r>
          </a:p>
          <a:p>
            <a:endParaRPr lang="ru-RU" sz="1600" b="1" dirty="0" smtClean="0">
              <a:solidFill>
                <a:srgbClr val="0966CC"/>
              </a:solidFill>
            </a:endParaRPr>
          </a:p>
          <a:p>
            <a:pPr algn="ctr"/>
            <a:r>
              <a:rPr lang="ru-RU" sz="1600" b="1" dirty="0" smtClean="0"/>
              <a:t>3. Россия – Родина моя</a:t>
            </a:r>
          </a:p>
          <a:p>
            <a:pPr algn="ctr"/>
            <a:endParaRPr lang="ru-RU" sz="1200" b="1" dirty="0" smtClean="0">
              <a:solidFill>
                <a:srgbClr val="0966CC"/>
              </a:solidFill>
            </a:endParaRPr>
          </a:p>
          <a:p>
            <a:r>
              <a:rPr lang="ru-RU" sz="1400" b="1" dirty="0" smtClean="0"/>
              <a:t>Знакомство с символикой государства</a:t>
            </a:r>
            <a:r>
              <a:rPr lang="ru-RU" sz="1400" dirty="0" smtClean="0"/>
              <a:t> (герб, флаг, гимн) и историей </a:t>
            </a:r>
          </a:p>
          <a:p>
            <a:r>
              <a:rPr lang="ru-RU" sz="1400" dirty="0" smtClean="0"/>
              <a:t>их возникновения;</a:t>
            </a:r>
          </a:p>
          <a:p>
            <a:r>
              <a:rPr lang="ru-RU" sz="1400" b="1" dirty="0" smtClean="0"/>
              <a:t>Многонациональность России</a:t>
            </a:r>
            <a:r>
              <a:rPr lang="ru-RU" sz="1400" dirty="0" smtClean="0"/>
              <a:t>, культура и традиции народов, проживающих в стране;</a:t>
            </a:r>
          </a:p>
          <a:p>
            <a:r>
              <a:rPr lang="ru-RU" sz="1400" b="1" dirty="0" smtClean="0"/>
              <a:t>Профессии</a:t>
            </a:r>
            <a:r>
              <a:rPr lang="ru-RU" sz="1400" dirty="0" smtClean="0"/>
              <a:t>, труд взрослых, традиции родного края;</a:t>
            </a:r>
          </a:p>
          <a:p>
            <a:pPr algn="ctr"/>
            <a:endParaRPr lang="ru-RU" sz="1600" b="1" dirty="0" smtClean="0">
              <a:solidFill>
                <a:srgbClr val="0966CC"/>
              </a:solidFill>
            </a:endParaRPr>
          </a:p>
          <a:p>
            <a:pPr>
              <a:lnSpc>
                <a:spcPct val="150000"/>
              </a:lnSpc>
            </a:pPr>
            <a:endParaRPr lang="ru-RU" dirty="0">
              <a:solidFill>
                <a:srgbClr val="263B8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4023" y="1148508"/>
            <a:ext cx="1646892" cy="2340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51930" y="1152371"/>
            <a:ext cx="1682792" cy="2340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34722" y="1148514"/>
            <a:ext cx="1771278" cy="234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79206" y="3635921"/>
            <a:ext cx="1757874" cy="25498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21900" y="3635921"/>
            <a:ext cx="1548802" cy="25498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070702" y="3635921"/>
            <a:ext cx="1752797" cy="2430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a14="http://schemas.microsoft.com/office/drawing/2010/main" xmlns:p15="http://schemas.microsoft.com/office/powerpoint/2012/main" xmlns:p159="http://schemas.microsoft.com/office/powerpoint/2015/09/main" xmlns:p14="http://schemas.microsoft.com/office/powerpoint/2010/main" val="2782364443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="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id="{F3ECBA57-E5E7-B11C-A236-35CC760EA8DC}"/>
              </a:ext>
            </a:extLst>
          </p:cNvPr>
          <p:cNvSpPr txBox="1"/>
          <p:nvPr/>
        </p:nvSpPr>
        <p:spPr>
          <a:xfrm>
            <a:off x="375395" y="912974"/>
            <a:ext cx="930073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800" dirty="0" smtClean="0">
                <a:solidFill>
                  <a:srgbClr val="263B80"/>
                </a:solidFill>
                <a:latin typeface="Proxima Nova Light" panose="02000506030000020004" pitchFamily="50" charset="0"/>
              </a:rPr>
              <a:t> </a:t>
            </a:r>
            <a:endParaRPr lang="ru-RU" dirty="0">
              <a:solidFill>
                <a:srgbClr val="263B8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75758" y="282597"/>
            <a:ext cx="4542546" cy="7405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Пособие «Мир вокруг меня» </a:t>
            </a:r>
            <a:r>
              <a:rPr lang="ru-RU" b="1" dirty="0" smtClean="0"/>
              <a:t>опирается на комплекс педагогических принципов</a:t>
            </a:r>
            <a:r>
              <a:rPr lang="ru-RU" dirty="0" smtClean="0"/>
              <a:t>, обеспечивающих гармоничное развитие личности       </a:t>
            </a:r>
          </a:p>
          <a:p>
            <a:r>
              <a:rPr lang="ru-RU" dirty="0" smtClean="0"/>
              <a:t> ребёнка и эффективное познание окружающего мира.</a:t>
            </a:r>
          </a:p>
          <a:p>
            <a:r>
              <a:rPr lang="ru-RU" dirty="0" smtClean="0"/>
              <a:t>Принцип </a:t>
            </a:r>
            <a:r>
              <a:rPr lang="ru-RU" dirty="0" err="1" smtClean="0"/>
              <a:t>природосообразности</a:t>
            </a:r>
            <a:r>
              <a:rPr lang="ru-RU" dirty="0" smtClean="0"/>
              <a:t>, </a:t>
            </a:r>
            <a:r>
              <a:rPr lang="ru-RU" dirty="0" err="1" smtClean="0"/>
              <a:t>культуросообразности</a:t>
            </a:r>
            <a:r>
              <a:rPr lang="ru-RU" dirty="0" smtClean="0"/>
              <a:t>,</a:t>
            </a:r>
          </a:p>
          <a:p>
            <a:r>
              <a:rPr lang="ru-RU" dirty="0" smtClean="0"/>
              <a:t>социальной адекватности воспитания, целостности и </a:t>
            </a:r>
          </a:p>
          <a:p>
            <a:r>
              <a:rPr lang="ru-RU" dirty="0" smtClean="0"/>
              <a:t>системности, </a:t>
            </a:r>
            <a:r>
              <a:rPr lang="ru-RU" dirty="0" err="1" smtClean="0"/>
              <a:t>деятельностного</a:t>
            </a:r>
            <a:r>
              <a:rPr lang="ru-RU" dirty="0" smtClean="0"/>
              <a:t> подхода, наглядности,</a:t>
            </a:r>
          </a:p>
          <a:p>
            <a:r>
              <a:rPr lang="ru-RU" dirty="0" smtClean="0"/>
              <a:t> доступности, сотрудничества. </a:t>
            </a:r>
            <a:r>
              <a:rPr lang="ru-RU" dirty="0" err="1" smtClean="0"/>
              <a:t>экологизации</a:t>
            </a:r>
            <a:r>
              <a:rPr lang="ru-RU" dirty="0" smtClean="0"/>
              <a:t> </a:t>
            </a:r>
          </a:p>
          <a:p>
            <a:r>
              <a:rPr lang="ru-RU" dirty="0" smtClean="0"/>
              <a:t>Образования, краеведческого подхода.</a:t>
            </a:r>
          </a:p>
          <a:p>
            <a:r>
              <a:rPr lang="ru-RU" dirty="0" smtClean="0"/>
              <a:t>развития критического мышления. игровой </a:t>
            </a:r>
          </a:p>
          <a:p>
            <a:r>
              <a:rPr lang="ru-RU" dirty="0" smtClean="0"/>
              <a:t>деятельности.</a:t>
            </a:r>
          </a:p>
          <a:p>
            <a:r>
              <a:rPr lang="ru-RU" b="1" dirty="0" smtClean="0"/>
              <a:t>Используются  методики при работе с </a:t>
            </a:r>
          </a:p>
          <a:p>
            <a:r>
              <a:rPr lang="ru-RU" b="1" dirty="0" smtClean="0"/>
              <a:t>данным пособием</a:t>
            </a:r>
          </a:p>
          <a:p>
            <a:r>
              <a:rPr lang="ru-RU" dirty="0" smtClean="0"/>
              <a:t>Наглядности, словесности,</a:t>
            </a:r>
            <a:r>
              <a:rPr lang="en-US" dirty="0" smtClean="0"/>
              <a:t> </a:t>
            </a:r>
            <a:endParaRPr lang="ru-RU" dirty="0" smtClean="0"/>
          </a:p>
          <a:p>
            <a:r>
              <a:rPr lang="ru-RU" dirty="0" smtClean="0"/>
              <a:t>практические, игровые .</a:t>
            </a:r>
          </a:p>
          <a:p>
            <a:r>
              <a:rPr lang="ru-RU" b="1" dirty="0" smtClean="0"/>
              <a:t>Используются инновационные приемы:</a:t>
            </a:r>
          </a:p>
          <a:p>
            <a:r>
              <a:rPr lang="ru-RU" dirty="0" err="1" smtClean="0"/>
              <a:t>кейс‑технологии</a:t>
            </a:r>
            <a:r>
              <a:rPr lang="ru-RU" dirty="0" smtClean="0"/>
              <a:t>, </a:t>
            </a:r>
            <a:r>
              <a:rPr lang="en-US" dirty="0" smtClean="0"/>
              <a:t>STEM‑</a:t>
            </a:r>
            <a:r>
              <a:rPr lang="ru-RU" dirty="0" smtClean="0"/>
              <a:t>образование, цифровые инструменты и приложения.</a:t>
            </a:r>
          </a:p>
          <a:p>
            <a:endParaRPr lang="ru-RU" b="1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8194" name="Picture 2" descr="https://sun9-64.userapi.com/s/v1/ig2/3bz1kp-HcnfQDr1CaQPSBoaZSEGzjC5_9jvhpCuyfp80YvGNPn6JX_h9ZJDqDJk8-9yJZQiLTGaIneor36mEXYrr.jpg?quality=95&amp;as=32x43,48x64,72x96,108x143,160x213,240x319,360x478,480x638,540x717,640x850,720x957,1080x1435,1280x1700,1440x1913,1927x2560&amp;from=bu&amp;cs=1280x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8450" y="1266131"/>
            <a:ext cx="2047550" cy="2719403"/>
          </a:xfrm>
          <a:prstGeom prst="rect">
            <a:avLst/>
          </a:prstGeom>
          <a:noFill/>
        </p:spPr>
      </p:pic>
      <p:pic>
        <p:nvPicPr>
          <p:cNvPr id="8198" name="Picture 6" descr="https://sun9-83.userapi.com/s/v1/ig2/EA8_peb1aT5JLar-bYoXvgnDwJu8XsZjs7652R96lUC-jYTYfQdFbeW1Ju81hXnMVSXmJ67Wdy_nTSPYfanJoETV.jpg?quality=95&amp;as=32x24,48x36,72x54,108x81,160x120,240x181,360x271,480x361,540x406,640x482,720x542,1080x813,1280x963,1440x1084,2560x1927&amp;from=bu&amp;cs=2560x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2082" y="1702774"/>
            <a:ext cx="2442198" cy="1838326"/>
          </a:xfrm>
          <a:prstGeom prst="rect">
            <a:avLst/>
          </a:prstGeom>
          <a:noFill/>
        </p:spPr>
      </p:pic>
      <p:pic>
        <p:nvPicPr>
          <p:cNvPr id="8200" name="Picture 8" descr="https://sun9-67.userapi.com/s/v1/ig2/cOduJ8oTikgIw9zIt8vnlEFrpx30Se-EQUel0pZdthWSO-Ops4zUV9eBKxMnNiZaZGnjdQEd2Y1eWczgPyWyTGTA.jpg?quality=95&amp;as=32x43,48x64,72x96,108x144,160x213,240x320,360x480,480x640,540x720,640x853,720x960,960x1280&amp;from=bu&amp;cs=960x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65316" y="3143566"/>
            <a:ext cx="1948629" cy="2598170"/>
          </a:xfrm>
          <a:prstGeom prst="rect">
            <a:avLst/>
          </a:prstGeom>
          <a:noFill/>
        </p:spPr>
      </p:pic>
      <p:pic>
        <p:nvPicPr>
          <p:cNvPr id="8202" name="Picture 10" descr="https://sun9-45.userapi.com/s/v1/ig2/SHS9o-1aZ1Ds2KZUTtQirK3VR6RnyRvStrmkl20QDeDxNw_geFYVk7LhmhxE9DFQiVIrZb16Xs0woE6RPVJfhnh2.jpg?quality=95&amp;as=32x43,48x64,72x96,108x144,160x213,240x320,360x480,480x640,540x720,640x853,720x960,960x1280&amp;from=bu&amp;cs=960x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23740" y="3786453"/>
            <a:ext cx="1869420" cy="24925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a14="http://schemas.microsoft.com/office/drawing/2010/main" xmlns:p15="http://schemas.microsoft.com/office/powerpoint/2012/main" xmlns:p159="http://schemas.microsoft.com/office/powerpoint/2015/09/main" xmlns:p14="http://schemas.microsoft.com/office/powerpoint/2010/main" val="2782364443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="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id="{F3ECBA57-E5E7-B11C-A236-35CC760EA8DC}"/>
              </a:ext>
            </a:extLst>
          </p:cNvPr>
          <p:cNvSpPr txBox="1"/>
          <p:nvPr/>
        </p:nvSpPr>
        <p:spPr>
          <a:xfrm>
            <a:off x="232383" y="192024"/>
            <a:ext cx="930073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800" b="1" dirty="0" smtClean="0"/>
              <a:t>Уникальность пособия</a:t>
            </a:r>
            <a:r>
              <a:rPr lang="ru-RU" sz="1800" dirty="0" smtClean="0"/>
              <a:t> заключается в том, что содержит задания для развития ВПФ, интерактивное сопровождение (в виде </a:t>
            </a:r>
            <a:r>
              <a:rPr lang="en-US" sz="1800" dirty="0" smtClean="0"/>
              <a:t>Q-</a:t>
            </a:r>
            <a:r>
              <a:rPr lang="ru-RU" sz="1800" dirty="0" smtClean="0"/>
              <a:t>кодов), состоит из </a:t>
            </a:r>
          </a:p>
          <a:p>
            <a:pPr>
              <a:lnSpc>
                <a:spcPct val="150000"/>
              </a:lnSpc>
            </a:pPr>
            <a:r>
              <a:rPr lang="ru-RU" sz="1800" dirty="0" smtClean="0"/>
              <a:t>основной части (рабочей страницы) и приложений для </a:t>
            </a:r>
          </a:p>
          <a:p>
            <a:pPr>
              <a:lnSpc>
                <a:spcPct val="150000"/>
              </a:lnSpc>
            </a:pPr>
            <a:r>
              <a:rPr lang="ru-RU" sz="1800" dirty="0" smtClean="0"/>
              <a:t>вырезания, а также ориентировано на предметную </a:t>
            </a:r>
          </a:p>
          <a:p>
            <a:pPr>
              <a:lnSpc>
                <a:spcPct val="150000"/>
              </a:lnSpc>
            </a:pPr>
            <a:r>
              <a:rPr lang="ru-RU" sz="1800" dirty="0" smtClean="0"/>
              <a:t>деятельность, гармоничное сочетание традиционных педагогических </a:t>
            </a:r>
          </a:p>
          <a:p>
            <a:pPr>
              <a:lnSpc>
                <a:spcPct val="150000"/>
              </a:lnSpc>
            </a:pPr>
            <a:r>
              <a:rPr lang="ru-RU" sz="1800" dirty="0" smtClean="0"/>
              <a:t>подходов с инновационными технологиями, что </a:t>
            </a:r>
            <a:endParaRPr lang="ru-RU" sz="1800" dirty="0" smtClean="0"/>
          </a:p>
          <a:p>
            <a:pPr>
              <a:lnSpc>
                <a:spcPct val="150000"/>
              </a:lnSpc>
            </a:pPr>
            <a:r>
              <a:rPr lang="ru-RU" sz="1800" dirty="0" smtClean="0"/>
              <a:t>делает</a:t>
            </a:r>
            <a:r>
              <a:rPr lang="ru-RU" sz="1800" dirty="0" smtClean="0"/>
              <a:t> </a:t>
            </a:r>
            <a:r>
              <a:rPr lang="ru-RU" sz="1800" dirty="0" smtClean="0"/>
              <a:t>процесс</a:t>
            </a:r>
            <a:r>
              <a:rPr lang="ru-RU" sz="1800" dirty="0" smtClean="0"/>
              <a:t> познания окружающего мира </a:t>
            </a:r>
          </a:p>
          <a:p>
            <a:pPr>
              <a:lnSpc>
                <a:spcPct val="150000"/>
              </a:lnSpc>
            </a:pPr>
            <a:r>
              <a:rPr lang="ru-RU" sz="1800" dirty="0" smtClean="0"/>
              <a:t>увлекательным, </a:t>
            </a:r>
            <a:r>
              <a:rPr lang="ru-RU" sz="1800" dirty="0" smtClean="0"/>
              <a:t>осмысленным</a:t>
            </a:r>
            <a:r>
              <a:rPr lang="ru-RU" sz="1800" dirty="0" smtClean="0"/>
              <a:t> и </a:t>
            </a:r>
          </a:p>
          <a:p>
            <a:pPr>
              <a:lnSpc>
                <a:spcPct val="150000"/>
              </a:lnSpc>
            </a:pPr>
            <a:r>
              <a:rPr lang="ru-RU" sz="1800" dirty="0" smtClean="0"/>
              <a:t>практико‑ориентированным</a:t>
            </a:r>
            <a:r>
              <a:rPr lang="ru-RU" sz="1800" dirty="0" smtClean="0">
                <a:solidFill>
                  <a:srgbClr val="004089"/>
                </a:solidFill>
              </a:rPr>
              <a:t>.</a:t>
            </a:r>
            <a:r>
              <a:rPr lang="ru-RU" sz="18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ru-RU" sz="1800" dirty="0" smtClean="0">
                <a:solidFill>
                  <a:srgbClr val="263B80"/>
                </a:solidFill>
              </a:rPr>
              <a:t> </a:t>
            </a:r>
            <a:endParaRPr lang="ru-RU" dirty="0">
              <a:solidFill>
                <a:srgbClr val="263B80"/>
              </a:solidFill>
            </a:endParaRPr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11979" y="1671134"/>
            <a:ext cx="3245485" cy="4746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82752" y="3750820"/>
            <a:ext cx="1750775" cy="2513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6085" y="4030103"/>
            <a:ext cx="1646670" cy="2233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a14="http://schemas.microsoft.com/office/drawing/2010/main" xmlns:p15="http://schemas.microsoft.com/office/powerpoint/2012/main" xmlns:p159="http://schemas.microsoft.com/office/powerpoint/2015/09/main" xmlns:p14="http://schemas.microsoft.com/office/powerpoint/2010/main" val="2782364443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="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id="{F3ECBA57-E5E7-B11C-A236-35CC760EA8DC}"/>
              </a:ext>
            </a:extLst>
          </p:cNvPr>
          <p:cNvSpPr txBox="1"/>
          <p:nvPr/>
        </p:nvSpPr>
        <p:spPr>
          <a:xfrm>
            <a:off x="5235794" y="219456"/>
            <a:ext cx="4636975" cy="8521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1800" b="1" dirty="0" smtClean="0">
                <a:latin typeface="Proxima Nova Light" panose="02000506030000020004" pitchFamily="50" charset="0"/>
              </a:rPr>
              <a:t>Практическая польза</a:t>
            </a:r>
          </a:p>
          <a:p>
            <a:pPr>
              <a:lnSpc>
                <a:spcPct val="150000"/>
              </a:lnSpc>
            </a:pPr>
            <a:r>
              <a:rPr lang="ru-RU" sz="1400" b="1" dirty="0" smtClean="0">
                <a:latin typeface="Proxima Nova Light" panose="02000506030000020004" pitchFamily="50" charset="0"/>
              </a:rPr>
              <a:t>Для ученика:</a:t>
            </a:r>
          </a:p>
          <a:p>
            <a:pPr marL="342900" indent="-342900">
              <a:buAutoNum type="arabicPeriod"/>
            </a:pPr>
            <a:r>
              <a:rPr lang="ru-RU" sz="1400" dirty="0" smtClean="0"/>
              <a:t>Развитие мелкой моторики</a:t>
            </a:r>
          </a:p>
          <a:p>
            <a:pPr marL="342900" indent="-342900">
              <a:buAutoNum type="arabicPeriod"/>
            </a:pPr>
            <a:r>
              <a:rPr lang="ru-RU" sz="1400" dirty="0" smtClean="0"/>
              <a:t>Развитие ВПФ</a:t>
            </a:r>
          </a:p>
          <a:p>
            <a:pPr marL="342900" indent="-342900">
              <a:buAutoNum type="arabicPeriod"/>
            </a:pPr>
            <a:r>
              <a:rPr lang="ru-RU" sz="1400" dirty="0" smtClean="0"/>
              <a:t>Развитие нейронных связей при работе с ножницами и разукрашиванием.</a:t>
            </a:r>
          </a:p>
          <a:p>
            <a:pPr marL="342900" indent="-342900">
              <a:buAutoNum type="arabicPeriod"/>
            </a:pPr>
            <a:r>
              <a:rPr lang="ru-RU" sz="1400" dirty="0" smtClean="0"/>
              <a:t>Развитие интереса к познанию</a:t>
            </a:r>
          </a:p>
          <a:p>
            <a:pPr marL="342900" indent="-342900">
              <a:buAutoNum type="arabicPeriod"/>
            </a:pPr>
            <a:r>
              <a:rPr lang="ru-RU" sz="1400" dirty="0" smtClean="0"/>
              <a:t>Предупреждение дисграфии и </a:t>
            </a:r>
            <a:r>
              <a:rPr lang="ru-RU" sz="1400" dirty="0" err="1" smtClean="0"/>
              <a:t>дислексии</a:t>
            </a:r>
            <a:r>
              <a:rPr lang="ru-RU" sz="1400" dirty="0" smtClean="0"/>
              <a:t>, посредством специальных  заданий</a:t>
            </a:r>
          </a:p>
          <a:p>
            <a:pPr marL="342900" indent="-342900">
              <a:buAutoNum type="arabicPeriod"/>
            </a:pPr>
            <a:r>
              <a:rPr lang="ru-RU" sz="1400" dirty="0" smtClean="0"/>
              <a:t>Развитие связной речи (пополнение пассивного и активного словаря)</a:t>
            </a:r>
          </a:p>
          <a:p>
            <a:pPr marL="342900" indent="-342900">
              <a:buAutoNum type="arabicPeriod"/>
            </a:pPr>
            <a:r>
              <a:rPr lang="ru-RU" sz="1400" dirty="0" smtClean="0"/>
              <a:t>Систематизация знаний по курсу «Мир вокруг меня»</a:t>
            </a:r>
          </a:p>
          <a:p>
            <a:pPr marL="342900" indent="-342900">
              <a:buAutoNum type="arabicPeriod"/>
            </a:pPr>
            <a:r>
              <a:rPr lang="ru-RU" sz="1400" dirty="0" smtClean="0"/>
              <a:t>Создание учебного наглядного пособия- справочника, который можно использовать при  подготовке к урокам по окружающему миру в начальной школе</a:t>
            </a:r>
          </a:p>
          <a:p>
            <a:pPr marL="342900" indent="-342900"/>
            <a:r>
              <a:rPr lang="ru-RU" sz="1400" b="1" dirty="0" smtClean="0"/>
              <a:t>Для учителя:</a:t>
            </a:r>
          </a:p>
          <a:p>
            <a:pPr marL="342900" indent="-342900">
              <a:buAutoNum type="arabicPeriod"/>
            </a:pPr>
            <a:r>
              <a:rPr lang="ru-RU" sz="1400" dirty="0" smtClean="0"/>
              <a:t>Удобство при проведении занятий –материал структурирован и систематизирован, направлен на развитие ребенка дошкольника по нескольким направлениям одновременно.</a:t>
            </a:r>
          </a:p>
          <a:p>
            <a:pPr marL="342900" indent="-342900">
              <a:buAutoNum type="arabicPeriod"/>
            </a:pPr>
            <a:r>
              <a:rPr lang="ru-RU" sz="1400" dirty="0" smtClean="0"/>
              <a:t>Минимальные затраты по времени при подготовке к занятию («Бери и используй»)</a:t>
            </a:r>
          </a:p>
          <a:p>
            <a:pPr marL="342900" indent="-342900">
              <a:buAutoNum type="arabicPeriod"/>
            </a:pPr>
            <a:endParaRPr lang="ru-RU" sz="1400" dirty="0" smtClean="0">
              <a:solidFill>
                <a:srgbClr val="263B80"/>
              </a:solidFill>
            </a:endParaRPr>
          </a:p>
          <a:p>
            <a:pPr marL="342900" indent="-342900">
              <a:buAutoNum type="arabicPeriod"/>
            </a:pPr>
            <a:endParaRPr lang="ru-RU" sz="1400" dirty="0" smtClean="0">
              <a:solidFill>
                <a:srgbClr val="263B80"/>
              </a:solidFill>
            </a:endParaRPr>
          </a:p>
          <a:p>
            <a:pPr marL="342900" indent="-342900">
              <a:buAutoNum type="arabicPeriod"/>
            </a:pPr>
            <a:endParaRPr lang="ru-RU" sz="1400" dirty="0" smtClean="0">
              <a:solidFill>
                <a:srgbClr val="263B80"/>
              </a:solidFill>
            </a:endParaRPr>
          </a:p>
          <a:p>
            <a:pPr marL="342900" indent="-342900">
              <a:buAutoNum type="arabicPeriod"/>
            </a:pPr>
            <a:endParaRPr lang="ru-RU" sz="1400" dirty="0" smtClean="0">
              <a:solidFill>
                <a:srgbClr val="263B80"/>
              </a:solidFill>
            </a:endParaRPr>
          </a:p>
          <a:p>
            <a:pPr marL="342900" indent="-342900">
              <a:buAutoNum type="arabicPeriod"/>
            </a:pPr>
            <a:endParaRPr lang="ru-RU" sz="1400" dirty="0" smtClean="0">
              <a:solidFill>
                <a:srgbClr val="263B80"/>
              </a:solidFill>
            </a:endParaRPr>
          </a:p>
          <a:p>
            <a:pPr marL="342900" indent="-342900"/>
            <a:endParaRPr lang="ru-RU" sz="1400" dirty="0" smtClean="0">
              <a:solidFill>
                <a:srgbClr val="263B80"/>
              </a:solidFill>
            </a:endParaRPr>
          </a:p>
          <a:p>
            <a:pPr marL="342900" indent="-342900">
              <a:buAutoNum type="arabicPeriod"/>
            </a:pPr>
            <a:endParaRPr lang="ru-RU" sz="1600" dirty="0" smtClean="0">
              <a:solidFill>
                <a:srgbClr val="263B80"/>
              </a:solidFill>
            </a:endParaRPr>
          </a:p>
          <a:p>
            <a:pPr marL="342900" indent="-342900" algn="ctr">
              <a:lnSpc>
                <a:spcPct val="150000"/>
              </a:lnSpc>
              <a:buAutoNum type="arabicPeriod"/>
            </a:pPr>
            <a:endParaRPr lang="ru-RU" sz="1800" dirty="0" smtClean="0">
              <a:solidFill>
                <a:srgbClr val="263B80"/>
              </a:solidFill>
            </a:endParaRPr>
          </a:p>
          <a:p>
            <a:pPr marL="342900" indent="-342900" algn="ctr">
              <a:lnSpc>
                <a:spcPct val="150000"/>
              </a:lnSpc>
              <a:buAutoNum type="arabicPeriod"/>
            </a:pPr>
            <a:endParaRPr lang="ru-RU" sz="1800" dirty="0" smtClean="0">
              <a:solidFill>
                <a:srgbClr val="263B80"/>
              </a:solidFill>
            </a:endParaRPr>
          </a:p>
          <a:p>
            <a:pPr algn="ctr">
              <a:lnSpc>
                <a:spcPct val="150000"/>
              </a:lnSpc>
            </a:pPr>
            <a:endParaRPr lang="ru-RU" b="1" dirty="0">
              <a:solidFill>
                <a:srgbClr val="263B80"/>
              </a:solidFill>
            </a:endParaRPr>
          </a:p>
        </p:txBody>
      </p:sp>
      <p:pic>
        <p:nvPicPr>
          <p:cNvPr id="4098" name="Picture 2" descr="https://sun9-12.userapi.com/s/v1/ig2/E-BcGv52hHW1R6cFIlRr9w0hltnGZyM_E0q7fJKQngoT9L_oUasrBla90czyznd2E1DuQBP43ITeXZLCgQp0oL6Y.jpg?quality=95&amp;as=32x24,48x36,72x54,108x81,160x120,240x181,360x271,480x361,540x406,640x482,720x542,1080x813,1280x963,1440x1084,2560x1927&amp;from=bu&amp;cs=2560x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4201" y="219456"/>
            <a:ext cx="2959589" cy="2227785"/>
          </a:xfrm>
          <a:prstGeom prst="rect">
            <a:avLst/>
          </a:prstGeom>
          <a:noFill/>
        </p:spPr>
      </p:pic>
      <p:pic>
        <p:nvPicPr>
          <p:cNvPr id="4100" name="Picture 4" descr="https://sun9-9.userapi.com/s/v1/ig2/eYqsUyOQohrprdVJC05R1_UVvzvqkgQyKPlHidUEspzvMSu42cWGOppKt4TSRihgzsoyTZ40PttuNjarlrgMocF0.jpg?quality=95&amp;as=32x43,48x64,72x96,108x143,160x213,240x319,360x478,480x638,540x717,640x850,720x957,1080x1435,1280x1700,1440x1913,1927x2560&amp;from=bu&amp;cs=1927x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73" y="3112128"/>
            <a:ext cx="2164778" cy="2875886"/>
          </a:xfrm>
          <a:prstGeom prst="rect">
            <a:avLst/>
          </a:prstGeom>
          <a:noFill/>
        </p:spPr>
      </p:pic>
      <p:pic>
        <p:nvPicPr>
          <p:cNvPr id="4102" name="Picture 6" descr="https://sun9-38.userapi.com/s/v1/ig2/bg6Ho11Zn2NCHzgPy6HwDh5mBGM2sc3OolH1laHQuPy8aSG8D51sGiouPnX8tXNRsh4uJNjPp_6tr2T07ARiaOO8.jpg?quality=95&amp;as=32x43,48x64,72x96,108x143,160x213,240x319,360x478,480x638,540x717,640x850,720x957,1080x1435,1280x1700,1440x1913,1927x2560&amp;from=bu&amp;cs=1927x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2424579" y="2332092"/>
            <a:ext cx="2531682" cy="33633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a14="http://schemas.microsoft.com/office/drawing/2010/main" xmlns:p15="http://schemas.microsoft.com/office/powerpoint/2012/main" xmlns:p159="http://schemas.microsoft.com/office/powerpoint/2015/09/main" xmlns:p14="http://schemas.microsoft.com/office/powerpoint/2010/main" val="2782364443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="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id="{F3ECBA57-E5E7-B11C-A236-35CC760EA8DC}"/>
              </a:ext>
            </a:extLst>
          </p:cNvPr>
          <p:cNvSpPr txBox="1"/>
          <p:nvPr/>
        </p:nvSpPr>
        <p:spPr>
          <a:xfrm>
            <a:off x="150073" y="1148515"/>
            <a:ext cx="9300737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В данный момент разрабатывается визуальный дидактический материал для каждой темы, с целью закрепления пройденного материала и систематизации знаний в игре.</a:t>
            </a:r>
          </a:p>
          <a:p>
            <a:pPr>
              <a:lnSpc>
                <a:spcPct val="150000"/>
              </a:lnSpc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 ближайшем будущем планируется разработка  методического </a:t>
            </a:r>
          </a:p>
          <a:p>
            <a:pPr>
              <a:lnSpc>
                <a:spcPct val="150000"/>
              </a:lnSpc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пособия для  учителя с рекомендациями и конспектами уроков. </a:t>
            </a:r>
          </a:p>
        </p:txBody>
      </p:sp>
      <p:pic>
        <p:nvPicPr>
          <p:cNvPr id="4098" name="Picture 2" descr="https://sun9-72.userapi.com/s/v1/ig2/aeVc-jQiD6kukG57CIN9KMgDKZyyKBMAqwY7cwilFFy8dvFAjZwFGBmeRln8hC5MizuMk0wpSUXljeHjrrmuJ9P-.jpg?quality=95&amp;as=32x32,48x48,72x72,108x108,160x160,240x240,360x360,480x480,540x540,640x640,720x720,1080x1080,1280x1280&amp;from=bu&amp;cs=1280x0"/>
          <p:cNvPicPr>
            <a:picLocks noChangeAspect="1" noChangeArrowheads="1"/>
          </p:cNvPicPr>
          <p:nvPr/>
        </p:nvPicPr>
        <p:blipFill>
          <a:blip r:embed="rId2"/>
          <a:srcRect t="4813" b="26673"/>
          <a:stretch>
            <a:fillRect/>
          </a:stretch>
        </p:blipFill>
        <p:spPr bwMode="auto">
          <a:xfrm>
            <a:off x="375392" y="3447945"/>
            <a:ext cx="3486912" cy="2541500"/>
          </a:xfrm>
          <a:prstGeom prst="rect">
            <a:avLst/>
          </a:prstGeom>
          <a:noFill/>
        </p:spPr>
      </p:pic>
      <p:pic>
        <p:nvPicPr>
          <p:cNvPr id="3076" name="Picture 4" descr="https://sun9-84.userapi.com/s/v1/ig2/nSMQEoIFtAm8GHpcdGluiWuYt3EJYwSqLUSxgFkQwjaG8lXGV4AAfG-3YQCzKU9gSIbq7Uqxl-SHF9JKnKqysx3M.jpg?quality=95&amp;as=32x24,48x36,72x54,108x81,160x120,240x180,360x270,480x360,540x405,640x480,720x540,1080x810,1280x960,1440x1080,2400x1800&amp;from=bu&amp;cs=2400x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72424" y="2335533"/>
            <a:ext cx="2953861" cy="2215396"/>
          </a:xfrm>
          <a:prstGeom prst="rect">
            <a:avLst/>
          </a:prstGeom>
          <a:noFill/>
        </p:spPr>
      </p:pic>
      <p:pic>
        <p:nvPicPr>
          <p:cNvPr id="3074" name="Picture 2" descr="https://sun9-82.userapi.com/s/v1/ig2/vM1rH58u3VeBvkkHiGNwPXf7I6rd1vW84wo9E2k_edK2WV9UldI5wpR1HlIyHsAhURoTXOYzxNgX_rNVwukecIuL.jpg?quality=95&amp;as=32x32,48x48,72x72,108x108,160x160,240x240,360x360,480x480,540x540,640x640,720x720,1080x1080,1280x1280,1440x1440,2400x2400&amp;from=bu&amp;cs=2400x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0595" y="3318334"/>
            <a:ext cx="2969634" cy="296963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a14="http://schemas.microsoft.com/office/drawing/2010/main" xmlns:p15="http://schemas.microsoft.com/office/powerpoint/2012/main" xmlns:p159="http://schemas.microsoft.com/office/powerpoint/2015/09/main" xmlns:p14="http://schemas.microsoft.com/office/powerpoint/2010/main" val="2782364443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="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id="{F3ECBA57-E5E7-B11C-A236-35CC760EA8DC}"/>
              </a:ext>
            </a:extLst>
          </p:cNvPr>
          <p:cNvSpPr txBox="1"/>
          <p:nvPr/>
        </p:nvSpPr>
        <p:spPr>
          <a:xfrm>
            <a:off x="150073" y="548640"/>
            <a:ext cx="9300737" cy="4551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1800" b="1" dirty="0" smtClean="0"/>
              <a:t>Отзывы учителей по работе с пособием «Мир вокруг меня»</a:t>
            </a:r>
            <a:endParaRPr lang="ru-RU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t="6987" r="13503"/>
          <a:stretch>
            <a:fillRect/>
          </a:stretch>
        </p:blipFill>
        <p:spPr bwMode="auto">
          <a:xfrm>
            <a:off x="0" y="1452301"/>
            <a:ext cx="3831697" cy="2994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 t="3616" r="3266" b="26200"/>
          <a:stretch>
            <a:fillRect/>
          </a:stretch>
        </p:blipFill>
        <p:spPr bwMode="auto">
          <a:xfrm>
            <a:off x="7239602" y="1886180"/>
            <a:ext cx="2410366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 l="8312"/>
          <a:stretch>
            <a:fillRect/>
          </a:stretch>
        </p:blipFill>
        <p:spPr bwMode="auto">
          <a:xfrm>
            <a:off x="3711690" y="3355848"/>
            <a:ext cx="3409040" cy="2651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a14="http://schemas.microsoft.com/office/drawing/2010/main" xmlns:p15="http://schemas.microsoft.com/office/powerpoint/2012/main" xmlns:p159="http://schemas.microsoft.com/office/powerpoint/2015/09/main" xmlns:p14="http://schemas.microsoft.com/office/powerpoint/2010/main" val="278236444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="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a16="http://schemas.microsoft.com/office/drawing/2014/main" id="{F3ECBA57-E5E7-B11C-A236-35CC760EA8DC}"/>
              </a:ext>
            </a:extLst>
          </p:cNvPr>
          <p:cNvSpPr txBox="1"/>
          <p:nvPr/>
        </p:nvSpPr>
        <p:spPr>
          <a:xfrm>
            <a:off x="150073" y="438913"/>
            <a:ext cx="9300737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1800" dirty="0" smtClean="0"/>
              <a:t>Видео обзор </a:t>
            </a:r>
            <a:r>
              <a:rPr lang="ru-RU" sz="1800" dirty="0" smtClean="0"/>
              <a:t>пособия</a:t>
            </a:r>
          </a:p>
          <a:p>
            <a:pPr algn="ctr">
              <a:lnSpc>
                <a:spcPct val="150000"/>
              </a:lnSpc>
            </a:pPr>
            <a:endParaRPr lang="ru-RU" sz="1800" dirty="0" smtClean="0">
              <a:latin typeface="Proxima Nova Light" panose="02000506030000020004" pitchFamily="50" charset="0"/>
              <a:hlinkClick r:id="rId2"/>
            </a:endParaRPr>
          </a:p>
          <a:p>
            <a:pPr algn="ctr">
              <a:lnSpc>
                <a:spcPct val="150000"/>
              </a:lnSpc>
            </a:pPr>
            <a:endParaRPr lang="ru-RU" sz="1800" dirty="0" smtClean="0">
              <a:latin typeface="Proxima Nova Light" panose="02000506030000020004" pitchFamily="50" charset="0"/>
              <a:hlinkClick r:id="rId2"/>
            </a:endParaRPr>
          </a:p>
          <a:p>
            <a:pPr algn="ctr">
              <a:lnSpc>
                <a:spcPct val="150000"/>
              </a:lnSpc>
            </a:pPr>
            <a:r>
              <a:rPr lang="en-US" sz="1800" dirty="0" smtClean="0">
                <a:solidFill>
                  <a:srgbClr val="263B80"/>
                </a:solidFill>
                <a:latin typeface="Proxima Nova Light" panose="02000506030000020004" pitchFamily="50" charset="0"/>
                <a:hlinkClick r:id="rId2"/>
              </a:rPr>
              <a:t>https://vk.com/wall-200546032</a:t>
            </a:r>
            <a:r>
              <a:rPr lang="ru-RU" sz="1800" dirty="0" smtClean="0">
                <a:solidFill>
                  <a:srgbClr val="263B80"/>
                </a:solidFill>
                <a:latin typeface="Proxima Nova Light" panose="02000506030000020004" pitchFamily="50" charset="0"/>
                <a:hlinkClick r:id="rId2"/>
              </a:rPr>
              <a:t> </a:t>
            </a:r>
            <a:r>
              <a:rPr lang="en-US" sz="1800" dirty="0" smtClean="0">
                <a:solidFill>
                  <a:srgbClr val="263B80"/>
                </a:solidFill>
                <a:latin typeface="Proxima Nova Light" panose="02000506030000020004" pitchFamily="50" charset="0"/>
                <a:hlinkClick r:id="rId2"/>
              </a:rPr>
              <a:t>454</a:t>
            </a:r>
            <a:endParaRPr lang="ru-RU" sz="1800" dirty="0" smtClean="0">
              <a:solidFill>
                <a:srgbClr val="263B80"/>
              </a:solidFill>
              <a:latin typeface="Proxima Nova Light" panose="02000506030000020004" pitchFamily="50" charset="0"/>
            </a:endParaRPr>
          </a:p>
          <a:p>
            <a:pPr>
              <a:lnSpc>
                <a:spcPct val="150000"/>
              </a:lnSpc>
            </a:pPr>
            <a:endParaRPr lang="ru-RU" sz="1800" dirty="0" smtClean="0">
              <a:solidFill>
                <a:srgbClr val="263B80"/>
              </a:solidFill>
              <a:latin typeface="Proxima Nova Light" panose="02000506030000020004" pitchFamily="50" charset="0"/>
            </a:endParaRPr>
          </a:p>
          <a:p>
            <a:pPr algn="ctr">
              <a:lnSpc>
                <a:spcPct val="150000"/>
              </a:lnSpc>
            </a:pPr>
            <a:r>
              <a:rPr lang="en-US" sz="1800" dirty="0" smtClean="0">
                <a:solidFill>
                  <a:srgbClr val="263B80"/>
                </a:solidFill>
                <a:latin typeface="Proxima Nova Light" panose="02000506030000020004" pitchFamily="50" charset="0"/>
                <a:hlinkClick r:id="rId3"/>
              </a:rPr>
              <a:t>https://vk.com/globus</a:t>
            </a:r>
            <a:r>
              <a:rPr lang="ru-RU" sz="1800" dirty="0" smtClean="0">
                <a:solidFill>
                  <a:srgbClr val="263B80"/>
                </a:solidFill>
                <a:latin typeface="Proxima Nova Light" panose="02000506030000020004" pitchFamily="50" charset="0"/>
                <a:hlinkClick r:id="rId3"/>
              </a:rPr>
              <a:t> </a:t>
            </a:r>
            <a:r>
              <a:rPr lang="en-US" sz="1800" dirty="0" err="1" smtClean="0">
                <a:solidFill>
                  <a:srgbClr val="263B80"/>
                </a:solidFill>
                <a:latin typeface="Proxima Nova Light" panose="02000506030000020004" pitchFamily="50" charset="0"/>
                <a:hlinkClick r:id="rId3"/>
              </a:rPr>
              <a:t>slavino</a:t>
            </a:r>
            <a:r>
              <a:rPr lang="ru-RU" sz="1800" dirty="0" smtClean="0">
                <a:solidFill>
                  <a:srgbClr val="263B80"/>
                </a:solidFill>
                <a:latin typeface="Proxima Nova Light" panose="02000506030000020004" pitchFamily="50" charset="0"/>
              </a:rPr>
              <a:t> </a:t>
            </a:r>
          </a:p>
          <a:p>
            <a:pPr>
              <a:lnSpc>
                <a:spcPct val="150000"/>
              </a:lnSpc>
            </a:pPr>
            <a:endParaRPr lang="ru-RU" sz="1800" dirty="0" smtClean="0">
              <a:solidFill>
                <a:srgbClr val="263B80"/>
              </a:solidFill>
            </a:endParaRPr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5365" y="3831336"/>
            <a:ext cx="8540661" cy="17819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a14="http://schemas.microsoft.com/office/drawing/2010/main" xmlns:p15="http://schemas.microsoft.com/office/powerpoint/2012/main" xmlns:p159="http://schemas.microsoft.com/office/powerpoint/2015/09/main" xmlns:p14="http://schemas.microsoft.com/office/powerpoint/2010/main" val="278236444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r="http://schemas.openxmlformats.org/officeDocument/2006/relationships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3678</TotalTime>
  <Words>745</Words>
  <Application>Microsoft Office PowerPoint</Application>
  <PresentationFormat>Лист A4 (210x297 мм)</PresentationFormat>
  <Paragraphs>140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Яркая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Microsoft Office User</dc:creator>
  <cp:lastModifiedBy>User</cp:lastModifiedBy>
  <cp:revision>62</cp:revision>
  <dcterms:created xsi:type="dcterms:W3CDTF">2020-04-16T10:12:10Z</dcterms:created>
  <dcterms:modified xsi:type="dcterms:W3CDTF">2026-04-12T08:44:27Z</dcterms:modified>
</cp:coreProperties>
</file>