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2" r:id="rId1"/>
  </p:sldMasterIdLst>
  <p:notesMasterIdLst>
    <p:notesMasterId r:id="rId28"/>
  </p:notesMasterIdLst>
  <p:sldIdLst>
    <p:sldId id="256" r:id="rId2"/>
    <p:sldId id="257" r:id="rId3"/>
    <p:sldId id="285" r:id="rId4"/>
    <p:sldId id="258" r:id="rId5"/>
    <p:sldId id="298" r:id="rId6"/>
    <p:sldId id="294" r:id="rId7"/>
    <p:sldId id="293" r:id="rId8"/>
    <p:sldId id="259" r:id="rId9"/>
    <p:sldId id="287" r:id="rId10"/>
    <p:sldId id="288" r:id="rId11"/>
    <p:sldId id="289" r:id="rId12"/>
    <p:sldId id="290" r:id="rId13"/>
    <p:sldId id="291" r:id="rId14"/>
    <p:sldId id="292" r:id="rId15"/>
    <p:sldId id="297" r:id="rId16"/>
    <p:sldId id="295" r:id="rId17"/>
    <p:sldId id="296" r:id="rId18"/>
    <p:sldId id="300" r:id="rId19"/>
    <p:sldId id="302" r:id="rId20"/>
    <p:sldId id="301" r:id="rId21"/>
    <p:sldId id="261" r:id="rId22"/>
    <p:sldId id="299" r:id="rId23"/>
    <p:sldId id="303" r:id="rId24"/>
    <p:sldId id="304" r:id="rId25"/>
    <p:sldId id="262" r:id="rId26"/>
    <p:sldId id="305"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p:normalViewPr>
  <p:slideViewPr>
    <p:cSldViewPr snapToGrid="0">
      <p:cViewPr varScale="1">
        <p:scale>
          <a:sx n="81" d="100"/>
          <a:sy n="81" d="100"/>
        </p:scale>
        <p:origin x="96" y="6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2906F0-FF5E-47B8-A55B-D88B6E417210}" type="datetimeFigureOut">
              <a:rPr lang="ru-RU" smtClean="0"/>
              <a:t>22.03.2025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9275FB-41E3-43BB-B5CF-6AD450876C74}" type="slidenum">
              <a:rPr lang="ru-RU" smtClean="0"/>
              <a:t>‹#›</a:t>
            </a:fld>
            <a:endParaRPr lang="ru-RU"/>
          </a:p>
        </p:txBody>
      </p:sp>
    </p:spTree>
    <p:extLst>
      <p:ext uri="{BB962C8B-B14F-4D97-AF65-F5344CB8AC3E}">
        <p14:creationId xmlns:p14="http://schemas.microsoft.com/office/powerpoint/2010/main" val="2581825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09275FB-41E3-43BB-B5CF-6AD450876C74}" type="slidenum">
              <a:rPr lang="ru-RU" smtClean="0"/>
              <a:t>1</a:t>
            </a:fld>
            <a:endParaRPr lang="ru-RU"/>
          </a:p>
        </p:txBody>
      </p:sp>
    </p:spTree>
    <p:extLst>
      <p:ext uri="{BB962C8B-B14F-4D97-AF65-F5344CB8AC3E}">
        <p14:creationId xmlns:p14="http://schemas.microsoft.com/office/powerpoint/2010/main" val="3917972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09275FB-41E3-43BB-B5CF-6AD450876C74}" type="slidenum">
              <a:rPr lang="ru-RU" smtClean="0"/>
              <a:t>8</a:t>
            </a:fld>
            <a:endParaRPr lang="ru-RU"/>
          </a:p>
        </p:txBody>
      </p:sp>
    </p:spTree>
    <p:extLst>
      <p:ext uri="{BB962C8B-B14F-4D97-AF65-F5344CB8AC3E}">
        <p14:creationId xmlns:p14="http://schemas.microsoft.com/office/powerpoint/2010/main" val="1454031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705A04B-1FBE-4672-A9CD-22DC10B825DF}" type="datetimeFigureOut">
              <a:rPr lang="ru-RU" smtClean="0"/>
              <a:t>22.03.2025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633454109"/>
      </p:ext>
    </p:extLst>
  </p:cSld>
  <p:clrMapOvr>
    <a:masterClrMapping/>
  </p:clrMapOvr>
  <p:transition spd="slow">
    <p:zoom dir="in"/>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705A04B-1FBE-4672-A9CD-22DC10B825DF}" type="datetimeFigureOut">
              <a:rPr lang="ru-RU" smtClean="0"/>
              <a:t>22.03.2025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70760833"/>
      </p:ext>
    </p:extLst>
  </p:cSld>
  <p:clrMapOvr>
    <a:masterClrMapping/>
  </p:clrMapOvr>
  <p:transition spd="slow">
    <p:zoom dir="in"/>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705A04B-1FBE-4672-A9CD-22DC10B825DF}" type="datetimeFigureOut">
              <a:rPr lang="ru-RU" smtClean="0"/>
              <a:t>22.03.2025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336808755"/>
      </p:ext>
    </p:extLst>
  </p:cSld>
  <p:clrMapOvr>
    <a:masterClrMapping/>
  </p:clrMapOvr>
  <p:transition spd="slow">
    <p:zoom dir="in"/>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705A04B-1FBE-4672-A9CD-22DC10B825DF}" type="datetimeFigureOut">
              <a:rPr lang="ru-RU" smtClean="0"/>
              <a:t>22.03.2025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2657616649"/>
      </p:ext>
    </p:extLst>
  </p:cSld>
  <p:clrMapOvr>
    <a:masterClrMapping/>
  </p:clrMapOvr>
  <p:transition spd="slow">
    <p:zoom dir="in"/>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705A04B-1FBE-4672-A9CD-22DC10B825DF}" type="datetimeFigureOut">
              <a:rPr lang="ru-RU" smtClean="0"/>
              <a:t>22.03.2025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2429039802"/>
      </p:ext>
    </p:extLst>
  </p:cSld>
  <p:clrMapOvr>
    <a:masterClrMapping/>
  </p:clrMapOvr>
  <p:transition spd="slow">
    <p:zoom dir="in"/>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705A04B-1FBE-4672-A9CD-22DC10B825DF}" type="datetimeFigureOut">
              <a:rPr lang="ru-RU" smtClean="0"/>
              <a:t>22.03.2025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903187299"/>
      </p:ext>
    </p:extLst>
  </p:cSld>
  <p:clrMapOvr>
    <a:masterClrMapping/>
  </p:clrMapOvr>
  <p:transition spd="slow">
    <p:zoom dir="in"/>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05A04B-1FBE-4672-A9CD-22DC10B825DF}" type="datetimeFigureOut">
              <a:rPr lang="ru-RU" smtClean="0"/>
              <a:t>22.03.2025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476721639"/>
      </p:ext>
    </p:extLst>
  </p:cSld>
  <p:clrMapOvr>
    <a:masterClrMapping/>
  </p:clrMapOvr>
  <p:transition spd="slow">
    <p:zoom dir="in"/>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705A04B-1FBE-4672-A9CD-22DC10B825DF}" type="datetimeFigureOut">
              <a:rPr lang="ru-RU" smtClean="0"/>
              <a:t>22.03.2025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293151144"/>
      </p:ext>
    </p:extLst>
  </p:cSld>
  <p:clrMapOvr>
    <a:masterClrMapping/>
  </p:clrMapOvr>
  <p:transition spd="slow">
    <p:zoom dir="in"/>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705A04B-1FBE-4672-A9CD-22DC10B825DF}" type="datetimeFigureOut">
              <a:rPr lang="ru-RU" smtClean="0"/>
              <a:t>22.03.2025</a:t>
            </a:fld>
            <a:endParaRPr lang="ru-RU"/>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248035499"/>
      </p:ext>
    </p:extLst>
  </p:cSld>
  <p:clrMapOvr>
    <a:masterClrMapping/>
  </p:clrMapOvr>
  <p:transition spd="slow">
    <p:zoom dir="in"/>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705A04B-1FBE-4672-A9CD-22DC10B825DF}" type="datetimeFigureOut">
              <a:rPr lang="ru-RU" smtClean="0"/>
              <a:t>22.03.2025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775387630"/>
      </p:ext>
    </p:extLst>
  </p:cSld>
  <p:clrMapOvr>
    <a:masterClrMapping/>
  </p:clrMapOvr>
  <p:transition spd="slow">
    <p:zoom dir="in"/>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705A04B-1FBE-4672-A9CD-22DC10B825DF}" type="datetimeFigureOut">
              <a:rPr lang="ru-RU" smtClean="0"/>
              <a:t>22.03.2025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52E50E-2F43-4207-8761-57E6136BF69F}" type="slidenum">
              <a:rPr lang="ru-RU" smtClean="0"/>
              <a:t>‹#›</a:t>
            </a:fld>
            <a:endParaRPr lang="ru-RU"/>
          </a:p>
        </p:txBody>
      </p:sp>
    </p:spTree>
    <p:extLst>
      <p:ext uri="{BB962C8B-B14F-4D97-AF65-F5344CB8AC3E}">
        <p14:creationId xmlns:p14="http://schemas.microsoft.com/office/powerpoint/2010/main" val="318380728"/>
      </p:ext>
    </p:extLst>
  </p:cSld>
  <p:clrMapOvr>
    <a:masterClrMapping/>
  </p:clrMapOvr>
  <p:transition spd="slow">
    <p:zoom dir="in"/>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05A04B-1FBE-4672-A9CD-22DC10B825DF}" type="datetimeFigureOut">
              <a:rPr lang="ru-RU" smtClean="0"/>
              <a:t>22.03.2025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52E50E-2F43-4207-8761-57E6136BF69F}" type="slidenum">
              <a:rPr lang="ru-RU" smtClean="0"/>
              <a:t>‹#›</a:t>
            </a:fld>
            <a:endParaRPr lang="ru-RU"/>
          </a:p>
        </p:txBody>
      </p:sp>
    </p:spTree>
    <p:extLst>
      <p:ext uri="{BB962C8B-B14F-4D97-AF65-F5344CB8AC3E}">
        <p14:creationId xmlns:p14="http://schemas.microsoft.com/office/powerpoint/2010/main" val="2458851515"/>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ransition spd="slow">
    <p:zoom dir="in"/>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520042"/>
            <a:ext cx="9144000" cy="1995054"/>
          </a:xfrm>
        </p:spPr>
        <p:txBody>
          <a:bodyPr>
            <a:normAutofit/>
          </a:bodyPr>
          <a:lstStyle/>
          <a:p>
            <a:pPr algn="ctr"/>
            <a:r>
              <a:rPr lang="ru-RU" sz="4400" b="1" dirty="0" smtClean="0">
                <a:solidFill>
                  <a:srgbClr val="C00000"/>
                </a:solidFill>
                <a:latin typeface="Times New Roman" panose="02020603050405020304" pitchFamily="18" charset="0"/>
                <a:cs typeface="Times New Roman" panose="02020603050405020304" pitchFamily="18" charset="0"/>
              </a:rPr>
              <a:t>«ЭКСТРЕМИЗМ </a:t>
            </a:r>
            <a:r>
              <a:rPr lang="ru-RU" sz="4400" b="1" dirty="0" smtClean="0">
                <a:solidFill>
                  <a:srgbClr val="C00000"/>
                </a:solidFill>
                <a:latin typeface="Times New Roman" panose="02020603050405020304" pitchFamily="18" charset="0"/>
                <a:cs typeface="Times New Roman" panose="02020603050405020304" pitchFamily="18" charset="0"/>
              </a:rPr>
              <a:t/>
            </a:r>
            <a:br>
              <a:rPr lang="ru-RU" sz="4400" b="1" dirty="0" smtClean="0">
                <a:solidFill>
                  <a:srgbClr val="C00000"/>
                </a:solidFill>
                <a:latin typeface="Times New Roman" panose="02020603050405020304" pitchFamily="18" charset="0"/>
                <a:cs typeface="Times New Roman" panose="02020603050405020304" pitchFamily="18" charset="0"/>
              </a:rPr>
            </a:br>
            <a:r>
              <a:rPr lang="ru-RU" sz="4400" b="1" dirty="0" smtClean="0">
                <a:solidFill>
                  <a:srgbClr val="C00000"/>
                </a:solidFill>
                <a:latin typeface="Times New Roman" panose="02020603050405020304" pitchFamily="18" charset="0"/>
                <a:cs typeface="Times New Roman" panose="02020603050405020304" pitchFamily="18" charset="0"/>
              </a:rPr>
              <a:t>В МОЛОДЕЖНОЙ </a:t>
            </a:r>
            <a:r>
              <a:rPr lang="ru-RU" sz="4400" b="1" dirty="0" smtClean="0">
                <a:solidFill>
                  <a:srgbClr val="C00000"/>
                </a:solidFill>
                <a:latin typeface="Times New Roman" panose="02020603050405020304" pitchFamily="18" charset="0"/>
                <a:cs typeface="Times New Roman" panose="02020603050405020304" pitchFamily="18" charset="0"/>
              </a:rPr>
              <a:t>СРЕДЕ»</a:t>
            </a:r>
            <a:endParaRPr lang="ru-RU" sz="4400" b="1" dirty="0">
              <a:solidFill>
                <a:srgbClr val="C00000"/>
              </a:solidFill>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523999" y="4643252"/>
            <a:ext cx="10101943" cy="1365662"/>
          </a:xfrm>
        </p:spPr>
        <p:txBody>
          <a:bodyPr>
            <a:normAutofit fontScale="25000" lnSpcReduction="20000"/>
          </a:bodyPr>
          <a:lstStyle/>
          <a:p>
            <a:endParaRPr lang="ru-RU" dirty="0" smtClean="0">
              <a:latin typeface="Times New Roman" panose="02020603050405020304" pitchFamily="18" charset="0"/>
              <a:cs typeface="Times New Roman" panose="02020603050405020304" pitchFamily="18" charset="0"/>
            </a:endParaRPr>
          </a:p>
          <a:p>
            <a:endParaRPr lang="ru-RU" dirty="0">
              <a:solidFill>
                <a:srgbClr val="FF0000"/>
              </a:solidFill>
              <a:latin typeface="Times New Roman" panose="02020603050405020304" pitchFamily="18" charset="0"/>
              <a:cs typeface="Times New Roman" panose="02020603050405020304" pitchFamily="18" charset="0"/>
            </a:endParaRPr>
          </a:p>
          <a:p>
            <a:endParaRPr lang="ru-RU" dirty="0" smtClean="0">
              <a:latin typeface="Times New Roman" panose="02020603050405020304" pitchFamily="18" charset="0"/>
              <a:cs typeface="Times New Roman" panose="02020603050405020304" pitchFamily="18" charset="0"/>
            </a:endParaRPr>
          </a:p>
          <a:p>
            <a:pPr algn="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sz="7400" dirty="0" smtClean="0">
                <a:latin typeface="Times New Roman" panose="02020603050405020304" pitchFamily="18" charset="0"/>
                <a:cs typeface="Times New Roman" panose="02020603050405020304" pitchFamily="18" charset="0"/>
              </a:rPr>
              <a:t>Подготовила: социальный педагог </a:t>
            </a:r>
            <a:r>
              <a:rPr lang="ru-RU" sz="7400" dirty="0">
                <a:latin typeface="Times New Roman" panose="02020603050405020304" pitchFamily="18" charset="0"/>
                <a:cs typeface="Times New Roman" panose="02020603050405020304" pitchFamily="18" charset="0"/>
              </a:rPr>
              <a:t> </a:t>
            </a:r>
            <a:r>
              <a:rPr lang="ru-RU" sz="7400" dirty="0" smtClean="0">
                <a:latin typeface="Times New Roman" panose="02020603050405020304" pitchFamily="18" charset="0"/>
                <a:cs typeface="Times New Roman" panose="02020603050405020304" pitchFamily="18" charset="0"/>
              </a:rPr>
              <a:t>ГБПОУ РХ «ТКХиС»</a:t>
            </a:r>
          </a:p>
          <a:p>
            <a:pPr algn="r"/>
            <a:r>
              <a:rPr lang="ru-RU" sz="7400" dirty="0" smtClean="0">
                <a:latin typeface="Times New Roman" panose="02020603050405020304" pitchFamily="18" charset="0"/>
                <a:cs typeface="Times New Roman" panose="02020603050405020304" pitchFamily="18" charset="0"/>
              </a:rPr>
              <a:t>Ахроменко С.А</a:t>
            </a:r>
            <a:r>
              <a:rPr lang="ru-RU" sz="6200" dirty="0" smtClean="0">
                <a:latin typeface="Times New Roman" panose="02020603050405020304" pitchFamily="18" charset="0"/>
                <a:cs typeface="Times New Roman" panose="02020603050405020304" pitchFamily="18" charset="0"/>
              </a:rPr>
              <a:t>.</a:t>
            </a:r>
            <a:endParaRPr lang="ru-RU" sz="6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525271"/>
      </p:ext>
    </p:extLst>
  </p:cSld>
  <p:clrMapOvr>
    <a:masterClrMapping/>
  </p:clrMapOvr>
  <p:transition spd="slow">
    <p:zoom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6" y="296883"/>
            <a:ext cx="11507189" cy="1116282"/>
          </a:xfrm>
        </p:spPr>
        <p:txBody>
          <a:bodyPr>
            <a:normAutofit fontScale="90000"/>
          </a:bodyPr>
          <a:lstStyle/>
          <a:p>
            <a:r>
              <a:rPr lang="ru-RU" sz="4000" b="1" dirty="0" smtClean="0">
                <a:solidFill>
                  <a:srgbClr val="FF0000"/>
                </a:solidFill>
                <a:latin typeface="Times New Roman" panose="02020603050405020304" pitchFamily="18" charset="0"/>
                <a:cs typeface="Times New Roman" panose="02020603050405020304" pitchFamily="18" charset="0"/>
              </a:rPr>
              <a:t>   </a:t>
            </a:r>
            <a:br>
              <a:rPr lang="ru-RU" sz="4000" b="1" dirty="0" smtClean="0">
                <a:solidFill>
                  <a:srgbClr val="FF0000"/>
                </a:solidFill>
                <a:latin typeface="Times New Roman" panose="02020603050405020304" pitchFamily="18" charset="0"/>
                <a:cs typeface="Times New Roman" panose="02020603050405020304" pitchFamily="18" charset="0"/>
              </a:rPr>
            </a:br>
            <a:r>
              <a:rPr lang="ru-RU" sz="4000" b="1" dirty="0" smtClean="0">
                <a:solidFill>
                  <a:srgbClr val="FF0000"/>
                </a:solidFill>
                <a:latin typeface="Times New Roman" panose="02020603050405020304" pitchFamily="18" charset="0"/>
                <a:cs typeface="Times New Roman" panose="02020603050405020304" pitchFamily="18" charset="0"/>
              </a:rPr>
              <a:t>ЭКСТРЕМИЗМ</a:t>
            </a:r>
            <a:br>
              <a:rPr lang="ru-RU" sz="4000" b="1" dirty="0" smtClean="0">
                <a:solidFill>
                  <a:srgbClr val="FF0000"/>
                </a:solidFill>
                <a:latin typeface="Times New Roman" panose="02020603050405020304" pitchFamily="18" charset="0"/>
                <a:cs typeface="Times New Roman" panose="02020603050405020304" pitchFamily="18" charset="0"/>
              </a:rPr>
            </a:br>
            <a:r>
              <a:rPr lang="ru-RU" sz="3100" b="1" dirty="0" smtClean="0">
                <a:solidFill>
                  <a:srgbClr val="FF0000"/>
                </a:solidFill>
                <a:latin typeface="Times New Roman" panose="02020603050405020304" pitchFamily="18" charset="0"/>
                <a:cs typeface="Times New Roman" panose="02020603050405020304" pitchFamily="18" charset="0"/>
              </a:rPr>
              <a:t>цель: </a:t>
            </a:r>
            <a:r>
              <a:rPr lang="ru-RU" sz="3100" dirty="0" smtClean="0">
                <a:latin typeface="Times New Roman" panose="02020603050405020304" pitchFamily="18" charset="0"/>
                <a:cs typeface="Times New Roman" panose="02020603050405020304" pitchFamily="18" charset="0"/>
              </a:rPr>
              <a:t>профилактика проявлений экстремизма, формирование негативного отношения к </a:t>
            </a:r>
            <a:r>
              <a:rPr lang="ru-RU" sz="3100" smtClean="0">
                <a:latin typeface="Times New Roman" panose="02020603050405020304" pitchFamily="18" charset="0"/>
                <a:cs typeface="Times New Roman" panose="02020603050405020304" pitchFamily="18" charset="0"/>
              </a:rPr>
              <a:t>экстремистским  проявлениям</a:t>
            </a:r>
            <a:endParaRPr lang="ru-RU" sz="31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86888" y="2434442"/>
            <a:ext cx="11075192" cy="4423558"/>
          </a:xfrm>
        </p:spPr>
        <p:txBody>
          <a:bodyPr>
            <a:normAutofit/>
          </a:bodyPr>
          <a:lstStyle/>
          <a:p>
            <a:pPr marL="0" indent="0">
              <a:buNone/>
            </a:pPr>
            <a:r>
              <a:rPr lang="ru-RU" sz="3900" dirty="0" smtClean="0">
                <a:solidFill>
                  <a:srgbClr val="FF0000"/>
                </a:solidFill>
                <a:latin typeface="Times New Roman" panose="02020603050405020304" pitchFamily="18" charset="0"/>
                <a:cs typeface="Times New Roman" panose="02020603050405020304" pitchFamily="18" charset="0"/>
              </a:rPr>
              <a:t>задачи:</a:t>
            </a:r>
          </a:p>
          <a:p>
            <a:pPr>
              <a:buFont typeface="Wingdings" panose="05000000000000000000" pitchFamily="2" charset="2"/>
              <a:buChar char="ü"/>
            </a:pPr>
            <a:r>
              <a:rPr lang="ru-RU" sz="3200" dirty="0" smtClean="0">
                <a:latin typeface="Times New Roman" panose="02020603050405020304" pitchFamily="18" charset="0"/>
                <a:cs typeface="Times New Roman" panose="02020603050405020304" pitchFamily="18" charset="0"/>
              </a:rPr>
              <a:t>Уменьшение проявлений экстремизма и негативного отношения к лицам других национальностей;</a:t>
            </a:r>
          </a:p>
          <a:p>
            <a:pPr>
              <a:buFont typeface="Wingdings" panose="05000000000000000000" pitchFamily="2" charset="2"/>
              <a:buChar char="ü"/>
            </a:pPr>
            <a:r>
              <a:rPr lang="ru-RU" sz="3200" dirty="0" smtClean="0">
                <a:latin typeface="Times New Roman" panose="02020603050405020304" pitchFamily="18" charset="0"/>
                <a:cs typeface="Times New Roman" panose="02020603050405020304" pitchFamily="18" charset="0"/>
              </a:rPr>
              <a:t>Формирование  внутренней потребности в толерантном поведении;</a:t>
            </a:r>
          </a:p>
          <a:p>
            <a:pPr>
              <a:buFont typeface="Wingdings" panose="05000000000000000000" pitchFamily="2" charset="2"/>
              <a:buChar char="ü"/>
            </a:pPr>
            <a:r>
              <a:rPr lang="ru-RU" sz="3200" dirty="0" smtClean="0">
                <a:latin typeface="Times New Roman" panose="02020603050405020304" pitchFamily="18" charset="0"/>
                <a:cs typeface="Times New Roman" panose="02020603050405020304" pitchFamily="18" charset="0"/>
              </a:rPr>
              <a:t>Информирование по вопросам противодействия и профилактике экстремизма</a:t>
            </a:r>
          </a:p>
          <a:p>
            <a:pPr>
              <a:buFont typeface="Wingdings" panose="05000000000000000000" pitchFamily="2" charset="2"/>
              <a:buChar char="ü"/>
            </a:pPr>
            <a:endParaRPr lang="ru-RU" sz="4400" b="1" dirty="0" smtClean="0">
              <a:solidFill>
                <a:srgbClr val="FF0000"/>
              </a:solidFill>
              <a:latin typeface="Times New Roman" panose="02020603050405020304" pitchFamily="18" charset="0"/>
              <a:cs typeface="Times New Roman" panose="02020603050405020304" pitchFamily="18" charset="0"/>
            </a:endParaRPr>
          </a:p>
          <a:p>
            <a:pPr marL="0" indent="0">
              <a:buNone/>
            </a:pPr>
            <a:endParaRPr lang="ru-RU" sz="4400" b="1"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7273"/>
      </p:ext>
    </p:extLst>
  </p:cSld>
  <p:clrMapOvr>
    <a:masterClrMapping/>
  </p:clrMapOvr>
  <p:transition spd="slow">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1257" y="1"/>
            <a:ext cx="4510768" cy="685798"/>
          </a:xfrm>
        </p:spPr>
        <p:txBody>
          <a:bodyPr>
            <a:normAutofit/>
          </a:bodyPr>
          <a:lstStyle/>
          <a:p>
            <a:r>
              <a:rPr lang="ru-RU" sz="3600" b="1" dirty="0" smtClean="0">
                <a:solidFill>
                  <a:srgbClr val="FF0000"/>
                </a:solidFill>
                <a:latin typeface="Times New Roman" panose="02020603050405020304" pitchFamily="18" charset="0"/>
                <a:cs typeface="Times New Roman" panose="02020603050405020304" pitchFamily="18" charset="0"/>
              </a:rPr>
              <a:t>ЭКСТРЕМИЗМ</a:t>
            </a:r>
            <a:endParaRPr lang="ru-RU" sz="3600" b="1" dirty="0">
              <a:solidFill>
                <a:srgbClr val="FF0000"/>
              </a:solidFill>
              <a:latin typeface="Times New Roman" panose="02020603050405020304" pitchFamily="18" charset="0"/>
              <a:cs typeface="Times New Roman" panose="02020603050405020304" pitchFamily="18" charset="0"/>
            </a:endParaRPr>
          </a:p>
        </p:txBody>
      </p:sp>
      <p:sp>
        <p:nvSpPr>
          <p:cNvPr id="13" name="Объект 12"/>
          <p:cNvSpPr>
            <a:spLocks noGrp="1"/>
          </p:cNvSpPr>
          <p:nvPr>
            <p:ph idx="1"/>
          </p:nvPr>
        </p:nvSpPr>
        <p:spPr>
          <a:xfrm>
            <a:off x="380010" y="997527"/>
            <a:ext cx="5581403" cy="5735781"/>
          </a:xfrm>
        </p:spPr>
        <p:txBody>
          <a:bodyPr>
            <a:noAutofit/>
          </a:bodyPr>
          <a:lstStyle/>
          <a:p>
            <a:pPr marL="0" indent="0">
              <a:lnSpc>
                <a:spcPct val="107000"/>
              </a:lnSpc>
              <a:spcAft>
                <a:spcPts val="800"/>
              </a:spcAft>
              <a:buNone/>
            </a:pPr>
            <a:r>
              <a:rPr lang="ru-RU" sz="3600" b="1" dirty="0" smtClean="0">
                <a:latin typeface="Times New Roman" panose="02020603050405020304" pitchFamily="18" charset="0"/>
                <a:ea typeface="Calibri" panose="020F0502020204030204" pitchFamily="34" charset="0"/>
                <a:cs typeface="Times New Roman" panose="02020603050405020304" pitchFamily="18" charset="0"/>
              </a:rPr>
              <a:t>«</a:t>
            </a:r>
            <a:r>
              <a:rPr lang="ru-RU" sz="3600" b="1" i="1" dirty="0" smtClean="0">
                <a:latin typeface="Times New Roman" panose="02020603050405020304" pitchFamily="18" charset="0"/>
                <a:ea typeface="Calibri" panose="020F0502020204030204" pitchFamily="34" charset="0"/>
                <a:cs typeface="Times New Roman" panose="02020603050405020304" pitchFamily="18" charset="0"/>
              </a:rPr>
              <a:t>Теперь</a:t>
            </a:r>
            <a:r>
              <a:rPr lang="ru-RU" sz="3600" b="1" i="1" dirty="0">
                <a:latin typeface="Times New Roman" panose="02020603050405020304" pitchFamily="18" charset="0"/>
                <a:ea typeface="Calibri" panose="020F0502020204030204" pitchFamily="34" charset="0"/>
                <a:cs typeface="Times New Roman" panose="02020603050405020304" pitchFamily="18" charset="0"/>
              </a:rPr>
              <a:t>, когда мы научились летать по воздуху, как птицы, плавать под водой, как рыбы, нам не хватает только одного: научится жить на земле, как люди</a:t>
            </a:r>
            <a:r>
              <a:rPr lang="ru-RU" sz="3600" b="1" dirty="0">
                <a:latin typeface="Times New Roman" panose="02020603050405020304" pitchFamily="18" charset="0"/>
                <a:ea typeface="Calibri" panose="020F0502020204030204" pitchFamily="34" charset="0"/>
                <a:cs typeface="Times New Roman" panose="02020603050405020304" pitchFamily="18" charset="0"/>
              </a:rPr>
              <a:t>»</a:t>
            </a:r>
            <a:endParaRPr lang="ru-RU" sz="36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sz="3600" dirty="0">
                <a:latin typeface="Calibri" panose="020F0502020204030204" pitchFamily="34" charset="0"/>
                <a:ea typeface="Calibri" panose="020F0502020204030204" pitchFamily="34" charset="0"/>
                <a:cs typeface="Times New Roman" panose="02020603050405020304" pitchFamily="18" charset="0"/>
              </a:rPr>
              <a:t>		</a:t>
            </a:r>
            <a:r>
              <a:rPr lang="ru-RU" sz="3600" dirty="0" smtClean="0">
                <a:latin typeface="Calibri" panose="020F0502020204030204" pitchFamily="34" charset="0"/>
                <a:ea typeface="Calibri" panose="020F0502020204030204" pitchFamily="34" charset="0"/>
                <a:cs typeface="Times New Roman" panose="02020603050405020304" pitchFamily="18" charset="0"/>
              </a:rPr>
              <a:t>	</a:t>
            </a:r>
            <a:r>
              <a:rPr lang="ru-RU" sz="3200" dirty="0" smtClean="0">
                <a:latin typeface="Times New Roman" panose="02020603050405020304" pitchFamily="18" charset="0"/>
                <a:ea typeface="Calibri" panose="020F0502020204030204" pitchFamily="34" charset="0"/>
                <a:cs typeface="Times New Roman" panose="02020603050405020304" pitchFamily="18" charset="0"/>
              </a:rPr>
              <a:t>Бернард </a:t>
            </a:r>
            <a:r>
              <a:rPr lang="ru-RU" sz="3200" dirty="0">
                <a:latin typeface="Times New Roman" panose="02020603050405020304" pitchFamily="18" charset="0"/>
                <a:ea typeface="Calibri" panose="020F0502020204030204" pitchFamily="34" charset="0"/>
                <a:cs typeface="Times New Roman" panose="02020603050405020304" pitchFamily="18" charset="0"/>
              </a:rPr>
              <a:t>Шоу</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endParaRPr lang="ru-RU" sz="3600" dirty="0"/>
          </a:p>
        </p:txBody>
      </p:sp>
      <p:pic>
        <p:nvPicPr>
          <p:cNvPr id="11" name="Picture 2" descr="https://yastatic.net/naydex/yandex-search/1Ysj66Q85/a3abbbifl2B/YttW6HPm3jmZscFv6Xyhjn2S6T_eTIizznm_Na7g2Kvb-iTTywRxxZAEYk_E1KlasGAnfL9YMvDRZVpapLndUHaIBfqhIYksyHQUbem94Qkqwi14yM2f9V7uqSetY9q_2qEqjsIY609IzmoE24V4izcycio_WaLjgKFVw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667" y="685799"/>
            <a:ext cx="5735781" cy="6047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6010593"/>
      </p:ext>
    </p:extLst>
  </p:cSld>
  <p:clrMapOvr>
    <a:masterClrMapping/>
  </p:clrMapOvr>
  <p:transition spd="slow">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6884" y="2161310"/>
            <a:ext cx="5788456" cy="1484416"/>
          </a:xfrm>
        </p:spPr>
        <p:txBody>
          <a:bodyPr>
            <a:noAutofit/>
          </a:bodyPr>
          <a:lstStyle/>
          <a:p>
            <a:r>
              <a:rPr lang="ru-RU" sz="3600" dirty="0" smtClean="0">
                <a:solidFill>
                  <a:srgbClr val="FF0000"/>
                </a:solidFill>
                <a:latin typeface="Times New Roman" panose="02020603050405020304" pitchFamily="18" charset="0"/>
                <a:cs typeface="Times New Roman" panose="02020603050405020304" pitchFamily="18" charset="0"/>
              </a:rPr>
              <a:t/>
            </a:r>
            <a:br>
              <a:rPr lang="ru-RU" sz="3600" dirty="0" smtClean="0">
                <a:solidFill>
                  <a:srgbClr val="FF0000"/>
                </a:solidFill>
                <a:latin typeface="Times New Roman" panose="02020603050405020304" pitchFamily="18" charset="0"/>
                <a:cs typeface="Times New Roman" panose="02020603050405020304" pitchFamily="18" charset="0"/>
              </a:rPr>
            </a:br>
            <a:r>
              <a:rPr lang="ru-RU" sz="3600" dirty="0" smtClean="0">
                <a:solidFill>
                  <a:srgbClr val="FF0000"/>
                </a:solidFill>
                <a:latin typeface="Times New Roman" panose="02020603050405020304" pitchFamily="18" charset="0"/>
                <a:cs typeface="Times New Roman" panose="02020603050405020304" pitchFamily="18" charset="0"/>
              </a:rPr>
              <a:t/>
            </a:r>
            <a:br>
              <a:rPr lang="ru-RU" sz="3600" dirty="0" smtClean="0">
                <a:solidFill>
                  <a:srgbClr val="FF0000"/>
                </a:solidFill>
                <a:latin typeface="Times New Roman" panose="02020603050405020304" pitchFamily="18" charset="0"/>
                <a:cs typeface="Times New Roman" panose="02020603050405020304" pitchFamily="18" charset="0"/>
              </a:rPr>
            </a:br>
            <a:r>
              <a:rPr lang="ru-RU" sz="3600" b="1" dirty="0" smtClean="0">
                <a:solidFill>
                  <a:srgbClr val="FF0000"/>
                </a:solidFill>
                <a:latin typeface="Times New Roman" panose="02020603050405020304" pitchFamily="18" charset="0"/>
                <a:cs typeface="Times New Roman" panose="02020603050405020304" pitchFamily="18" charset="0"/>
              </a:rPr>
              <a:t>ЭКСТРЕМИЗМ</a:t>
            </a:r>
            <a:r>
              <a:rPr lang="ru-RU" sz="3600" dirty="0">
                <a:solidFill>
                  <a:srgbClr val="FF0000"/>
                </a:solidFill>
                <a:latin typeface="Times New Roman" panose="02020603050405020304" pitchFamily="18" charset="0"/>
                <a:cs typeface="Times New Roman" panose="02020603050405020304" pitchFamily="18" charset="0"/>
              </a:rPr>
              <a:t/>
            </a:r>
            <a:br>
              <a:rPr lang="ru-RU" sz="3600" dirty="0">
                <a:solidFill>
                  <a:srgbClr val="FF0000"/>
                </a:solidFill>
                <a:latin typeface="Times New Roman" panose="02020603050405020304" pitchFamily="18" charset="0"/>
                <a:cs typeface="Times New Roman" panose="02020603050405020304" pitchFamily="18" charset="0"/>
              </a:rPr>
            </a:br>
            <a:r>
              <a:rPr lang="ru-RU" sz="3600" dirty="0" smtClean="0">
                <a:solidFill>
                  <a:srgbClr val="FF0000"/>
                </a:solidFill>
                <a:latin typeface="Times New Roman" panose="02020603050405020304" pitchFamily="18" charset="0"/>
                <a:cs typeface="Times New Roman" panose="02020603050405020304" pitchFamily="18" charset="0"/>
              </a:rPr>
              <a:t/>
            </a:r>
            <a:br>
              <a:rPr lang="ru-RU" sz="3600" dirty="0" smtClean="0">
                <a:solidFill>
                  <a:srgbClr val="FF0000"/>
                </a:solidFill>
                <a:latin typeface="Times New Roman" panose="02020603050405020304" pitchFamily="18" charset="0"/>
                <a:cs typeface="Times New Roman" panose="02020603050405020304" pitchFamily="18" charset="0"/>
              </a:rPr>
            </a:br>
            <a:r>
              <a:rPr lang="ru-RU" sz="3600" dirty="0">
                <a:solidFill>
                  <a:schemeClr val="tx1"/>
                </a:solidFill>
                <a:latin typeface="Times New Roman" panose="02020603050405020304" pitchFamily="18" charset="0"/>
                <a:cs typeface="Times New Roman" panose="02020603050405020304" pitchFamily="18" charset="0"/>
              </a:rPr>
              <a:t>О</a:t>
            </a:r>
            <a:r>
              <a:rPr lang="ru-RU" sz="3600" dirty="0" smtClean="0">
                <a:solidFill>
                  <a:schemeClr val="tx1"/>
                </a:solidFill>
                <a:latin typeface="Times New Roman" panose="02020603050405020304" pitchFamily="18" charset="0"/>
                <a:cs typeface="Times New Roman" panose="02020603050405020304" pitchFamily="18" charset="0"/>
              </a:rPr>
              <a:t>дним </a:t>
            </a:r>
            <a:r>
              <a:rPr lang="ru-RU" sz="3600" dirty="0">
                <a:solidFill>
                  <a:schemeClr val="tx1"/>
                </a:solidFill>
                <a:latin typeface="Times New Roman" panose="02020603050405020304" pitchFamily="18" charset="0"/>
                <a:cs typeface="Times New Roman" panose="02020603050405020304" pitchFamily="18" charset="0"/>
              </a:rPr>
              <a:t>из наиболее опасных явлений, представляющих угрозу для всего мирового сообщества, как совершаемыми преступлениями, так и разрушением общепризнанных норм морали, права и человеческих ценностей является экстремизм.</a:t>
            </a:r>
          </a:p>
        </p:txBody>
      </p:sp>
      <p:pic>
        <p:nvPicPr>
          <p:cNvPr id="1026" name="Picture 2" descr="Тенденции современного экстремизма в Росс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1696">
            <a:off x="6893231" y="1037702"/>
            <a:ext cx="4963187" cy="5711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735416"/>
      </p:ext>
    </p:extLst>
  </p:cSld>
  <p:clrMapOvr>
    <a:masterClrMapping/>
  </p:clrMapOvr>
  <p:transition spd="slow">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5018" y="484632"/>
            <a:ext cx="4643252" cy="1035410"/>
          </a:xfrm>
        </p:spPr>
        <p:txBody>
          <a:bodyPr>
            <a:normAutofit/>
          </a:bodyPr>
          <a:lstStyle/>
          <a:p>
            <a:r>
              <a:rPr lang="ru-RU" sz="4000" b="1" dirty="0">
                <a:solidFill>
                  <a:srgbClr val="FF0000"/>
                </a:solidFill>
                <a:latin typeface="Times New Roman" panose="02020603050405020304" pitchFamily="18" charset="0"/>
                <a:cs typeface="Times New Roman" panose="02020603050405020304" pitchFamily="18" charset="0"/>
              </a:rPr>
              <a:t>ЭКСТРЕМИЗМ</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65018" y="1520042"/>
            <a:ext cx="5973288" cy="4809506"/>
          </a:xfrm>
        </p:spPr>
        <p:txBody>
          <a:bodyPr>
            <a:normAutofit/>
          </a:bodyPr>
          <a:lstStyle/>
          <a:p>
            <a:pPr marL="0" indent="0">
              <a:buNone/>
            </a:pPr>
            <a:r>
              <a:rPr lang="ru-RU" sz="3200" b="1" dirty="0">
                <a:latin typeface="Times New Roman" panose="02020603050405020304" pitchFamily="18" charset="0"/>
                <a:cs typeface="Times New Roman" panose="02020603050405020304" pitchFamily="18" charset="0"/>
              </a:rPr>
              <a:t>Молодежь</a:t>
            </a:r>
            <a:r>
              <a:rPr lang="ru-RU" sz="3200" dirty="0">
                <a:latin typeface="Times New Roman" panose="02020603050405020304" pitchFamily="18" charset="0"/>
                <a:cs typeface="Times New Roman" panose="02020603050405020304" pitchFamily="18" charset="0"/>
              </a:rPr>
              <a:t> — это самая активная, мобильная и динамичная часть социума, но </a:t>
            </a:r>
            <a:r>
              <a:rPr lang="ru-RU" sz="3200" dirty="0" err="1" smtClean="0">
                <a:latin typeface="Times New Roman" panose="02020603050405020304" pitchFamily="18" charset="0"/>
                <a:cs typeface="Times New Roman" panose="02020603050405020304" pitchFamily="18" charset="0"/>
              </a:rPr>
              <a:t>несформированность</a:t>
            </a:r>
            <a:r>
              <a:rPr lang="ru-RU" sz="3200" dirty="0" smtClean="0">
                <a:latin typeface="Times New Roman" panose="02020603050405020304" pitchFamily="18" charset="0"/>
                <a:cs typeface="Times New Roman" panose="02020603050405020304" pitchFamily="18" charset="0"/>
              </a:rPr>
              <a:t> </a:t>
            </a:r>
            <a:r>
              <a:rPr lang="ru-RU" sz="3200" dirty="0">
                <a:latin typeface="Times New Roman" panose="02020603050405020304" pitchFamily="18" charset="0"/>
                <a:cs typeface="Times New Roman" panose="02020603050405020304" pitchFamily="18" charset="0"/>
              </a:rPr>
              <a:t>мировоззрения, неустойчивость психики, противоречивость и низкий уровень толерантности делает эту часть общества наиболее подверженной внушению.</a:t>
            </a:r>
          </a:p>
        </p:txBody>
      </p:sp>
      <p:pic>
        <p:nvPicPr>
          <p:cNvPr id="2052" name="Picture 4" descr="https://avatars.mds.yandex.net/i?id=72cd46a31ab2783c7ba56adfadb73182ab3c33ce-3163703-images-thumbs&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2618" y="1002337"/>
            <a:ext cx="5849381" cy="5308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292997"/>
      </p:ext>
    </p:extLst>
  </p:cSld>
  <p:clrMapOvr>
    <a:masterClrMapping/>
  </p:clrMapOvr>
  <p:transition spd="slow">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0640" y="0"/>
            <a:ext cx="6080166" cy="1104405"/>
          </a:xfrm>
        </p:spPr>
        <p:txBody>
          <a:bodyPr>
            <a:normAutofit fontScale="90000"/>
          </a:bodyPr>
          <a:lstStyle/>
          <a:p>
            <a:r>
              <a:rPr lang="ru-RU" sz="4000" b="1" dirty="0" smtClean="0">
                <a:solidFill>
                  <a:srgbClr val="FF0000"/>
                </a:solidFill>
                <a:latin typeface="Times New Roman" panose="02020603050405020304" pitchFamily="18" charset="0"/>
                <a:cs typeface="Times New Roman" panose="02020603050405020304" pitchFamily="18" charset="0"/>
              </a:rPr>
              <a:t>ЭКСТРЕМИЗМ: </a:t>
            </a:r>
            <a:r>
              <a:rPr lang="ru-RU" sz="4900" b="1" dirty="0" smtClean="0">
                <a:latin typeface="Times New Roman" panose="02020603050405020304" pitchFamily="18" charset="0"/>
                <a:cs typeface="Times New Roman" panose="02020603050405020304" pitchFamily="18" charset="0"/>
              </a:rPr>
              <a:t>понятие</a:t>
            </a:r>
            <a:endParaRPr lang="ru-RU" sz="49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2337" y="1805049"/>
            <a:ext cx="5265326" cy="3277590"/>
          </a:xfrm>
        </p:spPr>
        <p:txBody>
          <a:bodyPr>
            <a:normAutofit fontScale="70000" lnSpcReduction="20000"/>
          </a:bodyPr>
          <a:lstStyle/>
          <a:p>
            <a:pPr lvl="0"/>
            <a:r>
              <a:rPr lang="ru-RU" sz="4400" b="1" dirty="0">
                <a:latin typeface="Times New Roman" panose="02020603050405020304" pitchFamily="18" charset="0"/>
                <a:ea typeface="Times New Roman" panose="02020603050405020304" pitchFamily="18" charset="0"/>
                <a:cs typeface="Times New Roman" panose="02020603050405020304" pitchFamily="18" charset="0"/>
              </a:rPr>
              <a:t>Экстремизм </a:t>
            </a:r>
            <a:r>
              <a:rPr lang="ru-RU" sz="4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4400" dirty="0">
                <a:latin typeface="Times New Roman" panose="02020603050405020304" pitchFamily="18" charset="0"/>
                <a:cs typeface="Times New Roman" panose="02020603050405020304" pitchFamily="18" charset="0"/>
              </a:rPr>
              <a:t>(от лат. </a:t>
            </a:r>
            <a:r>
              <a:rPr lang="ru-RU" sz="4400" dirty="0" err="1">
                <a:solidFill>
                  <a:schemeClr val="accent1">
                    <a:lumMod val="75000"/>
                  </a:schemeClr>
                </a:solidFill>
                <a:latin typeface="Times New Roman" panose="02020603050405020304" pitchFamily="18" charset="0"/>
                <a:cs typeface="Times New Roman" panose="02020603050405020304" pitchFamily="18" charset="0"/>
              </a:rPr>
              <a:t>extremus</a:t>
            </a:r>
            <a:r>
              <a:rPr lang="ru-RU" sz="4400" dirty="0">
                <a:solidFill>
                  <a:schemeClr val="accent1">
                    <a:lumMod val="75000"/>
                  </a:schemeClr>
                </a:solidFill>
                <a:latin typeface="Times New Roman" panose="02020603050405020304" pitchFamily="18" charset="0"/>
                <a:cs typeface="Times New Roman" panose="02020603050405020304" pitchFamily="18" charset="0"/>
              </a:rPr>
              <a:t> – «крайний</a:t>
            </a:r>
            <a:r>
              <a:rPr lang="ru-RU" sz="4400" dirty="0">
                <a:latin typeface="Times New Roman" panose="02020603050405020304" pitchFamily="18" charset="0"/>
                <a:cs typeface="Times New Roman" panose="02020603050405020304" pitchFamily="18" charset="0"/>
              </a:rPr>
              <a:t>») ассоциируется с приверженностью к крайним взглядам и действиям, радикально отрицающим существующие нормы и правила. </a:t>
            </a:r>
          </a:p>
          <a:p>
            <a:endParaRPr lang="ru-RU" dirty="0"/>
          </a:p>
        </p:txBody>
      </p:sp>
      <p:pic>
        <p:nvPicPr>
          <p:cNvPr id="3074" name="Picture 2" descr="Picture backgrou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7663" y="1531916"/>
            <a:ext cx="6254337" cy="4963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139449"/>
      </p:ext>
    </p:extLst>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solidFill>
                  <a:srgbClr val="FF0000"/>
                </a:solidFill>
                <a:latin typeface="Times New Roman" panose="02020603050405020304" pitchFamily="18" charset="0"/>
                <a:cs typeface="Times New Roman" panose="02020603050405020304" pitchFamily="18" charset="0"/>
              </a:rPr>
              <a:t>ЭКСТРЕМИЗМ:</a:t>
            </a:r>
            <a:r>
              <a:rPr lang="ru-RU" sz="4800" b="1" i="1" dirty="0" smtClean="0">
                <a:solidFill>
                  <a:srgbClr val="FF0000"/>
                </a:solidFill>
                <a:latin typeface="Times New Roman" panose="02020603050405020304" pitchFamily="18" charset="0"/>
                <a:cs typeface="Times New Roman" panose="02020603050405020304" pitchFamily="18" charset="0"/>
              </a:rPr>
              <a:t/>
            </a:r>
            <a:br>
              <a:rPr lang="ru-RU" sz="4800" b="1" i="1" dirty="0" smtClean="0">
                <a:solidFill>
                  <a:srgbClr val="FF0000"/>
                </a:solidFill>
                <a:latin typeface="Times New Roman" panose="02020603050405020304" pitchFamily="18" charset="0"/>
                <a:cs typeface="Times New Roman" panose="02020603050405020304" pitchFamily="18" charset="0"/>
              </a:rPr>
            </a:br>
            <a:r>
              <a:rPr lang="ru-RU" sz="4000" b="1" i="1" dirty="0" smtClean="0">
                <a:solidFill>
                  <a:schemeClr val="tx1"/>
                </a:solidFill>
                <a:latin typeface="Times New Roman" panose="02020603050405020304" pitchFamily="18" charset="0"/>
                <a:cs typeface="Times New Roman" panose="02020603050405020304" pitchFamily="18" charset="0"/>
              </a:rPr>
              <a:t>Нормативные документы</a:t>
            </a:r>
            <a:endParaRPr lang="ru-RU" sz="4000" b="1" i="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75013" y="2093976"/>
            <a:ext cx="7887591" cy="4378076"/>
          </a:xfrm>
        </p:spPr>
        <p:txBody>
          <a:bodyPr>
            <a:normAutofit fontScale="92500"/>
          </a:bodyPr>
          <a:lstStyle/>
          <a:p>
            <a:pPr>
              <a:lnSpc>
                <a:spcPct val="100000"/>
              </a:lnSpc>
            </a:pPr>
            <a:r>
              <a:rPr lang="ru-RU" sz="3600" dirty="0" smtClean="0">
                <a:latin typeface="Times New Roman" panose="02020603050405020304" pitchFamily="18" charset="0"/>
                <a:cs typeface="Times New Roman" panose="02020603050405020304" pitchFamily="18" charset="0"/>
              </a:rPr>
              <a:t>Федеральный закон   </a:t>
            </a:r>
            <a:r>
              <a:rPr lang="ru-RU" sz="3600" dirty="0">
                <a:latin typeface="Times New Roman" panose="02020603050405020304" pitchFamily="18" charset="0"/>
                <a:cs typeface="Times New Roman" panose="02020603050405020304" pitchFamily="18" charset="0"/>
              </a:rPr>
              <a:t>от 25 июля 2002 г. </a:t>
            </a:r>
            <a:r>
              <a:rPr lang="ru-RU" sz="3600" dirty="0" smtClean="0">
                <a:latin typeface="Times New Roman" panose="02020603050405020304" pitchFamily="18" charset="0"/>
                <a:cs typeface="Times New Roman" panose="02020603050405020304" pitchFamily="18" charset="0"/>
              </a:rPr>
              <a:t>№</a:t>
            </a:r>
            <a:r>
              <a:rPr lang="ru-RU" sz="3600" dirty="0">
                <a:latin typeface="Times New Roman" panose="02020603050405020304" pitchFamily="18" charset="0"/>
                <a:cs typeface="Times New Roman" panose="02020603050405020304" pitchFamily="18" charset="0"/>
              </a:rPr>
              <a:t>114-ФЗ </a:t>
            </a:r>
            <a:endParaRPr lang="ru-RU" sz="3600" dirty="0" smtClean="0">
              <a:latin typeface="Times New Roman" panose="02020603050405020304" pitchFamily="18" charset="0"/>
              <a:cs typeface="Times New Roman" panose="02020603050405020304" pitchFamily="18" charset="0"/>
            </a:endParaRPr>
          </a:p>
          <a:p>
            <a:pPr marL="0" indent="0">
              <a:lnSpc>
                <a:spcPct val="100000"/>
              </a:lnSpc>
              <a:buNone/>
            </a:pPr>
            <a:r>
              <a:rPr lang="ru-RU" sz="3600" b="1" dirty="0" smtClean="0">
                <a:latin typeface="Times New Roman" panose="02020603050405020304" pitchFamily="18" charset="0"/>
                <a:cs typeface="Times New Roman" panose="02020603050405020304" pitchFamily="18" charset="0"/>
              </a:rPr>
              <a:t>«</a:t>
            </a:r>
            <a:r>
              <a:rPr lang="ru-RU" sz="3600" b="1" dirty="0">
                <a:latin typeface="Times New Roman" panose="02020603050405020304" pitchFamily="18" charset="0"/>
                <a:cs typeface="Times New Roman" panose="02020603050405020304" pitchFamily="18" charset="0"/>
              </a:rPr>
              <a:t>О противодействии   экстремистской деятельности</a:t>
            </a:r>
            <a:r>
              <a:rPr lang="ru-RU" sz="3600" b="1" dirty="0" smtClean="0">
                <a:latin typeface="Times New Roman" panose="02020603050405020304" pitchFamily="18" charset="0"/>
                <a:cs typeface="Times New Roman" panose="02020603050405020304" pitchFamily="18" charset="0"/>
              </a:rPr>
              <a:t>»</a:t>
            </a:r>
          </a:p>
          <a:p>
            <a:pPr marL="0" indent="0">
              <a:lnSpc>
                <a:spcPct val="100000"/>
              </a:lnSpc>
              <a:buNone/>
            </a:pPr>
            <a:r>
              <a:rPr lang="ru-RU" sz="3600" dirty="0">
                <a:latin typeface="Times New Roman" panose="02020603050405020304" pitchFamily="18" charset="0"/>
                <a:cs typeface="Times New Roman" panose="02020603050405020304" pitchFamily="18" charset="0"/>
              </a:rPr>
              <a:t>Определяет правовые организационные основы противодействия экстремистской деятельности и устанавливает ответственность за ее совершение</a:t>
            </a:r>
          </a:p>
          <a:p>
            <a:pPr marL="0" indent="0">
              <a:lnSpc>
                <a:spcPct val="100000"/>
              </a:lnSpc>
              <a:buNone/>
            </a:pPr>
            <a:endParaRPr lang="ru-RU" sz="3600" dirty="0">
              <a:latin typeface="Times New Roman" panose="02020603050405020304" pitchFamily="18" charset="0"/>
              <a:cs typeface="Times New Roman" panose="02020603050405020304" pitchFamily="18" charset="0"/>
            </a:endParaRPr>
          </a:p>
          <a:p>
            <a:pPr>
              <a:lnSpc>
                <a:spcPct val="100000"/>
              </a:lnSpc>
            </a:pPr>
            <a:endParaRPr lang="ru-RU" sz="3600" dirty="0"/>
          </a:p>
        </p:txBody>
      </p:sp>
      <p:pic>
        <p:nvPicPr>
          <p:cNvPr id="4" name="Picture 2" descr="C:\Users\Olga\Desktop\unnaed.png"/>
          <p:cNvPicPr>
            <a:picLocks noChangeAspect="1" noChangeArrowheads="1"/>
          </p:cNvPicPr>
          <p:nvPr/>
        </p:nvPicPr>
        <p:blipFill>
          <a:blip r:embed="rId2"/>
          <a:srcRect/>
          <a:stretch>
            <a:fillRect/>
          </a:stretch>
        </p:blipFill>
        <p:spPr bwMode="auto">
          <a:xfrm>
            <a:off x="8676156" y="1845425"/>
            <a:ext cx="3071802" cy="3408219"/>
          </a:xfrm>
          <a:prstGeom prst="rect">
            <a:avLst/>
          </a:prstGeom>
          <a:noFill/>
        </p:spPr>
      </p:pic>
    </p:spTree>
    <p:extLst>
      <p:ext uri="{BB962C8B-B14F-4D97-AF65-F5344CB8AC3E}">
        <p14:creationId xmlns:p14="http://schemas.microsoft.com/office/powerpoint/2010/main" val="821724167"/>
      </p:ext>
    </p:extLst>
  </p:cSld>
  <p:clrMapOvr>
    <a:masterClrMapping/>
  </p:clrMapOvr>
  <p:transition spd="slow">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73132" y="0"/>
            <a:ext cx="7588333" cy="6757060"/>
          </a:xfrm>
        </p:spPr>
        <p:txBody>
          <a:bodyPr>
            <a:normAutofit/>
          </a:bodyPr>
          <a:lstStyle/>
          <a:p>
            <a:pPr marL="0" indent="0">
              <a:spcAft>
                <a:spcPts val="825"/>
              </a:spcAft>
              <a:buNone/>
            </a:pPr>
            <a:r>
              <a:rPr lang="ru-RU" b="1" dirty="0" smtClean="0">
                <a:solidFill>
                  <a:srgbClr val="2A2A2A"/>
                </a:solidFill>
                <a:latin typeface="Times New Roman" panose="02020603050405020304" pitchFamily="18" charset="0"/>
                <a:ea typeface="Times New Roman" panose="02020603050405020304" pitchFamily="18" charset="0"/>
              </a:rPr>
              <a:t>   </a:t>
            </a:r>
            <a:r>
              <a:rPr lang="ru-RU" sz="4000" b="1" dirty="0" smtClean="0">
                <a:solidFill>
                  <a:srgbClr val="FF0000"/>
                </a:solidFill>
                <a:latin typeface="Times New Roman" panose="02020603050405020304" pitchFamily="18" charset="0"/>
                <a:ea typeface="Times New Roman" panose="02020603050405020304" pitchFamily="18" charset="0"/>
              </a:rPr>
              <a:t>ЭКСТРЕМИЗМ</a:t>
            </a:r>
            <a:endParaRPr lang="ru-RU" sz="4000" dirty="0">
              <a:solidFill>
                <a:srgbClr val="FF0000"/>
              </a:solidFill>
              <a:latin typeface="Times New Roman" panose="02020603050405020304" pitchFamily="18" charset="0"/>
              <a:ea typeface="Times New Roman" panose="02020603050405020304" pitchFamily="18" charset="0"/>
            </a:endParaRPr>
          </a:p>
          <a:p>
            <a:pPr>
              <a:spcAft>
                <a:spcPts val="825"/>
              </a:spcAft>
            </a:pPr>
            <a:r>
              <a:rPr lang="ru-RU" sz="2800" dirty="0" smtClean="0">
                <a:solidFill>
                  <a:srgbClr val="2A2A2A"/>
                </a:solidFill>
                <a:latin typeface="Times New Roman" panose="02020603050405020304" pitchFamily="18" charset="0"/>
                <a:ea typeface="Times New Roman" panose="02020603050405020304" pitchFamily="18" charset="0"/>
              </a:rPr>
              <a:t> насильственное </a:t>
            </a:r>
            <a:r>
              <a:rPr lang="ru-RU" sz="2800" dirty="0">
                <a:solidFill>
                  <a:srgbClr val="2A2A2A"/>
                </a:solidFill>
                <a:latin typeface="Times New Roman" panose="02020603050405020304" pitchFamily="18" charset="0"/>
                <a:ea typeface="Times New Roman" panose="02020603050405020304" pitchFamily="18" charset="0"/>
              </a:rPr>
              <a:t>изменение основ конституционного строя и нарушение целостности Российской Федерации</a:t>
            </a:r>
            <a:endParaRPr lang="ru-RU" sz="2800" dirty="0">
              <a:latin typeface="Times New Roman" panose="02020603050405020304" pitchFamily="18" charset="0"/>
              <a:ea typeface="Times New Roman" panose="02020603050405020304" pitchFamily="18" charset="0"/>
            </a:endParaRPr>
          </a:p>
          <a:p>
            <a:pPr>
              <a:spcAft>
                <a:spcPts val="825"/>
              </a:spcAft>
            </a:pPr>
            <a:r>
              <a:rPr lang="ru-RU" sz="2800" dirty="0">
                <a:solidFill>
                  <a:srgbClr val="2A2A2A"/>
                </a:solidFill>
                <a:latin typeface="Times New Roman" panose="02020603050405020304" pitchFamily="18" charset="0"/>
                <a:ea typeface="Times New Roman" panose="02020603050405020304" pitchFamily="18" charset="0"/>
              </a:rPr>
              <a:t> </a:t>
            </a:r>
            <a:r>
              <a:rPr lang="ru-RU" sz="2800" dirty="0" smtClean="0">
                <a:solidFill>
                  <a:srgbClr val="2A2A2A"/>
                </a:solidFill>
                <a:latin typeface="Times New Roman" panose="02020603050405020304" pitchFamily="18" charset="0"/>
                <a:ea typeface="Times New Roman" panose="02020603050405020304" pitchFamily="18" charset="0"/>
              </a:rPr>
              <a:t> возбуждение </a:t>
            </a:r>
            <a:r>
              <a:rPr lang="ru-RU" sz="2800" dirty="0">
                <a:solidFill>
                  <a:srgbClr val="2A2A2A"/>
                </a:solidFill>
                <a:latin typeface="Times New Roman" panose="02020603050405020304" pitchFamily="18" charset="0"/>
                <a:ea typeface="Times New Roman" panose="02020603050405020304" pitchFamily="18" charset="0"/>
              </a:rPr>
              <a:t>социальной, расовой, национальной или религиозной розни</a:t>
            </a:r>
            <a:endParaRPr lang="ru-RU" sz="2800" dirty="0">
              <a:latin typeface="Times New Roman" panose="02020603050405020304" pitchFamily="18" charset="0"/>
              <a:ea typeface="Times New Roman" panose="02020603050405020304" pitchFamily="18" charset="0"/>
            </a:endParaRPr>
          </a:p>
          <a:p>
            <a:pPr>
              <a:spcAft>
                <a:spcPts val="825"/>
              </a:spcAft>
            </a:pPr>
            <a:r>
              <a:rPr lang="ru-RU" sz="2800" dirty="0">
                <a:solidFill>
                  <a:srgbClr val="2A2A2A"/>
                </a:solidFill>
                <a:latin typeface="Times New Roman" panose="02020603050405020304" pitchFamily="18" charset="0"/>
                <a:ea typeface="Times New Roman" panose="02020603050405020304" pitchFamily="18" charset="0"/>
              </a:rPr>
              <a:t> </a:t>
            </a:r>
            <a:r>
              <a:rPr lang="ru-RU" sz="2800" dirty="0" smtClean="0">
                <a:solidFill>
                  <a:srgbClr val="2A2A2A"/>
                </a:solidFill>
                <a:latin typeface="Times New Roman" panose="02020603050405020304" pitchFamily="18" charset="0"/>
                <a:ea typeface="Times New Roman" panose="02020603050405020304" pitchFamily="18" charset="0"/>
              </a:rPr>
              <a:t> пропаганда </a:t>
            </a:r>
            <a:r>
              <a:rPr lang="ru-RU" sz="2800" dirty="0">
                <a:solidFill>
                  <a:srgbClr val="2A2A2A"/>
                </a:solidFill>
                <a:latin typeface="Times New Roman" panose="02020603050405020304" pitchFamily="18" charset="0"/>
                <a:ea typeface="Times New Roman" panose="02020603050405020304" pitchFamily="18" charset="0"/>
              </a:rPr>
              <a:t>исключительности, превосходства либо неполноценности человека по признаку его социальной, расовой, национальной, принадлежности</a:t>
            </a:r>
          </a:p>
          <a:p>
            <a:pPr>
              <a:spcAft>
                <a:spcPts val="825"/>
              </a:spcAft>
            </a:pPr>
            <a:r>
              <a:rPr lang="ru-RU" sz="2800" dirty="0">
                <a:solidFill>
                  <a:srgbClr val="2A2A2A"/>
                </a:solidFill>
                <a:latin typeface="Times New Roman" panose="02020603050405020304" pitchFamily="18" charset="0"/>
                <a:ea typeface="Times New Roman" panose="02020603050405020304" pitchFamily="18" charset="0"/>
              </a:rPr>
              <a:t> </a:t>
            </a:r>
            <a:r>
              <a:rPr lang="ru-RU" sz="2800" dirty="0" smtClean="0">
                <a:solidFill>
                  <a:srgbClr val="2A2A2A"/>
                </a:solidFill>
                <a:latin typeface="Times New Roman" panose="02020603050405020304" pitchFamily="18" charset="0"/>
                <a:ea typeface="Times New Roman" panose="02020603050405020304" pitchFamily="18" charset="0"/>
              </a:rPr>
              <a:t> нарушение </a:t>
            </a:r>
            <a:r>
              <a:rPr lang="ru-RU" sz="2800" dirty="0">
                <a:solidFill>
                  <a:srgbClr val="2A2A2A"/>
                </a:solidFill>
                <a:latin typeface="Times New Roman" panose="02020603050405020304" pitchFamily="18" charset="0"/>
                <a:ea typeface="Times New Roman" panose="02020603050405020304" pitchFamily="18" charset="0"/>
              </a:rPr>
              <a:t>прав, свобод и законных интересов человека и гражданина</a:t>
            </a:r>
            <a:endParaRPr lang="ru-RU" sz="2800" dirty="0">
              <a:latin typeface="Times New Roman" panose="02020603050405020304" pitchFamily="18" charset="0"/>
              <a:ea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rot="401462">
            <a:off x="7784143" y="1586572"/>
            <a:ext cx="4154821" cy="4217828"/>
          </a:xfrm>
          <a:prstGeom prst="rect">
            <a:avLst/>
          </a:prstGeom>
        </p:spPr>
      </p:pic>
    </p:spTree>
    <p:extLst>
      <p:ext uri="{BB962C8B-B14F-4D97-AF65-F5344CB8AC3E}">
        <p14:creationId xmlns:p14="http://schemas.microsoft.com/office/powerpoint/2010/main" val="2847956673"/>
      </p:ext>
    </p:extLst>
  </p:cSld>
  <p:clrMapOvr>
    <a:masterClrMapping/>
  </p:clrMapOvr>
  <p:transition spd="slow">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9848" y="484632"/>
            <a:ext cx="10058400" cy="955548"/>
          </a:xfrm>
        </p:spPr>
        <p:txBody>
          <a:bodyPr>
            <a:normAutofit/>
          </a:bodyPr>
          <a:lstStyle/>
          <a:p>
            <a:r>
              <a:rPr lang="ru-RU" sz="4000" b="1" dirty="0" smtClean="0">
                <a:solidFill>
                  <a:srgbClr val="FF0000"/>
                </a:solidFill>
                <a:latin typeface="Times New Roman" panose="02020603050405020304" pitchFamily="18" charset="0"/>
                <a:cs typeface="Times New Roman" panose="02020603050405020304" pitchFamily="18" charset="0"/>
              </a:rPr>
              <a:t>ЭКСТРЕМИЗМ</a:t>
            </a:r>
            <a:endParaRPr lang="ru-RU" sz="4000"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 y="1864427"/>
            <a:ext cx="5795157" cy="4566360"/>
          </a:xfrm>
        </p:spPr>
        <p:txBody>
          <a:bodyPr>
            <a:normAutofit/>
          </a:bodyPr>
          <a:lstStyle/>
          <a:p>
            <a:pPr marL="822960" lvl="3" indent="0">
              <a:buNone/>
            </a:pPr>
            <a:endParaRPr lang="ru-RU" sz="2800" dirty="0" smtClean="0">
              <a:latin typeface="Times New Roman" panose="02020603050405020304" pitchFamily="18" charset="0"/>
              <a:cs typeface="Times New Roman" panose="02020603050405020304" pitchFamily="18" charset="0"/>
            </a:endParaRPr>
          </a:p>
          <a:p>
            <a:pPr marL="822960" lvl="3" indent="0">
              <a:buNone/>
            </a:pPr>
            <a:r>
              <a:rPr lang="ru-RU" sz="2800" dirty="0" smtClean="0">
                <a:latin typeface="Times New Roman" panose="02020603050405020304" pitchFamily="18" charset="0"/>
                <a:cs typeface="Times New Roman" panose="02020603050405020304" pitchFamily="18" charset="0"/>
              </a:rPr>
              <a:t>По данным МВД России, в среднем, 80%  участников группировок  экстремистской направленности  составляют молодые люди в возрасте от 14 до 20 лет ( в редких случаях до 25-30 лет)</a:t>
            </a:r>
            <a:endParaRPr lang="ru-RU" sz="2800" dirty="0">
              <a:latin typeface="Times New Roman" panose="02020603050405020304" pitchFamily="18" charset="0"/>
              <a:cs typeface="Times New Roman" panose="02020603050405020304" pitchFamily="18" charset="0"/>
            </a:endParaRPr>
          </a:p>
        </p:txBody>
      </p:sp>
      <p:pic>
        <p:nvPicPr>
          <p:cNvPr id="5122" name="Picture 2" descr="Футбольные хулиганы ультра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792" y="1116281"/>
            <a:ext cx="6076208" cy="540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739261"/>
      </p:ext>
    </p:extLst>
  </p:cSld>
  <p:clrMapOvr>
    <a:masterClrMapping/>
  </p:clrMapOvr>
  <p:transition spd="slow">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9848" y="484632"/>
            <a:ext cx="10058400" cy="1138428"/>
          </a:xfrm>
        </p:spPr>
        <p:txBody>
          <a:bodyPr>
            <a:normAutofit/>
          </a:bodyPr>
          <a:lstStyle/>
          <a:p>
            <a:r>
              <a:rPr lang="ru-RU" sz="4000" b="1" dirty="0" smtClean="0">
                <a:solidFill>
                  <a:srgbClr val="FF0000"/>
                </a:solidFill>
                <a:latin typeface="Times New Roman" panose="02020603050405020304" pitchFamily="18" charset="0"/>
                <a:cs typeface="Times New Roman" panose="02020603050405020304" pitchFamily="18" charset="0"/>
              </a:rPr>
              <a:t>ЭКСТРЕМИЗМ</a:t>
            </a:r>
            <a:r>
              <a:rPr lang="ru-RU" dirty="0"/>
              <a:t/>
            </a:r>
            <a:br>
              <a:rPr lang="ru-RU" dirty="0"/>
            </a:br>
            <a:r>
              <a:rPr lang="ru-RU" sz="3600" b="1" dirty="0" smtClean="0">
                <a:latin typeface="Times New Roman" panose="02020603050405020304" pitchFamily="18" charset="0"/>
                <a:cs typeface="Times New Roman" panose="02020603050405020304" pitchFamily="18" charset="0"/>
              </a:rPr>
              <a:t>Причины возникновения</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96778" y="1688758"/>
            <a:ext cx="10707541" cy="4407242"/>
          </a:xfrm>
        </p:spPr>
        <p:txBody>
          <a:bodyPr>
            <a:noAutofit/>
          </a:bodyPr>
          <a:lstStyle/>
          <a:p>
            <a:pPr>
              <a:lnSpc>
                <a:spcPct val="100000"/>
              </a:lnSpc>
            </a:pPr>
            <a:r>
              <a:rPr lang="ru-RU" sz="2800" dirty="0" smtClean="0">
                <a:latin typeface="Times New Roman" panose="02020603050405020304" pitchFamily="18" charset="0"/>
                <a:cs typeface="Times New Roman" panose="02020603050405020304" pitchFamily="18" charset="0"/>
              </a:rPr>
              <a:t>большое имущественное расслоение населения: оно приводит </a:t>
            </a:r>
            <a:r>
              <a:rPr lang="ru-RU" sz="2800" dirty="0">
                <a:latin typeface="Times New Roman" panose="02020603050405020304" pitchFamily="18" charset="0"/>
                <a:cs typeface="Times New Roman" panose="02020603050405020304" pitchFamily="18" charset="0"/>
              </a:rPr>
              <a:t>к тому, что общество перестает функционировать как целостный организм, объединенный общими целями, идеями, </a:t>
            </a:r>
            <a:r>
              <a:rPr lang="ru-RU" sz="2800" dirty="0" smtClean="0">
                <a:latin typeface="Times New Roman" panose="02020603050405020304" pitchFamily="18" charset="0"/>
                <a:cs typeface="Times New Roman" panose="02020603050405020304" pitchFamily="18" charset="0"/>
              </a:rPr>
              <a:t>ценностями </a:t>
            </a:r>
          </a:p>
          <a:p>
            <a:pPr>
              <a:lnSpc>
                <a:spcPct val="100000"/>
              </a:lnSpc>
            </a:pPr>
            <a:r>
              <a:rPr lang="ru-RU" sz="2800" dirty="0" smtClean="0">
                <a:latin typeface="Times New Roman" panose="02020603050405020304" pitchFamily="18" charset="0"/>
                <a:cs typeface="Times New Roman" panose="02020603050405020304" pitchFamily="18" charset="0"/>
              </a:rPr>
              <a:t>нарастание </a:t>
            </a:r>
            <a:r>
              <a:rPr lang="ru-RU" sz="2800" dirty="0">
                <a:latin typeface="Times New Roman" panose="02020603050405020304" pitchFamily="18" charset="0"/>
                <a:cs typeface="Times New Roman" panose="02020603050405020304" pitchFamily="18" charset="0"/>
              </a:rPr>
              <a:t>социальной </a:t>
            </a:r>
            <a:r>
              <a:rPr lang="ru-RU" sz="2800" dirty="0" smtClean="0">
                <a:latin typeface="Times New Roman" panose="02020603050405020304" pitchFamily="18" charset="0"/>
                <a:cs typeface="Times New Roman" panose="02020603050405020304" pitchFamily="18" charset="0"/>
              </a:rPr>
              <a:t>напряженности </a:t>
            </a:r>
          </a:p>
          <a:p>
            <a:pPr>
              <a:lnSpc>
                <a:spcPct val="100000"/>
              </a:lnSpc>
            </a:pPr>
            <a:r>
              <a:rPr lang="ru-RU" sz="2800" dirty="0" smtClean="0">
                <a:latin typeface="Times New Roman" panose="02020603050405020304" pitchFamily="18" charset="0"/>
                <a:cs typeface="Times New Roman" panose="02020603050405020304" pitchFamily="18" charset="0"/>
              </a:rPr>
              <a:t>снижение </a:t>
            </a:r>
            <a:r>
              <a:rPr lang="ru-RU" sz="2800" dirty="0">
                <a:latin typeface="Times New Roman" panose="02020603050405020304" pitchFamily="18" charset="0"/>
                <a:cs typeface="Times New Roman" panose="02020603050405020304" pitchFamily="18" charset="0"/>
              </a:rPr>
              <a:t>идеологической составляющей в воспитательном процессе, что привело к утрате нравственных </a:t>
            </a:r>
            <a:r>
              <a:rPr lang="ru-RU" sz="2800" dirty="0" smtClean="0">
                <a:latin typeface="Times New Roman" panose="02020603050405020304" pitchFamily="18" charset="0"/>
                <a:cs typeface="Times New Roman" panose="02020603050405020304" pitchFamily="18" charset="0"/>
              </a:rPr>
              <a:t>ценностей </a:t>
            </a:r>
          </a:p>
          <a:p>
            <a:pPr>
              <a:lnSpc>
                <a:spcPct val="100000"/>
              </a:lnSpc>
            </a:pPr>
            <a:r>
              <a:rPr lang="ru-RU" sz="2800" dirty="0" err="1" smtClean="0">
                <a:latin typeface="Times New Roman" panose="02020603050405020304" pitchFamily="18" charset="0"/>
                <a:cs typeface="Times New Roman" panose="02020603050405020304" pitchFamily="18" charset="0"/>
              </a:rPr>
              <a:t>Бездуховность</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отсутствие четких представлений об истории и перспективах развития страны, утрата чувства сопричастности и ответственности за судьбу </a:t>
            </a:r>
            <a:r>
              <a:rPr lang="ru-RU" sz="2800" dirty="0" smtClean="0">
                <a:latin typeface="Times New Roman" panose="02020603050405020304" pitchFamily="18" charset="0"/>
                <a:cs typeface="Times New Roman" panose="02020603050405020304" pitchFamily="18" charset="0"/>
              </a:rPr>
              <a:t>родины</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6972824"/>
      </p:ext>
    </p:extLst>
  </p:cSld>
  <p:clrMapOvr>
    <a:masterClrMapping/>
  </p:clrMapOvr>
  <p:transition spd="slow">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8769" y="237507"/>
            <a:ext cx="10439479" cy="866898"/>
          </a:xfrm>
        </p:spPr>
        <p:txBody>
          <a:bodyPr>
            <a:normAutofit fontScale="90000"/>
          </a:bodyPr>
          <a:lstStyle/>
          <a:p>
            <a:r>
              <a:rPr lang="ru-RU" sz="4900" b="1" dirty="0" smtClean="0">
                <a:solidFill>
                  <a:srgbClr val="FF0000"/>
                </a:solidFill>
                <a:latin typeface="Times New Roman" panose="02020603050405020304" pitchFamily="18" charset="0"/>
                <a:cs typeface="Times New Roman" panose="02020603050405020304" pitchFamily="18" charset="0"/>
              </a:rPr>
              <a:t/>
            </a:r>
            <a:br>
              <a:rPr lang="ru-RU" sz="4900" b="1" dirty="0" smtClean="0">
                <a:solidFill>
                  <a:srgbClr val="FF0000"/>
                </a:solidFill>
                <a:latin typeface="Times New Roman" panose="02020603050405020304" pitchFamily="18" charset="0"/>
                <a:cs typeface="Times New Roman" panose="02020603050405020304" pitchFamily="18" charset="0"/>
              </a:rPr>
            </a:br>
            <a:r>
              <a:rPr lang="ru-RU" sz="4900" b="1" dirty="0" smtClean="0">
                <a:solidFill>
                  <a:srgbClr val="FF0000"/>
                </a:solidFill>
                <a:latin typeface="Times New Roman" panose="02020603050405020304" pitchFamily="18" charset="0"/>
                <a:cs typeface="Times New Roman" panose="02020603050405020304" pitchFamily="18" charset="0"/>
              </a:rPr>
              <a:t>ЭКСТРЕМИЗМ:</a:t>
            </a:r>
            <a:r>
              <a:rPr lang="ru-RU" sz="4000" dirty="0">
                <a:solidFill>
                  <a:srgbClr val="FF0000"/>
                </a:solidFill>
                <a:latin typeface="Times New Roman" panose="02020603050405020304" pitchFamily="18" charset="0"/>
                <a:cs typeface="Times New Roman" panose="02020603050405020304" pitchFamily="18" charset="0"/>
              </a:rPr>
              <a:t/>
            </a:r>
            <a:br>
              <a:rPr lang="ru-RU" sz="4000" dirty="0">
                <a:solidFill>
                  <a:srgbClr val="FF0000"/>
                </a:solidFill>
                <a:latin typeface="Times New Roman" panose="02020603050405020304" pitchFamily="18" charset="0"/>
                <a:cs typeface="Times New Roman" panose="02020603050405020304" pitchFamily="18" charset="0"/>
              </a:rPr>
            </a:br>
            <a:r>
              <a:rPr lang="ru-RU" sz="4000" dirty="0" smtClean="0">
                <a:solidFill>
                  <a:srgbClr val="FF0000"/>
                </a:solidFill>
                <a:latin typeface="Times New Roman" panose="02020603050405020304" pitchFamily="18" charset="0"/>
                <a:cs typeface="Times New Roman" panose="02020603050405020304" pitchFamily="18" charset="0"/>
              </a:rPr>
              <a:t/>
            </a:r>
            <a:br>
              <a:rPr lang="ru-RU" sz="4000" dirty="0" smtClean="0">
                <a:solidFill>
                  <a:srgbClr val="FF0000"/>
                </a:solidFill>
                <a:latin typeface="Times New Roman" panose="02020603050405020304" pitchFamily="18" charset="0"/>
                <a:cs typeface="Times New Roman" panose="02020603050405020304" pitchFamily="18" charset="0"/>
              </a:rPr>
            </a:br>
            <a:r>
              <a:rPr lang="ru-RU" sz="4400" b="1" i="1" dirty="0" smtClean="0">
                <a:solidFill>
                  <a:schemeClr val="tx1"/>
                </a:solidFill>
                <a:latin typeface="Times New Roman" panose="02020603050405020304" pitchFamily="18" charset="0"/>
                <a:cs typeface="Times New Roman" panose="02020603050405020304" pitchFamily="18" charset="0"/>
              </a:rPr>
              <a:t>Виды ЭКСТРЕМИЗМА</a:t>
            </a:r>
            <a:endParaRPr lang="ru-RU" sz="4400" b="1" i="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69848" y="1911927"/>
            <a:ext cx="10058400" cy="3848793"/>
          </a:xfrm>
        </p:spPr>
        <p:txBody>
          <a:bodyPr>
            <a:normAutofit/>
          </a:bodyPr>
          <a:lstStyle/>
          <a:p>
            <a:pPr>
              <a:buFont typeface="Wingdings" panose="05000000000000000000" pitchFamily="2" charset="2"/>
              <a:buChar char="ü"/>
            </a:pPr>
            <a:r>
              <a:rPr lang="ru-RU" sz="4000" dirty="0">
                <a:latin typeface="Times New Roman" panose="02020603050405020304" pitchFamily="18" charset="0"/>
                <a:cs typeface="Times New Roman" panose="02020603050405020304" pitchFamily="18" charset="0"/>
              </a:rPr>
              <a:t>п</a:t>
            </a:r>
            <a:r>
              <a:rPr lang="ru-RU" sz="4000" dirty="0" smtClean="0">
                <a:latin typeface="Times New Roman" panose="02020603050405020304" pitchFamily="18" charset="0"/>
                <a:cs typeface="Times New Roman" panose="02020603050405020304" pitchFamily="18" charset="0"/>
              </a:rPr>
              <a:t>олитический</a:t>
            </a:r>
          </a:p>
          <a:p>
            <a:pPr>
              <a:buFont typeface="Wingdings" panose="05000000000000000000" pitchFamily="2" charset="2"/>
              <a:buChar char="ü"/>
            </a:pPr>
            <a:r>
              <a:rPr lang="ru-RU" sz="4000" dirty="0">
                <a:latin typeface="Times New Roman" panose="02020603050405020304" pitchFamily="18" charset="0"/>
                <a:cs typeface="Times New Roman" panose="02020603050405020304" pitchFamily="18" charset="0"/>
              </a:rPr>
              <a:t>н</a:t>
            </a:r>
            <a:r>
              <a:rPr lang="ru-RU" sz="4000" dirty="0" smtClean="0">
                <a:latin typeface="Times New Roman" panose="02020603050405020304" pitchFamily="18" charset="0"/>
                <a:cs typeface="Times New Roman" panose="02020603050405020304" pitchFamily="18" charset="0"/>
              </a:rPr>
              <a:t>ациональный (этнический)</a:t>
            </a:r>
          </a:p>
          <a:p>
            <a:pPr>
              <a:buFont typeface="Wingdings" panose="05000000000000000000" pitchFamily="2" charset="2"/>
              <a:buChar char="ü"/>
            </a:pPr>
            <a:r>
              <a:rPr lang="ru-RU" sz="4000" dirty="0" smtClean="0">
                <a:latin typeface="Times New Roman" panose="02020603050405020304" pitchFamily="18" charset="0"/>
                <a:cs typeface="Times New Roman" panose="02020603050405020304" pitchFamily="18" charset="0"/>
              </a:rPr>
              <a:t>религиозный</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0720914"/>
      </p:ext>
    </p:extLst>
  </p:cSld>
  <p:clrMapOvr>
    <a:masterClrMapping/>
  </p:clrMapOvr>
  <p:transition spd="slow">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8056" y="342128"/>
            <a:ext cx="10058400" cy="1270027"/>
          </a:xfrm>
        </p:spPr>
        <p:txBody>
          <a:bodyPr>
            <a:normAutofit/>
          </a:bodyPr>
          <a:lstStyle/>
          <a:p>
            <a:r>
              <a:rPr lang="ru-RU" sz="4400" b="1" dirty="0" smtClean="0">
                <a:solidFill>
                  <a:srgbClr val="FF0000"/>
                </a:solidFill>
                <a:latin typeface="Times New Roman" panose="02020603050405020304" pitchFamily="18" charset="0"/>
                <a:cs typeface="Times New Roman" panose="02020603050405020304" pitchFamily="18" charset="0"/>
              </a:rPr>
              <a:t>ЭКСТРЕМИЗМ:</a:t>
            </a:r>
            <a:br>
              <a:rPr lang="ru-RU" sz="4400" b="1" dirty="0" smtClean="0">
                <a:solidFill>
                  <a:srgbClr val="FF0000"/>
                </a:solidFill>
                <a:latin typeface="Times New Roman" panose="02020603050405020304" pitchFamily="18" charset="0"/>
                <a:cs typeface="Times New Roman" panose="02020603050405020304" pitchFamily="18" charset="0"/>
              </a:rPr>
            </a:br>
            <a:r>
              <a:rPr lang="ru-RU" sz="4000" b="1" i="1" dirty="0" smtClean="0">
                <a:latin typeface="Times New Roman" panose="02020603050405020304" pitchFamily="18" charset="0"/>
                <a:cs typeface="Times New Roman" panose="02020603050405020304" pitchFamily="18" charset="0"/>
              </a:rPr>
              <a:t>политический</a:t>
            </a:r>
            <a:endParaRPr lang="ru-RU" sz="40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448056" y="2323406"/>
            <a:ext cx="5650992" cy="3977640"/>
          </a:xfrm>
        </p:spPr>
        <p:txBody>
          <a:bodyPr>
            <a:normAutofit/>
          </a:bodyPr>
          <a:lstStyle/>
          <a:p>
            <a:r>
              <a:rPr lang="ru-RU" sz="3600" dirty="0" smtClean="0">
                <a:latin typeface="Times New Roman" panose="02020603050405020304" pitchFamily="18" charset="0"/>
                <a:cs typeface="Times New Roman" panose="02020603050405020304" pitchFamily="18" charset="0"/>
              </a:rPr>
              <a:t>Идеология и практика применения крайних нелегитимных, нередко насильственных методов и средств политической борьбы</a:t>
            </a:r>
            <a:endParaRPr lang="ru-RU" sz="3600" dirty="0">
              <a:latin typeface="Times New Roman" panose="02020603050405020304" pitchFamily="18" charset="0"/>
              <a:cs typeface="Times New Roman" panose="02020603050405020304" pitchFamily="18" charset="0"/>
            </a:endParaRPr>
          </a:p>
        </p:txBody>
      </p:sp>
      <p:pic>
        <p:nvPicPr>
          <p:cNvPr id="5" name="Picture 4" descr="C:\Users\nesyshka\Desktop\Снимок.PN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tretch>
            <a:fillRect/>
          </a:stretch>
        </p:blipFill>
        <p:spPr bwMode="auto">
          <a:xfrm>
            <a:off x="6099048" y="1080655"/>
            <a:ext cx="6310666" cy="5777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5331609"/>
      </p:ext>
    </p:extLst>
  </p:cSld>
  <p:clrMapOvr>
    <a:masterClrMapping/>
  </p:clrMapOvr>
  <p:transition spd="slow">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400" b="1" dirty="0" smtClean="0">
                <a:solidFill>
                  <a:srgbClr val="FF0000"/>
                </a:solidFill>
                <a:latin typeface="Times New Roman" panose="02020603050405020304" pitchFamily="18" charset="0"/>
                <a:cs typeface="Times New Roman" panose="02020603050405020304" pitchFamily="18" charset="0"/>
              </a:rPr>
              <a:t>ЭКСТРЕМИЗМ</a:t>
            </a:r>
            <a:r>
              <a:rPr lang="ru-RU" dirty="0" smtClean="0">
                <a:latin typeface="Times New Roman" panose="02020603050405020304" pitchFamily="18" charset="0"/>
                <a:cs typeface="Times New Roman" panose="02020603050405020304" pitchFamily="18" charset="0"/>
              </a:rPr>
              <a:t/>
            </a:r>
            <a:br>
              <a:rPr lang="ru-RU" dirty="0" smtClean="0">
                <a:latin typeface="Times New Roman" panose="02020603050405020304" pitchFamily="18" charset="0"/>
                <a:cs typeface="Times New Roman" panose="02020603050405020304" pitchFamily="18" charset="0"/>
              </a:rPr>
            </a:br>
            <a:r>
              <a:rPr lang="ru-RU" sz="4000" b="1" i="1" dirty="0" smtClean="0">
                <a:latin typeface="Times New Roman" panose="02020603050405020304" pitchFamily="18" charset="0"/>
                <a:cs typeface="Times New Roman" panose="02020603050405020304" pitchFamily="18" charset="0"/>
              </a:rPr>
              <a:t>национальный</a:t>
            </a:r>
            <a:endParaRPr lang="ru-RU" sz="40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388620" y="2194560"/>
            <a:ext cx="6309063" cy="3977640"/>
          </a:xfrm>
        </p:spPr>
        <p:txBody>
          <a:bodyPr>
            <a:normAutofit/>
          </a:bodyPr>
          <a:lstStyle/>
          <a:p>
            <a:pPr marL="0" indent="0">
              <a:buNone/>
            </a:pPr>
            <a:r>
              <a:rPr lang="ru-RU" sz="2400" dirty="0" smtClean="0">
                <a:latin typeface="Times New Roman" panose="02020603050405020304" pitchFamily="18" charset="0"/>
                <a:cs typeface="Times New Roman" panose="02020603050405020304" pitchFamily="18" charset="0"/>
              </a:rPr>
              <a:t>Идеология-приверженность  к крайним взглядам и методам в теории и практике межнациональных отношений. Ее сторонники, выступая с позиций защиты интересов и прав одной нации, открыто и вызывающе попирают права других народов.  </a:t>
            </a:r>
          </a:p>
          <a:p>
            <a:pPr marL="0" indent="0">
              <a:buNone/>
            </a:pP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Их идеология-воинствующий национализм, их   политика- этническое насилие в той или иной форме.</a:t>
            </a:r>
            <a:endParaRPr lang="ru-RU" sz="2400" dirty="0">
              <a:latin typeface="Times New Roman" panose="02020603050405020304" pitchFamily="18" charset="0"/>
              <a:cs typeface="Times New Roman" panose="02020603050405020304" pitchFamily="18" charset="0"/>
            </a:endParaRPr>
          </a:p>
        </p:txBody>
      </p:sp>
      <p:pic>
        <p:nvPicPr>
          <p:cNvPr id="5" name="Picture 10" descr="D:\Download\a7ab424c5a_4442813_12341602.jpg"/>
          <p:cNvPicPr>
            <a:picLocks noGrp="1" noChangeAspect="1" noChangeArrowheads="1"/>
          </p:cNvPicPr>
          <p:nvPr>
            <p:ph sz="half" idx="2"/>
          </p:nvPr>
        </p:nvPicPr>
        <p:blipFill>
          <a:blip r:embed="rId2" cstate="print">
            <a:lum contrast="20000"/>
          </a:blip>
          <a:stretch>
            <a:fillRect/>
          </a:stretch>
        </p:blipFill>
        <p:spPr bwMode="auto">
          <a:xfrm>
            <a:off x="6780810" y="902524"/>
            <a:ext cx="5411190" cy="57714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8069895"/>
      </p:ext>
    </p:extLst>
  </p:cSld>
  <p:clrMapOvr>
    <a:masterClrMapping/>
  </p:clrMapOvr>
  <p:transition spd="slow">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rgbClr val="FF0000"/>
                </a:solidFill>
                <a:latin typeface="Times New Roman" panose="02020603050405020304" pitchFamily="18" charset="0"/>
                <a:cs typeface="Times New Roman" panose="02020603050405020304" pitchFamily="18" charset="0"/>
              </a:rPr>
              <a:t>ЭКСТРЕМИЗМ</a:t>
            </a:r>
            <a:br>
              <a:rPr lang="ru-RU" sz="4000" b="1" dirty="0" smtClean="0">
                <a:solidFill>
                  <a:srgbClr val="FF0000"/>
                </a:solidFill>
                <a:latin typeface="Times New Roman" panose="02020603050405020304" pitchFamily="18" charset="0"/>
                <a:cs typeface="Times New Roman" panose="02020603050405020304" pitchFamily="18" charset="0"/>
              </a:rPr>
            </a:br>
            <a:r>
              <a:rPr lang="ru-RU" sz="4000" b="1" i="1" dirty="0" smtClean="0">
                <a:latin typeface="Times New Roman" panose="02020603050405020304" pitchFamily="18" charset="0"/>
                <a:cs typeface="Times New Roman" panose="02020603050405020304" pitchFamily="18" charset="0"/>
              </a:rPr>
              <a:t>Религиозный</a:t>
            </a:r>
            <a:endParaRPr lang="ru-RU" sz="40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822960" y="2093976"/>
            <a:ext cx="6109855" cy="3977640"/>
          </a:xfrm>
        </p:spPr>
        <p:txBody>
          <a:bodyPr>
            <a:normAutofit/>
          </a:bodyPr>
          <a:lstStyle/>
          <a:p>
            <a:pPr marL="0" indent="0">
              <a:buNone/>
            </a:pPr>
            <a:r>
              <a:rPr lang="ru-RU" sz="3200" dirty="0" smtClean="0">
                <a:latin typeface="Times New Roman" panose="02020603050405020304" pitchFamily="18" charset="0"/>
                <a:cs typeface="Times New Roman" panose="02020603050405020304" pitchFamily="18" charset="0"/>
              </a:rPr>
              <a:t>Проявляется в нетерпимости к представителям различных конфессий или жестоком противоборстве в рамках одной конфессии ( например, мусульманских и христианских общие в Ливане и Судане, мусульманский фундаментализм)</a:t>
            </a:r>
            <a:endParaRPr lang="ru-RU" sz="3200" dirty="0">
              <a:latin typeface="Times New Roman" panose="02020603050405020304" pitchFamily="18" charset="0"/>
              <a:cs typeface="Times New Roman" panose="02020603050405020304" pitchFamily="18" charset="0"/>
            </a:endParaRPr>
          </a:p>
        </p:txBody>
      </p:sp>
      <p:pic>
        <p:nvPicPr>
          <p:cNvPr id="5" name="Picture 9" descr="D:\Download\INDONESIA_-_fondamentalisti_assaltano_ok.jpg"/>
          <p:cNvPicPr>
            <a:picLocks noGrp="1" noChangeAspect="1" noChangeArrowheads="1"/>
          </p:cNvPicPr>
          <p:nvPr>
            <p:ph sz="half" idx="2"/>
          </p:nvPr>
        </p:nvPicPr>
        <p:blipFill>
          <a:blip r:embed="rId2" cstate="print">
            <a:lum contrast="20000"/>
          </a:blip>
          <a:stretch>
            <a:fillRect/>
          </a:stretch>
        </p:blipFill>
        <p:spPr bwMode="auto">
          <a:xfrm>
            <a:off x="6932816" y="1211284"/>
            <a:ext cx="5259184" cy="54982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02958988"/>
      </p:ext>
    </p:extLst>
  </p:cSld>
  <p:clrMapOvr>
    <a:masterClrMapping/>
  </p:clrMapOvr>
  <p:transition spd="slow">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2514" y="296883"/>
            <a:ext cx="4821382" cy="890649"/>
          </a:xfrm>
        </p:spPr>
        <p:txBody>
          <a:bodyPr>
            <a:normAutofit/>
          </a:bodyPr>
          <a:lstStyle/>
          <a:p>
            <a:r>
              <a:rPr lang="ru-RU" sz="4000" b="1" dirty="0" smtClean="0">
                <a:solidFill>
                  <a:srgbClr val="FF0000"/>
                </a:solidFill>
                <a:latin typeface="Times New Roman" panose="02020603050405020304" pitchFamily="18" charset="0"/>
                <a:cs typeface="Times New Roman" panose="02020603050405020304" pitchFamily="18" charset="0"/>
              </a:rPr>
              <a:t>ЭКСТРЕМИЗМ</a:t>
            </a:r>
            <a:endParaRPr lang="ru-RU" sz="4000"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22514" y="1508166"/>
            <a:ext cx="4821382" cy="4664034"/>
          </a:xfrm>
        </p:spPr>
        <p:txBody>
          <a:bodyPr>
            <a:normAutofit fontScale="92500" lnSpcReduction="10000"/>
          </a:bodyPr>
          <a:lstStyle/>
          <a:p>
            <a:pPr marL="0" indent="0">
              <a:buNone/>
            </a:pPr>
            <a:r>
              <a:rPr lang="ru-RU" sz="2400" dirty="0">
                <a:latin typeface="Times New Roman" panose="02020603050405020304" pitchFamily="18" charset="0"/>
                <a:cs typeface="Times New Roman" panose="02020603050405020304" pitchFamily="18" charset="0"/>
              </a:rPr>
              <a:t>В современных условиях наиболее благоприятную среду для массового распространения радикальных идей представляет глобальная информационно-телекоммуникационная компьютерная сеть </a:t>
            </a:r>
            <a:r>
              <a:rPr lang="ru-RU" sz="2400" b="1" dirty="0">
                <a:latin typeface="Times New Roman" panose="02020603050405020304" pitchFamily="18" charset="0"/>
                <a:cs typeface="Times New Roman" panose="02020603050405020304" pitchFamily="18" charset="0"/>
              </a:rPr>
              <a:t>Интернет.</a:t>
            </a:r>
            <a:r>
              <a:rPr lang="ru-RU" sz="2400" dirty="0"/>
              <a:t> </a:t>
            </a:r>
            <a:endParaRPr lang="ru-RU" sz="2400" b="1" dirty="0" smtClean="0">
              <a:latin typeface="Times New Roman" panose="02020603050405020304" pitchFamily="18" charset="0"/>
              <a:cs typeface="Times New Roman" panose="02020603050405020304" pitchFamily="18" charset="0"/>
            </a:endParaRPr>
          </a:p>
          <a:p>
            <a:pPr marL="0" indent="0">
              <a:buNone/>
            </a:pPr>
            <a:r>
              <a:rPr lang="ru-RU" sz="2400" b="1" dirty="0" smtClean="0">
                <a:latin typeface="Times New Roman" panose="02020603050405020304" pitchFamily="18" charset="0"/>
                <a:cs typeface="Times New Roman" panose="02020603050405020304" pitchFamily="18" charset="0"/>
              </a:rPr>
              <a:t>Интернет-</a:t>
            </a:r>
            <a:r>
              <a:rPr lang="ru-RU" sz="2400" dirty="0" smtClean="0">
                <a:latin typeface="Times New Roman" panose="02020603050405020304" pitchFamily="18" charset="0"/>
                <a:cs typeface="Times New Roman" panose="02020603050405020304" pitchFamily="18" charset="0"/>
              </a:rPr>
              <a:t> средство распространения экстремистских идей в молодежной среде.</a:t>
            </a:r>
          </a:p>
          <a:p>
            <a:pPr marL="0" indent="0">
              <a:buNone/>
            </a:pPr>
            <a:r>
              <a:rPr lang="ru-RU" sz="2400" b="1" dirty="0" smtClean="0">
                <a:latin typeface="Times New Roman" panose="02020603050405020304" pitchFamily="18" charset="0"/>
                <a:cs typeface="Times New Roman" panose="02020603050405020304" pitchFamily="18" charset="0"/>
              </a:rPr>
              <a:t>Интернет </a:t>
            </a:r>
            <a:r>
              <a:rPr lang="ru-RU" sz="2400" dirty="0" smtClean="0">
                <a:latin typeface="Times New Roman" panose="02020603050405020304" pitchFamily="18" charset="0"/>
                <a:cs typeface="Times New Roman" panose="02020603050405020304" pitchFamily="18" charset="0"/>
              </a:rPr>
              <a:t>становится базой для распространения деструктивных материалов, страшным оружием в руках экстремистов. </a:t>
            </a:r>
          </a:p>
          <a:p>
            <a:pPr marL="0" indent="0" algn="just">
              <a:buNone/>
            </a:pPr>
            <a:r>
              <a:rPr lang="ru-RU" dirty="0"/>
              <a:t> </a:t>
            </a:r>
          </a:p>
        </p:txBody>
      </p:sp>
      <p:pic>
        <p:nvPicPr>
          <p:cNvPr id="6146" name="Picture 2" descr="Бесплатный Фотография человек, работающий над анимационным проекто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4525" y="742207"/>
            <a:ext cx="6717475" cy="591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626517"/>
      </p:ext>
    </p:extLst>
  </p:cSld>
  <p:clrMapOvr>
    <a:masterClrMapping/>
  </p:clrMapOvr>
  <p:transition spd="slow">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2634" y="484631"/>
            <a:ext cx="5719156" cy="1078161"/>
          </a:xfrm>
        </p:spPr>
        <p:txBody>
          <a:bodyPr>
            <a:normAutofit fontScale="90000"/>
          </a:bodyPr>
          <a:lstStyle/>
          <a:p>
            <a:r>
              <a:rPr lang="ru-RU" sz="4400" b="1" dirty="0" smtClean="0">
                <a:solidFill>
                  <a:srgbClr val="FF0000"/>
                </a:solidFill>
                <a:latin typeface="Times New Roman" panose="02020603050405020304" pitchFamily="18" charset="0"/>
                <a:cs typeface="Times New Roman" panose="02020603050405020304" pitchFamily="18" charset="0"/>
              </a:rPr>
              <a:t>ЭКСТРЕМИЗМ:</a:t>
            </a:r>
            <a:r>
              <a:rPr lang="ru-RU" sz="4400" b="1" dirty="0" smtClean="0">
                <a:latin typeface="Times New Roman" panose="02020603050405020304" pitchFamily="18" charset="0"/>
                <a:cs typeface="Times New Roman" panose="02020603050405020304" pitchFamily="18" charset="0"/>
              </a:rPr>
              <a:t/>
            </a:r>
            <a:br>
              <a:rPr lang="ru-RU" sz="4400" b="1" dirty="0" smtClean="0">
                <a:latin typeface="Times New Roman" panose="02020603050405020304" pitchFamily="18" charset="0"/>
                <a:cs typeface="Times New Roman" panose="02020603050405020304" pitchFamily="18" charset="0"/>
              </a:rPr>
            </a:br>
            <a:r>
              <a:rPr lang="ru-RU" sz="4400" b="1" i="1" dirty="0" smtClean="0">
                <a:solidFill>
                  <a:schemeClr val="tx1"/>
                </a:solidFill>
                <a:latin typeface="Times New Roman" panose="02020603050405020304" pitchFamily="18" charset="0"/>
                <a:cs typeface="Times New Roman" panose="02020603050405020304" pitchFamily="18" charset="0"/>
              </a:rPr>
              <a:t>ОТВЕТСТВЕННОСТЬ</a:t>
            </a:r>
            <a:endParaRPr lang="ru-RU" sz="4400" b="1" i="1" dirty="0">
              <a:solidFill>
                <a:schemeClr val="tx1"/>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6168045" y="997527"/>
            <a:ext cx="6023955" cy="5272644"/>
          </a:xfrm>
          <a:prstGeom prst="rect">
            <a:avLst/>
          </a:prstGeom>
        </p:spPr>
      </p:pic>
      <p:sp>
        <p:nvSpPr>
          <p:cNvPr id="5" name="Прямоугольник 4"/>
          <p:cNvSpPr/>
          <p:nvPr/>
        </p:nvSpPr>
        <p:spPr>
          <a:xfrm>
            <a:off x="282633" y="1562793"/>
            <a:ext cx="5885412" cy="3970318"/>
          </a:xfrm>
          <a:prstGeom prst="rect">
            <a:avLst/>
          </a:prstGeom>
        </p:spPr>
        <p:txBody>
          <a:bodyPr wrap="square">
            <a:spAutoFit/>
          </a:bodyPr>
          <a:lstStyle/>
          <a:p>
            <a:r>
              <a:rPr lang="ru-RU" sz="2800" dirty="0">
                <a:latin typeface="Times New Roman" panose="02020603050405020304" pitchFamily="18" charset="0"/>
                <a:ea typeface="Calibri" panose="020F0502020204030204" pitchFamily="34" charset="0"/>
                <a:cs typeface="Times New Roman" panose="02020603050405020304" pitchFamily="18" charset="0"/>
              </a:rPr>
              <a:t>За осуществление экстремистской деятельности граждане Российской Федерации, иностранные граждане и лица без гражданства несут уголовную, административную и гражданско-правовую ответственность в установленном законодательством Российской Федерации порядке.</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7237587"/>
      </p:ext>
    </p:extLst>
  </p:cSld>
  <p:clrMapOvr>
    <a:masterClrMapping/>
  </p:clrMapOvr>
  <p:transition spd="slow">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98764"/>
            <a:ext cx="10878866" cy="2244437"/>
          </a:xfrm>
        </p:spPr>
        <p:txBody>
          <a:bodyPr>
            <a:normAutofit/>
          </a:bodyPr>
          <a:lstStyle/>
          <a:p>
            <a:r>
              <a:rPr lang="ru-RU" dirty="0" smtClean="0">
                <a:solidFill>
                  <a:srgbClr val="FF0000"/>
                </a:solidFill>
              </a:rPr>
              <a:t>   </a:t>
            </a:r>
            <a:r>
              <a:rPr lang="ru-RU" sz="4900" b="1" dirty="0" smtClean="0">
                <a:solidFill>
                  <a:srgbClr val="FF0000"/>
                </a:solidFill>
                <a:latin typeface="Times New Roman" panose="02020603050405020304" pitchFamily="18" charset="0"/>
                <a:cs typeface="Times New Roman" panose="02020603050405020304" pitchFamily="18" charset="0"/>
              </a:rPr>
              <a:t>ЭКСТРЕМИЗМ:</a:t>
            </a:r>
            <a:r>
              <a:rPr lang="ru-RU" dirty="0" smtClean="0"/>
              <a:t/>
            </a:r>
            <a:br>
              <a:rPr lang="ru-RU" dirty="0" smtClean="0"/>
            </a:br>
            <a:r>
              <a:rPr lang="ru-RU" sz="3600" b="1" i="1" dirty="0" smtClean="0">
                <a:solidFill>
                  <a:schemeClr val="tx1"/>
                </a:solidFill>
                <a:latin typeface="Times New Roman" panose="02020603050405020304" pitchFamily="18" charset="0"/>
                <a:cs typeface="Times New Roman" panose="02020603050405020304" pitchFamily="18" charset="0"/>
              </a:rPr>
              <a:t>Административная ответственность</a:t>
            </a:r>
            <a:endParaRPr lang="ru-RU" sz="3600" b="1" i="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99258" y="1562793"/>
            <a:ext cx="8495607" cy="5295207"/>
          </a:xfrm>
        </p:spPr>
        <p:txBody>
          <a:bodyPr>
            <a:noAutofit/>
          </a:bodyPr>
          <a:lstStyle/>
          <a:p>
            <a:pPr marL="0" indent="0" algn="just">
              <a:buNone/>
            </a:pPr>
            <a:r>
              <a:rPr lang="ru-RU" sz="3200" b="1" dirty="0" smtClean="0">
                <a:solidFill>
                  <a:schemeClr val="bg2">
                    <a:lumMod val="50000"/>
                  </a:schemeClr>
                </a:solidFill>
                <a:latin typeface="Times New Roman" panose="02020603050405020304" pitchFamily="18" charset="0"/>
                <a:cs typeface="Times New Roman" panose="02020603050405020304" pitchFamily="18" charset="0"/>
              </a:rPr>
              <a:t>Статья </a:t>
            </a:r>
            <a:r>
              <a:rPr lang="ru-RU" sz="3200" b="1" dirty="0">
                <a:solidFill>
                  <a:schemeClr val="bg2">
                    <a:lumMod val="50000"/>
                  </a:schemeClr>
                </a:solidFill>
                <a:latin typeface="Times New Roman" panose="02020603050405020304" pitchFamily="18" charset="0"/>
                <a:cs typeface="Times New Roman" panose="02020603050405020304" pitchFamily="18" charset="0"/>
              </a:rPr>
              <a:t>20.3</a:t>
            </a:r>
            <a:r>
              <a:rPr lang="en-US" sz="3200" b="1" dirty="0">
                <a:solidFill>
                  <a:schemeClr val="bg2">
                    <a:lumMod val="50000"/>
                  </a:schemeClr>
                </a:solidFill>
                <a:latin typeface="Times New Roman" panose="02020603050405020304" pitchFamily="18" charset="0"/>
                <a:cs typeface="Times New Roman" panose="02020603050405020304" pitchFamily="18" charset="0"/>
              </a:rPr>
              <a:t> </a:t>
            </a:r>
            <a:r>
              <a:rPr lang="ru-RU" sz="3200" b="1" dirty="0">
                <a:solidFill>
                  <a:schemeClr val="bg2">
                    <a:lumMod val="50000"/>
                  </a:schemeClr>
                </a:solidFill>
                <a:latin typeface="Times New Roman" panose="02020603050405020304" pitchFamily="18" charset="0"/>
                <a:cs typeface="Times New Roman" panose="02020603050405020304" pitchFamily="18" charset="0"/>
              </a:rPr>
              <a:t>КоАП РФ</a:t>
            </a:r>
          </a:p>
          <a:p>
            <a:pPr marL="0" indent="0" algn="just">
              <a:buNone/>
            </a:pPr>
            <a:r>
              <a:rPr lang="ru-RU" sz="3200" dirty="0">
                <a:latin typeface="Times New Roman" panose="02020603050405020304" pitchFamily="18" charset="0"/>
                <a:cs typeface="Times New Roman" panose="02020603050405020304" pitchFamily="18" charset="0"/>
              </a:rPr>
              <a:t>Пропаганда либо публичное демонстрирование нацистской атрибутики или символики, либо атрибутики или символики экстремистских организаций, либо иных атрибутики или символики, пропаганда либо публичное демонстрирование которых запрещены федеральными законами (штраф до 2000 рублей, либо арест до 15 суток)</a:t>
            </a:r>
          </a:p>
          <a:p>
            <a:endParaRPr lang="ru-RU" sz="3200" dirty="0">
              <a:latin typeface="Times New Roman" panose="02020603050405020304" pitchFamily="18" charset="0"/>
              <a:cs typeface="Times New Roman" panose="02020603050405020304" pitchFamily="18" charset="0"/>
            </a:endParaRPr>
          </a:p>
        </p:txBody>
      </p:sp>
      <p:pic>
        <p:nvPicPr>
          <p:cNvPr id="4" name="Picture 2" descr="C:\Users\Olga\Desktop\unnam.png"/>
          <p:cNvPicPr>
            <a:picLocks noChangeAspect="1" noChangeArrowheads="1"/>
          </p:cNvPicPr>
          <p:nvPr/>
        </p:nvPicPr>
        <p:blipFill>
          <a:blip r:embed="rId2"/>
          <a:srcRect/>
          <a:stretch>
            <a:fillRect/>
          </a:stretch>
        </p:blipFill>
        <p:spPr bwMode="auto">
          <a:xfrm rot="424442">
            <a:off x="8543284" y="2214916"/>
            <a:ext cx="3659707" cy="4044786"/>
          </a:xfrm>
          <a:prstGeom prst="rect">
            <a:avLst/>
          </a:prstGeom>
          <a:noFill/>
        </p:spPr>
      </p:pic>
    </p:spTree>
    <p:extLst>
      <p:ext uri="{BB962C8B-B14F-4D97-AF65-F5344CB8AC3E}">
        <p14:creationId xmlns:p14="http://schemas.microsoft.com/office/powerpoint/2010/main" val="670851783"/>
      </p:ext>
    </p:extLst>
  </p:cSld>
  <p:clrMapOvr>
    <a:masterClrMapping/>
  </p:clrMapOvr>
  <p:transition spd="slow">
    <p:zoom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b="1" dirty="0">
                <a:solidFill>
                  <a:srgbClr val="FF0000"/>
                </a:solidFill>
                <a:latin typeface="Times New Roman" panose="02020603050405020304" pitchFamily="18" charset="0"/>
                <a:cs typeface="Times New Roman" panose="02020603050405020304" pitchFamily="18" charset="0"/>
              </a:rPr>
              <a:t>ЭКСТРЕМИЗМ:</a:t>
            </a:r>
            <a:r>
              <a:rPr lang="ru-RU" sz="4000" dirty="0"/>
              <a:t/>
            </a:r>
            <a:br>
              <a:rPr lang="ru-RU" sz="4000" dirty="0"/>
            </a:br>
            <a:r>
              <a:rPr lang="ru-RU" sz="3600" b="1" i="1" dirty="0">
                <a:solidFill>
                  <a:schemeClr val="tx1"/>
                </a:solidFill>
                <a:latin typeface="Times New Roman" panose="02020603050405020304" pitchFamily="18" charset="0"/>
                <a:cs typeface="Times New Roman" panose="02020603050405020304" pitchFamily="18" charset="0"/>
              </a:rPr>
              <a:t>Административная ответственность</a:t>
            </a:r>
            <a:endParaRPr lang="ru-RU" sz="3600" dirty="0"/>
          </a:p>
        </p:txBody>
      </p:sp>
      <p:sp>
        <p:nvSpPr>
          <p:cNvPr id="3" name="Объект 2"/>
          <p:cNvSpPr>
            <a:spLocks noGrp="1"/>
          </p:cNvSpPr>
          <p:nvPr>
            <p:ph idx="1"/>
          </p:nvPr>
        </p:nvSpPr>
        <p:spPr>
          <a:xfrm>
            <a:off x="1069848" y="2121408"/>
            <a:ext cx="6304729" cy="4050792"/>
          </a:xfrm>
        </p:spPr>
        <p:txBody>
          <a:bodyPr>
            <a:normAutofit/>
          </a:bodyPr>
          <a:lstStyle/>
          <a:p>
            <a:pPr algn="just"/>
            <a:r>
              <a:rPr lang="ru-RU" sz="3200" b="1" dirty="0" smtClean="0">
                <a:solidFill>
                  <a:schemeClr val="tx1">
                    <a:lumMod val="50000"/>
                    <a:lumOff val="50000"/>
                  </a:schemeClr>
                </a:solidFill>
                <a:latin typeface="Times New Roman" panose="02020603050405020304" pitchFamily="18" charset="0"/>
                <a:cs typeface="Times New Roman" panose="02020603050405020304" pitchFamily="18" charset="0"/>
              </a:rPr>
              <a:t>Статья 20.29 </a:t>
            </a:r>
            <a:r>
              <a:rPr lang="ru-RU" sz="3200" b="1" dirty="0">
                <a:solidFill>
                  <a:schemeClr val="tx1">
                    <a:lumMod val="50000"/>
                    <a:lumOff val="50000"/>
                  </a:schemeClr>
                </a:solidFill>
                <a:latin typeface="Times New Roman" panose="02020603050405020304" pitchFamily="18" charset="0"/>
                <a:cs typeface="Times New Roman" panose="02020603050405020304" pitchFamily="18" charset="0"/>
              </a:rPr>
              <a:t>КоАП РФ</a:t>
            </a:r>
          </a:p>
          <a:p>
            <a:pPr marL="0" indent="0" algn="just">
              <a:buNone/>
            </a:pPr>
            <a:r>
              <a:rPr lang="ru-RU" sz="3200" dirty="0">
                <a:latin typeface="Times New Roman" panose="02020603050405020304" pitchFamily="18" charset="0"/>
                <a:cs typeface="Times New Roman" panose="02020603050405020304" pitchFamily="18" charset="0"/>
              </a:rPr>
              <a:t>Производство и распространение экстремистских материалов (штраф до 3000 рублей, либо арест до 15 суток)</a:t>
            </a:r>
          </a:p>
        </p:txBody>
      </p:sp>
      <p:pic>
        <p:nvPicPr>
          <p:cNvPr id="4" name="Picture 2" descr="C:\Users\nesyshka\Desktop\FSB-izyala-v-Sevastopole-ne-m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5923" y="2315687"/>
            <a:ext cx="3958139" cy="3050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752750"/>
      </p:ext>
    </p:extLst>
  </p:cSld>
  <p:clrMapOvr>
    <a:masterClrMapping/>
  </p:clrMapOvr>
  <p:transition spd="slow">
    <p:zoom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3777" y="484632"/>
            <a:ext cx="10154471" cy="1546049"/>
          </a:xfrm>
        </p:spPr>
        <p:txBody>
          <a:bodyPr>
            <a:noAutofit/>
          </a:bodyPr>
          <a:lstStyle/>
          <a:p>
            <a:r>
              <a:rPr lang="ru-RU" sz="4000" b="1" dirty="0">
                <a:solidFill>
                  <a:srgbClr val="FF0000"/>
                </a:solidFill>
                <a:latin typeface="Times New Roman" panose="02020603050405020304" pitchFamily="18" charset="0"/>
                <a:cs typeface="Times New Roman" panose="02020603050405020304" pitchFamily="18" charset="0"/>
              </a:rPr>
              <a:t>ЭКСТРЕМИЗМ:</a:t>
            </a:r>
            <a:r>
              <a:rPr lang="ru-RU" sz="4000" dirty="0"/>
              <a:t/>
            </a:r>
            <a:br>
              <a:rPr lang="ru-RU" sz="4000" dirty="0"/>
            </a:br>
            <a:r>
              <a:rPr lang="ru-RU" sz="3600" b="1" i="1" dirty="0">
                <a:solidFill>
                  <a:schemeClr val="tx1"/>
                </a:solidFill>
                <a:latin typeface="Times New Roman" panose="02020603050405020304" pitchFamily="18" charset="0"/>
                <a:cs typeface="Times New Roman" panose="02020603050405020304" pitchFamily="18" charset="0"/>
              </a:rPr>
              <a:t>Административная ответственность</a:t>
            </a:r>
            <a:endParaRPr lang="ru-RU" sz="3600" dirty="0"/>
          </a:p>
        </p:txBody>
      </p:sp>
      <p:sp>
        <p:nvSpPr>
          <p:cNvPr id="3" name="Объект 2"/>
          <p:cNvSpPr>
            <a:spLocks noGrp="1"/>
          </p:cNvSpPr>
          <p:nvPr>
            <p:ph idx="1"/>
          </p:nvPr>
        </p:nvSpPr>
        <p:spPr>
          <a:xfrm>
            <a:off x="380010" y="2168910"/>
            <a:ext cx="10748238" cy="4050792"/>
          </a:xfrm>
        </p:spPr>
        <p:txBody>
          <a:bodyPr>
            <a:normAutofit/>
          </a:bodyPr>
          <a:lstStyle/>
          <a:p>
            <a:pPr algn="just"/>
            <a:r>
              <a:rPr lang="ru-RU" sz="2800" b="1" dirty="0">
                <a:solidFill>
                  <a:schemeClr val="bg2">
                    <a:lumMod val="50000"/>
                  </a:schemeClr>
                </a:solidFill>
                <a:latin typeface="Times New Roman" panose="02020603050405020304" pitchFamily="18" charset="0"/>
                <a:cs typeface="Times New Roman" panose="02020603050405020304" pitchFamily="18" charset="0"/>
              </a:rPr>
              <a:t>Статья 20.3.1 КоАП РФ</a:t>
            </a:r>
          </a:p>
          <a:p>
            <a:pPr marL="0" indent="0" algn="just">
              <a:buNone/>
            </a:pPr>
            <a:r>
              <a:rPr lang="ru-RU" sz="2800" dirty="0" smtClean="0">
                <a:solidFill>
                  <a:srgbClr val="325A72"/>
                </a:solidFill>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Возбуждение </a:t>
            </a:r>
            <a:r>
              <a:rPr lang="ru-RU" sz="2800" dirty="0">
                <a:latin typeface="Times New Roman" panose="02020603050405020304" pitchFamily="18" charset="0"/>
                <a:cs typeface="Times New Roman" panose="02020603050405020304" pitchFamily="18" charset="0"/>
              </a:rPr>
              <a:t>ненависти либо вражды, а равно унижение человеческого достоинства (штраф до 20 000 рублей, обязательные работы до 100 часов, либо арест до 15 суток</a:t>
            </a:r>
            <a:r>
              <a:rPr lang="ru-RU" sz="2800" dirty="0" smtClean="0">
                <a:latin typeface="Times New Roman" panose="02020603050405020304" pitchFamily="18" charset="0"/>
                <a:cs typeface="Times New Roman" panose="02020603050405020304" pitchFamily="18" charset="0"/>
              </a:rPr>
              <a:t>)</a:t>
            </a:r>
            <a:endParaRPr lang="ru-RU" dirty="0" smtClean="0">
              <a:latin typeface="Corbel" pitchFamily="34" charset="0"/>
            </a:endParaRPr>
          </a:p>
          <a:p>
            <a:pPr marL="0" indent="0">
              <a:lnSpc>
                <a:spcPct val="100000"/>
              </a:lnSpc>
              <a:buNone/>
            </a:pPr>
            <a:r>
              <a:rPr lang="ru-RU" dirty="0" smtClean="0">
                <a:solidFill>
                  <a:srgbClr val="325A72"/>
                </a:solidFill>
                <a:latin typeface="Corbel" pitchFamily="34" charset="0"/>
              </a:rPr>
              <a:t> </a:t>
            </a:r>
            <a:r>
              <a:rPr lang="ru-RU" sz="2800" dirty="0" smtClean="0">
                <a:solidFill>
                  <a:srgbClr val="FF0000"/>
                </a:solidFill>
                <a:latin typeface="Times New Roman" panose="02020603050405020304" pitchFamily="18" charset="0"/>
                <a:cs typeface="Times New Roman" panose="02020603050405020304" pitchFamily="18" charset="0"/>
              </a:rPr>
              <a:t>При повторном совершении </a:t>
            </a:r>
            <a:r>
              <a:rPr lang="ru-RU" sz="2800" dirty="0" smtClean="0">
                <a:solidFill>
                  <a:srgbClr val="325A72"/>
                </a:solidFill>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уголовная ответственность по статье 282 УК РФ    (лишение  свободы до 5 лет)</a:t>
            </a:r>
            <a:endParaRPr lang="ru-RU" dirty="0">
              <a:latin typeface="Corbel" pitchFamily="34" charset="0"/>
            </a:endParaRPr>
          </a:p>
          <a:p>
            <a:pPr marL="0" indent="0">
              <a:buNone/>
            </a:pPr>
            <a:r>
              <a:rPr lang="ru-RU" sz="2400" dirty="0">
                <a:solidFill>
                  <a:srgbClr val="FF0000"/>
                </a:solidFill>
                <a:latin typeface="Times New Roman" panose="02020603050405020304" pitchFamily="18" charset="0"/>
                <a:cs typeface="Times New Roman" panose="02020603050405020304" pitchFamily="18" charset="0"/>
              </a:rPr>
              <a:t>ЗАПРЕЩЕНЫ</a:t>
            </a:r>
            <a:r>
              <a:rPr lang="ru-RU" sz="2400" dirty="0">
                <a:solidFill>
                  <a:srgbClr val="325A72"/>
                </a:solidFill>
                <a:latin typeface="Times New Roman" panose="02020603050405020304" pitchFamily="18" charset="0"/>
                <a:cs typeface="Times New Roman" panose="02020603050405020304" pitchFamily="18" charset="0"/>
              </a:rPr>
              <a:t>: статьи, посты, комментарии, направленные на возбуждение ненависти и вражды</a:t>
            </a:r>
          </a:p>
          <a:p>
            <a:endParaRPr lang="ru-RU" dirty="0"/>
          </a:p>
        </p:txBody>
      </p:sp>
    </p:spTree>
    <p:extLst>
      <p:ext uri="{BB962C8B-B14F-4D97-AF65-F5344CB8AC3E}">
        <p14:creationId xmlns:p14="http://schemas.microsoft.com/office/powerpoint/2010/main" val="340934796"/>
      </p:ext>
    </p:extLst>
  </p:cSld>
  <p:clrMapOvr>
    <a:masterClrMapping/>
  </p:clrMapOvr>
  <p:transition spd="slow">
    <p:zoom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9848" y="484632"/>
            <a:ext cx="10058400" cy="750402"/>
          </a:xfrm>
        </p:spPr>
        <p:txBody>
          <a:bodyPr>
            <a:normAutofit/>
          </a:bodyPr>
          <a:lstStyle/>
          <a:p>
            <a:r>
              <a:rPr lang="ru-RU" sz="4400" b="1" dirty="0" smtClean="0">
                <a:solidFill>
                  <a:srgbClr val="FF0000"/>
                </a:solidFill>
                <a:latin typeface="Times New Roman" panose="02020603050405020304" pitchFamily="18" charset="0"/>
                <a:cs typeface="Times New Roman" panose="02020603050405020304" pitchFamily="18" charset="0"/>
              </a:rPr>
              <a:t>ЭКСТРЕМИСТСКИЕ МАТЕРИАЛЫ</a:t>
            </a:r>
            <a:endParaRPr lang="ru-RU" sz="4400"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771896" y="1508166"/>
            <a:ext cx="10485912" cy="5106390"/>
          </a:xfrm>
        </p:spPr>
        <p:txBody>
          <a:bodyPr>
            <a:normAutofit fontScale="32500" lnSpcReduction="20000"/>
          </a:bodyPr>
          <a:lstStyle/>
          <a:p>
            <a:pPr marL="457200" indent="-457200">
              <a:lnSpc>
                <a:spcPct val="120000"/>
              </a:lnSpc>
              <a:buAutoNum type="arabicPeriod"/>
            </a:pPr>
            <a:r>
              <a:rPr lang="ru-RU" sz="12800" b="1" dirty="0" smtClean="0">
                <a:solidFill>
                  <a:schemeClr val="bg2">
                    <a:lumMod val="50000"/>
                  </a:schemeClr>
                </a:solidFill>
                <a:latin typeface="Times New Roman" panose="02020603050405020304" pitchFamily="18" charset="0"/>
                <a:cs typeface="Times New Roman" panose="02020603050405020304" pitchFamily="18" charset="0"/>
              </a:rPr>
              <a:t>Графические изображения:</a:t>
            </a:r>
          </a:p>
          <a:p>
            <a:pPr>
              <a:lnSpc>
                <a:spcPct val="120000"/>
              </a:lnSpc>
              <a:buFont typeface="Wingdings" panose="05000000000000000000" pitchFamily="2" charset="2"/>
              <a:buChar char="ü"/>
            </a:pPr>
            <a:r>
              <a:rPr lang="ru-RU" sz="12800" dirty="0" err="1" smtClean="0">
                <a:latin typeface="Times New Roman" panose="02020603050405020304" pitchFamily="18" charset="0"/>
                <a:cs typeface="Times New Roman" panose="02020603050405020304" pitchFamily="18" charset="0"/>
              </a:rPr>
              <a:t>фотографиии</a:t>
            </a:r>
            <a:r>
              <a:rPr lang="ru-RU" sz="12800" dirty="0" smtClean="0">
                <a:latin typeface="Times New Roman" panose="02020603050405020304" pitchFamily="18" charset="0"/>
                <a:cs typeface="Times New Roman" panose="02020603050405020304" pitchFamily="18" charset="0"/>
              </a:rPr>
              <a:t>, </a:t>
            </a:r>
            <a:r>
              <a:rPr lang="ru-RU" sz="12800" dirty="0" err="1" smtClean="0">
                <a:latin typeface="Times New Roman" panose="02020603050405020304" pitchFamily="18" charset="0"/>
                <a:cs typeface="Times New Roman" panose="02020603050405020304" pitchFamily="18" charset="0"/>
              </a:rPr>
              <a:t>мемы</a:t>
            </a:r>
            <a:r>
              <a:rPr lang="ru-RU" sz="12800" dirty="0" smtClean="0">
                <a:latin typeface="Times New Roman" panose="02020603050405020304" pitchFamily="18" charset="0"/>
                <a:cs typeface="Times New Roman" panose="02020603050405020304" pitchFamily="18" charset="0"/>
              </a:rPr>
              <a:t>, коллажи, картинки</a:t>
            </a:r>
            <a:endParaRPr lang="ru-RU" sz="12800" dirty="0">
              <a:latin typeface="Times New Roman" panose="02020603050405020304" pitchFamily="18" charset="0"/>
              <a:cs typeface="Times New Roman" panose="02020603050405020304" pitchFamily="18" charset="0"/>
            </a:endParaRPr>
          </a:p>
          <a:p>
            <a:pPr marL="0" indent="0">
              <a:lnSpc>
                <a:spcPct val="120000"/>
              </a:lnSpc>
              <a:buNone/>
            </a:pPr>
            <a:r>
              <a:rPr lang="ru-RU" sz="12800" b="1" dirty="0" smtClean="0">
                <a:solidFill>
                  <a:schemeClr val="bg2">
                    <a:lumMod val="50000"/>
                  </a:schemeClr>
                </a:solidFill>
                <a:latin typeface="Times New Roman" panose="02020603050405020304" pitchFamily="18" charset="0"/>
                <a:cs typeface="Times New Roman" panose="02020603050405020304" pitchFamily="18" charset="0"/>
              </a:rPr>
              <a:t>2</a:t>
            </a:r>
            <a:r>
              <a:rPr lang="ru-RU" sz="12800" dirty="0" smtClean="0">
                <a:latin typeface="Times New Roman" panose="02020603050405020304" pitchFamily="18" charset="0"/>
                <a:cs typeface="Times New Roman" panose="02020603050405020304" pitchFamily="18" charset="0"/>
              </a:rPr>
              <a:t>. </a:t>
            </a:r>
            <a:r>
              <a:rPr lang="ru-RU" sz="12800" b="1" dirty="0" smtClean="0">
                <a:solidFill>
                  <a:schemeClr val="bg2">
                    <a:lumMod val="50000"/>
                  </a:schemeClr>
                </a:solidFill>
                <a:latin typeface="Times New Roman" panose="02020603050405020304" pitchFamily="18" charset="0"/>
                <a:cs typeface="Times New Roman" panose="02020603050405020304" pitchFamily="18" charset="0"/>
              </a:rPr>
              <a:t>Мультимедиа:</a:t>
            </a:r>
          </a:p>
          <a:p>
            <a:pPr>
              <a:lnSpc>
                <a:spcPct val="120000"/>
              </a:lnSpc>
              <a:buFont typeface="Wingdings" panose="05000000000000000000" pitchFamily="2" charset="2"/>
              <a:buChar char="ü"/>
            </a:pPr>
            <a:r>
              <a:rPr lang="ru-RU" sz="12800" dirty="0" smtClean="0">
                <a:latin typeface="Times New Roman" panose="02020603050405020304" pitchFamily="18" charset="0"/>
                <a:cs typeface="Times New Roman" panose="02020603050405020304" pitchFamily="18" charset="0"/>
              </a:rPr>
              <a:t>видеозаписи, аудиозаписи</a:t>
            </a:r>
            <a:endParaRPr lang="ru-RU" sz="12800" dirty="0">
              <a:latin typeface="Times New Roman" panose="02020603050405020304" pitchFamily="18" charset="0"/>
              <a:cs typeface="Times New Roman" panose="02020603050405020304" pitchFamily="18" charset="0"/>
            </a:endParaRPr>
          </a:p>
          <a:p>
            <a:pPr marL="0" indent="0">
              <a:lnSpc>
                <a:spcPct val="120000"/>
              </a:lnSpc>
              <a:buNone/>
            </a:pPr>
            <a:r>
              <a:rPr lang="ru-RU" sz="12800" b="1" dirty="0" smtClean="0">
                <a:solidFill>
                  <a:schemeClr val="bg2">
                    <a:lumMod val="50000"/>
                  </a:schemeClr>
                </a:solidFill>
                <a:latin typeface="Times New Roman" panose="02020603050405020304" pitchFamily="18" charset="0"/>
                <a:cs typeface="Times New Roman" panose="02020603050405020304" pitchFamily="18" charset="0"/>
              </a:rPr>
              <a:t>3.Печатные материалы: </a:t>
            </a:r>
          </a:p>
          <a:p>
            <a:pPr>
              <a:lnSpc>
                <a:spcPct val="120000"/>
              </a:lnSpc>
              <a:buFont typeface="Wingdings" panose="05000000000000000000" pitchFamily="2" charset="2"/>
              <a:buChar char="ü"/>
            </a:pPr>
            <a:r>
              <a:rPr lang="ru-RU" sz="12800" dirty="0" smtClean="0">
                <a:latin typeface="Times New Roman" panose="02020603050405020304" pitchFamily="18" charset="0"/>
                <a:cs typeface="Times New Roman" panose="02020603050405020304" pitchFamily="18" charset="0"/>
              </a:rPr>
              <a:t>книги, брошюры, статьи</a:t>
            </a:r>
          </a:p>
          <a:p>
            <a:pPr>
              <a:buFont typeface="Wingdings" panose="05000000000000000000" pitchFamily="2" charset="2"/>
              <a:buChar char="ü"/>
            </a:pPr>
            <a:endParaRPr lang="ru-RU" dirty="0"/>
          </a:p>
        </p:txBody>
      </p:sp>
    </p:spTree>
    <p:extLst>
      <p:ext uri="{BB962C8B-B14F-4D97-AF65-F5344CB8AC3E}">
        <p14:creationId xmlns:p14="http://schemas.microsoft.com/office/powerpoint/2010/main" val="533370784"/>
      </p:ext>
    </p:extLst>
  </p:cSld>
  <p:clrMapOvr>
    <a:masterClrMapping/>
  </p:clrMapOvr>
  <p:transition spd="slow">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258" y="-631767"/>
            <a:ext cx="11737043" cy="232756"/>
          </a:xfrm>
        </p:spPr>
        <p:txBody>
          <a:bodyPr>
            <a:noAutofit/>
          </a:bodyPr>
          <a:lstStyle/>
          <a:p>
            <a:r>
              <a:rPr lang="ru-RU" sz="4400" b="1" dirty="0" smtClean="0">
                <a:solidFill>
                  <a:srgbClr val="FF0000"/>
                </a:solidFill>
                <a:latin typeface="Times New Roman" panose="02020603050405020304" pitchFamily="18" charset="0"/>
                <a:cs typeface="Times New Roman" panose="02020603050405020304" pitchFamily="18" charset="0"/>
              </a:rPr>
              <a:t>ЭКСТРЕМИЗМ:</a:t>
            </a:r>
            <a:r>
              <a:rPr lang="ru-RU" dirty="0" smtClean="0">
                <a:solidFill>
                  <a:srgbClr val="FF0000"/>
                </a:solidFill>
              </a:rPr>
              <a:t/>
            </a:r>
            <a:br>
              <a:rPr lang="ru-RU" dirty="0" smtClean="0">
                <a:solidFill>
                  <a:srgbClr val="FF0000"/>
                </a:solidFill>
              </a:rPr>
            </a:br>
            <a:r>
              <a:rPr lang="ru-RU" sz="4000" b="1" i="1" dirty="0" smtClean="0">
                <a:solidFill>
                  <a:schemeClr val="tx1"/>
                </a:solidFill>
                <a:latin typeface="Times New Roman" panose="02020603050405020304" pitchFamily="18" charset="0"/>
                <a:cs typeface="Times New Roman" panose="02020603050405020304" pitchFamily="18" charset="0"/>
              </a:rPr>
              <a:t>Уголовная ответственность</a:t>
            </a:r>
            <a:endParaRPr lang="ru-RU" sz="4000" b="1" i="1" dirty="0">
              <a:solidFill>
                <a:schemeClr val="tx1"/>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idx="1"/>
          </p:nvPr>
        </p:nvSpPr>
        <p:spPr>
          <a:xfrm>
            <a:off x="299258" y="415636"/>
            <a:ext cx="9326880" cy="5868786"/>
          </a:xfrm>
        </p:spPr>
        <p:txBody>
          <a:bodyPr>
            <a:noAutofit/>
          </a:bodyPr>
          <a:lstStyle/>
          <a:p>
            <a:pPr algn="just"/>
            <a:r>
              <a:rPr lang="ru-RU" sz="2800" b="1" dirty="0" smtClean="0">
                <a:solidFill>
                  <a:schemeClr val="bg2">
                    <a:lumMod val="50000"/>
                  </a:schemeClr>
                </a:solidFill>
                <a:latin typeface="Times New Roman" panose="02020603050405020304" pitchFamily="18" charset="0"/>
                <a:cs typeface="Times New Roman" panose="02020603050405020304" pitchFamily="18" charset="0"/>
              </a:rPr>
              <a:t>Статья 280  УК РФ</a:t>
            </a:r>
          </a:p>
          <a:p>
            <a:pPr marL="0" indent="0" algn="just">
              <a:buNone/>
            </a:pPr>
            <a:r>
              <a:rPr lang="ru-RU" sz="2800" dirty="0" smtClean="0">
                <a:latin typeface="Times New Roman" panose="02020603050405020304" pitchFamily="18" charset="0"/>
                <a:cs typeface="Times New Roman" panose="02020603050405020304" pitchFamily="18" charset="0"/>
              </a:rPr>
              <a:t>Публичные призывы к осуществлению экстремистской деятельности (до 5 лет лишения свободы)</a:t>
            </a:r>
          </a:p>
          <a:p>
            <a:pPr algn="just"/>
            <a:r>
              <a:rPr lang="ru-RU" sz="2800" b="1" dirty="0" smtClean="0">
                <a:solidFill>
                  <a:schemeClr val="bg2">
                    <a:lumMod val="50000"/>
                  </a:schemeClr>
                </a:solidFill>
                <a:latin typeface="Times New Roman" panose="02020603050405020304" pitchFamily="18" charset="0"/>
                <a:cs typeface="Times New Roman" panose="02020603050405020304" pitchFamily="18" charset="0"/>
              </a:rPr>
              <a:t>Статья </a:t>
            </a:r>
            <a:r>
              <a:rPr lang="ru-RU" sz="2800" b="1" dirty="0">
                <a:solidFill>
                  <a:schemeClr val="bg2">
                    <a:lumMod val="50000"/>
                  </a:schemeClr>
                </a:solidFill>
                <a:latin typeface="Times New Roman" panose="02020603050405020304" pitchFamily="18" charset="0"/>
                <a:cs typeface="Times New Roman" panose="02020603050405020304" pitchFamily="18" charset="0"/>
              </a:rPr>
              <a:t>282 УК РФ</a:t>
            </a:r>
          </a:p>
          <a:p>
            <a:pPr marL="0" indent="0" algn="just">
              <a:buNone/>
            </a:pPr>
            <a:r>
              <a:rPr lang="ru-RU" sz="2800" dirty="0">
                <a:latin typeface="Times New Roman" panose="02020603050405020304" pitchFamily="18" charset="0"/>
                <a:cs typeface="Times New Roman" panose="02020603050405020304" pitchFamily="18" charset="0"/>
              </a:rPr>
              <a:t>Возбуждение ненависти либо вражды, а равно унижение человеческого достоинства (до 6 лет лишения свободы)</a:t>
            </a:r>
          </a:p>
          <a:p>
            <a:pPr algn="just"/>
            <a:r>
              <a:rPr lang="ru-RU" sz="2800" b="1" dirty="0">
                <a:solidFill>
                  <a:schemeClr val="bg2">
                    <a:lumMod val="50000"/>
                  </a:schemeClr>
                </a:solidFill>
                <a:latin typeface="Times New Roman" panose="02020603050405020304" pitchFamily="18" charset="0"/>
                <a:cs typeface="Times New Roman" panose="02020603050405020304" pitchFamily="18" charset="0"/>
              </a:rPr>
              <a:t>Статья  282 .1</a:t>
            </a:r>
            <a:r>
              <a:rPr lang="en-US" sz="2800" b="1" dirty="0">
                <a:solidFill>
                  <a:schemeClr val="bg2">
                    <a:lumMod val="50000"/>
                  </a:schemeClr>
                </a:solidFill>
                <a:latin typeface="Times New Roman" panose="02020603050405020304" pitchFamily="18" charset="0"/>
                <a:cs typeface="Times New Roman" panose="02020603050405020304" pitchFamily="18" charset="0"/>
              </a:rPr>
              <a:t> </a:t>
            </a:r>
            <a:r>
              <a:rPr lang="ru-RU" sz="2800" b="1" dirty="0">
                <a:solidFill>
                  <a:schemeClr val="bg2">
                    <a:lumMod val="50000"/>
                  </a:schemeClr>
                </a:solidFill>
                <a:latin typeface="Times New Roman" panose="02020603050405020304" pitchFamily="18" charset="0"/>
                <a:cs typeface="Times New Roman" panose="02020603050405020304" pitchFamily="18" charset="0"/>
              </a:rPr>
              <a:t>УК РФ</a:t>
            </a:r>
            <a:endParaRPr lang="en-US" sz="2800" b="1" dirty="0">
              <a:solidFill>
                <a:schemeClr val="bg2">
                  <a:lumMod val="50000"/>
                </a:schemeClr>
              </a:solidFill>
              <a:latin typeface="Times New Roman" panose="02020603050405020304" pitchFamily="18" charset="0"/>
              <a:cs typeface="Times New Roman" panose="02020603050405020304" pitchFamily="18" charset="0"/>
            </a:endParaRPr>
          </a:p>
          <a:p>
            <a:pPr marL="0" indent="0" algn="just">
              <a:buNone/>
            </a:pPr>
            <a:r>
              <a:rPr lang="ru-RU" sz="2800" dirty="0">
                <a:latin typeface="Times New Roman" panose="02020603050405020304" pitchFamily="18" charset="0"/>
                <a:cs typeface="Times New Roman" panose="02020603050405020304" pitchFamily="18" charset="0"/>
              </a:rPr>
              <a:t>Организация экстремистского сообщества (до 2 лет лишения свободы)</a:t>
            </a:r>
          </a:p>
          <a:p>
            <a:pPr algn="just"/>
            <a:r>
              <a:rPr lang="ru-RU" sz="2800" b="1" dirty="0">
                <a:solidFill>
                  <a:schemeClr val="bg2">
                    <a:lumMod val="50000"/>
                  </a:schemeClr>
                </a:solidFill>
                <a:latin typeface="Times New Roman" panose="02020603050405020304" pitchFamily="18" charset="0"/>
                <a:cs typeface="Times New Roman" panose="02020603050405020304" pitchFamily="18" charset="0"/>
              </a:rPr>
              <a:t>Статья  282 .2 УК РФ</a:t>
            </a:r>
          </a:p>
          <a:p>
            <a:pPr marL="0" indent="0" algn="just">
              <a:buNone/>
            </a:pPr>
            <a:r>
              <a:rPr lang="ru-RU" sz="2800" dirty="0">
                <a:latin typeface="Times New Roman" panose="02020603050405020304" pitchFamily="18" charset="0"/>
                <a:cs typeface="Times New Roman" panose="02020603050405020304" pitchFamily="18" charset="0"/>
              </a:rPr>
              <a:t>Организация деятельности экстремистской организации (до 12 лет лишения свободы + штраф до 700 000 рублей)</a:t>
            </a:r>
          </a:p>
          <a:p>
            <a:endParaRPr lang="ru-RU" sz="2400" dirty="0"/>
          </a:p>
        </p:txBody>
      </p:sp>
      <p:pic>
        <p:nvPicPr>
          <p:cNvPr id="7" name="Picture 2" descr="C:\Users\Olga\Desktop\unname.png"/>
          <p:cNvPicPr>
            <a:picLocks noChangeAspect="1" noChangeArrowheads="1"/>
          </p:cNvPicPr>
          <p:nvPr/>
        </p:nvPicPr>
        <p:blipFill>
          <a:blip r:embed="rId2"/>
          <a:srcRect/>
          <a:stretch>
            <a:fillRect/>
          </a:stretch>
        </p:blipFill>
        <p:spPr bwMode="auto">
          <a:xfrm rot="489096">
            <a:off x="9231136" y="1200871"/>
            <a:ext cx="3364530" cy="3301059"/>
          </a:xfrm>
          <a:prstGeom prst="rect">
            <a:avLst/>
          </a:prstGeom>
          <a:noFill/>
        </p:spPr>
      </p:pic>
    </p:spTree>
    <p:extLst>
      <p:ext uri="{BB962C8B-B14F-4D97-AF65-F5344CB8AC3E}">
        <p14:creationId xmlns:p14="http://schemas.microsoft.com/office/powerpoint/2010/main" val="3719934498"/>
      </p:ext>
    </p:extLst>
  </p:cSld>
  <p:clrMapOvr>
    <a:masterClrMapping/>
  </p:clrMapOvr>
  <p:transition spd="slow">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9848" y="484632"/>
            <a:ext cx="10058400" cy="928532"/>
          </a:xfrm>
        </p:spPr>
        <p:txBody>
          <a:bodyPr>
            <a:normAutofit/>
          </a:bodyPr>
          <a:lstStyle/>
          <a:p>
            <a:r>
              <a:rPr lang="ru-RU" sz="3600" b="1" dirty="0" smtClean="0">
                <a:solidFill>
                  <a:srgbClr val="FF0000"/>
                </a:solidFill>
                <a:latin typeface="Times New Roman" panose="02020603050405020304" pitchFamily="18" charset="0"/>
                <a:cs typeface="Times New Roman" panose="02020603050405020304" pitchFamily="18" charset="0"/>
              </a:rPr>
              <a:t>Нацистская символика запрещена</a:t>
            </a:r>
            <a:endParaRPr lang="ru-RU" sz="3600"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69848" y="1591294"/>
            <a:ext cx="10058400" cy="4580906"/>
          </a:xfrm>
        </p:spPr>
        <p:txBody>
          <a:bodyPr/>
          <a:lstStyle/>
          <a:p>
            <a:pPr algn="just">
              <a:buFont typeface="Arial" panose="020B0604020202020204" pitchFamily="34" charset="0"/>
              <a:buChar char="•"/>
            </a:pPr>
            <a:r>
              <a:rPr lang="ru-RU" sz="3600" b="1" dirty="0">
                <a:solidFill>
                  <a:srgbClr val="325A72"/>
                </a:solidFill>
                <a:latin typeface="Times New Roman" panose="02020603050405020304" pitchFamily="18" charset="0"/>
                <a:cs typeface="Times New Roman" panose="02020603050405020304" pitchFamily="18" charset="0"/>
              </a:rPr>
              <a:t>Федеральным законом «Об увековечении Победы советского народа в ВОВ 1941-1945 годов» от 19.05.1995 № 80-ФЗ;</a:t>
            </a:r>
          </a:p>
          <a:p>
            <a:pPr marL="342900" indent="-342900" algn="just">
              <a:buFontTx/>
              <a:buChar char="-"/>
            </a:pPr>
            <a:endParaRPr lang="ru-RU" sz="3600" b="1" dirty="0">
              <a:solidFill>
                <a:srgbClr val="325A72"/>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ru-RU" sz="3600" b="1" dirty="0" smtClean="0">
                <a:solidFill>
                  <a:srgbClr val="325A72"/>
                </a:solidFill>
                <a:latin typeface="Times New Roman" panose="02020603050405020304" pitchFamily="18" charset="0"/>
                <a:cs typeface="Times New Roman" panose="02020603050405020304" pitchFamily="18" charset="0"/>
              </a:rPr>
              <a:t>Федеральным законом «О противодействии экстремистской деятельности» от 25.07.2002 № 114-ФЗ.</a:t>
            </a:r>
            <a:endParaRPr lang="ru-RU" sz="3600" dirty="0" smtClean="0">
              <a:solidFill>
                <a:srgbClr val="325A72"/>
              </a:solidFill>
              <a:latin typeface="Times New Roman" panose="02020603050405020304" pitchFamily="18" charset="0"/>
              <a:cs typeface="Times New Roman" panose="02020603050405020304" pitchFamily="18" charset="0"/>
            </a:endParaRPr>
          </a:p>
          <a:p>
            <a:pPr algn="just"/>
            <a:endParaRPr lang="ru-RU" sz="3600" dirty="0">
              <a:solidFill>
                <a:srgbClr val="325A72"/>
              </a:solidFill>
              <a:latin typeface="Corbel" pitchFamily="34" charset="0"/>
            </a:endParaRPr>
          </a:p>
          <a:p>
            <a:endParaRPr lang="ru-RU" dirty="0"/>
          </a:p>
        </p:txBody>
      </p:sp>
    </p:spTree>
    <p:extLst>
      <p:ext uri="{BB962C8B-B14F-4D97-AF65-F5344CB8AC3E}">
        <p14:creationId xmlns:p14="http://schemas.microsoft.com/office/powerpoint/2010/main" val="2780449969"/>
      </p:ext>
    </p:extLst>
  </p:cSld>
  <p:clrMapOvr>
    <a:masterClrMapping/>
  </p:clrMapOvr>
  <p:transition spd="slow">
    <p:zoom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22407"/>
          </a:xfrm>
        </p:spPr>
        <p:txBody>
          <a:bodyPr>
            <a:normAutofit/>
          </a:bodyPr>
          <a:lstStyle/>
          <a:p>
            <a:r>
              <a:rPr lang="ru-RU" sz="4000" b="1" dirty="0" smtClean="0">
                <a:solidFill>
                  <a:srgbClr val="FF0000"/>
                </a:solidFill>
                <a:latin typeface="Times New Roman" panose="02020603050405020304" pitchFamily="18" charset="0"/>
                <a:cs typeface="Times New Roman" panose="02020603050405020304" pitchFamily="18" charset="0"/>
              </a:rPr>
              <a:t>ЭКСТРЕМИЗМ- ЭТО ПРЕСТУПЛЕНИЕ</a:t>
            </a:r>
            <a:endParaRPr lang="ru-RU" sz="4000" b="1" dirty="0">
              <a:solidFill>
                <a:srgbClr val="FF0000"/>
              </a:solidFill>
              <a:latin typeface="Times New Roman" panose="02020603050405020304" pitchFamily="18" charset="0"/>
              <a:cs typeface="Times New Roman" panose="02020603050405020304" pitchFamily="18" charset="0"/>
            </a:endParaRPr>
          </a:p>
        </p:txBody>
      </p:sp>
      <p:pic>
        <p:nvPicPr>
          <p:cNvPr id="4098" name="Picture 2" descr="Picture background"/>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09403" y="1021278"/>
            <a:ext cx="9547761" cy="5836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085941"/>
      </p:ext>
    </p:extLst>
  </p:cSld>
  <p:clrMapOvr>
    <a:masterClrMapping/>
  </p:clrMapOvr>
  <p:transition spd="slow">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9848" y="484632"/>
            <a:ext cx="10058400" cy="1177913"/>
          </a:xfrm>
        </p:spPr>
        <p:txBody>
          <a:bodyPr/>
          <a:lstStyle/>
          <a:p>
            <a:r>
              <a:rPr lang="ru-RU" b="1" dirty="0" smtClean="0">
                <a:solidFill>
                  <a:srgbClr val="FF0000"/>
                </a:solidFill>
                <a:latin typeface="Times New Roman" panose="02020603050405020304" pitchFamily="18" charset="0"/>
                <a:cs typeface="Times New Roman" panose="02020603050405020304" pitchFamily="18" charset="0"/>
              </a:rPr>
              <a:t>ЗАПОМНИ!</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Autofit/>
          </a:bodyPr>
          <a:lstStyle/>
          <a:p>
            <a:pPr marL="0" indent="0">
              <a:buNone/>
            </a:pPr>
            <a:r>
              <a:rPr lang="ru-RU" sz="4000" dirty="0" smtClean="0">
                <a:latin typeface="Times New Roman" panose="02020603050405020304" pitchFamily="18" charset="0"/>
                <a:cs typeface="Times New Roman" panose="02020603050405020304" pitchFamily="18" charset="0"/>
              </a:rPr>
              <a:t> Не делай публикации и </a:t>
            </a:r>
            <a:r>
              <a:rPr lang="ru-RU" sz="4000" dirty="0" err="1" smtClean="0">
                <a:latin typeface="Times New Roman" panose="02020603050405020304" pitchFamily="18" charset="0"/>
                <a:cs typeface="Times New Roman" panose="02020603050405020304" pitchFamily="18" charset="0"/>
              </a:rPr>
              <a:t>репосты</a:t>
            </a:r>
            <a:r>
              <a:rPr lang="ru-RU" sz="4000" dirty="0" smtClean="0">
                <a:latin typeface="Times New Roman" panose="02020603050405020304" pitchFamily="18" charset="0"/>
                <a:cs typeface="Times New Roman" panose="02020603050405020304" pitchFamily="18" charset="0"/>
              </a:rPr>
              <a:t>, содержащие материалы экстремистского содержания, в социальных сетях и в мессенджерах!</a:t>
            </a:r>
            <a:endParaRPr lang="ru-RU" sz="4000" dirty="0">
              <a:latin typeface="Times New Roman" panose="02020603050405020304" pitchFamily="18" charset="0"/>
              <a:cs typeface="Times New Roman" panose="02020603050405020304" pitchFamily="18" charset="0"/>
            </a:endParaRPr>
          </a:p>
          <a:p>
            <a:pPr marL="0" indent="0">
              <a:buNone/>
            </a:pPr>
            <a:r>
              <a:rPr lang="ru-RU" sz="4000" dirty="0" smtClean="0">
                <a:solidFill>
                  <a:srgbClr val="FF0000"/>
                </a:solidFill>
                <a:latin typeface="Times New Roman" panose="02020603050405020304" pitchFamily="18" charset="0"/>
                <a:cs typeface="Times New Roman" panose="02020603050405020304" pitchFamily="18" charset="0"/>
              </a:rPr>
              <a:t>РЕПОСТ</a:t>
            </a:r>
            <a:r>
              <a:rPr lang="ru-RU" sz="4000" dirty="0" smtClean="0">
                <a:latin typeface="Times New Roman" panose="02020603050405020304" pitchFamily="18" charset="0"/>
                <a:cs typeface="Times New Roman" panose="02020603050405020304" pitchFamily="18" charset="0"/>
              </a:rPr>
              <a:t>-равно поддержка экстремизма и призыв к нему, а это- уголовная ответственность!</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8556145"/>
      </p:ext>
    </p:extLst>
  </p:cSld>
  <p:clrMapOvr>
    <a:masterClrMapping/>
  </p:clrMapOvr>
  <p:transition spd="slow">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6400" y="178129"/>
            <a:ext cx="11582400" cy="878775"/>
          </a:xfrm>
        </p:spPr>
        <p:txBody>
          <a:bodyPr>
            <a:normAutofit/>
          </a:bodyPr>
          <a:lstStyle/>
          <a:p>
            <a:r>
              <a:rPr lang="ru-RU" sz="4000" b="1" dirty="0" smtClean="0">
                <a:solidFill>
                  <a:srgbClr val="FF0000"/>
                </a:solidFill>
                <a:latin typeface="Times New Roman" panose="02020603050405020304" pitchFamily="18" charset="0"/>
                <a:cs typeface="Times New Roman" panose="02020603050405020304" pitchFamily="18" charset="0"/>
              </a:rPr>
              <a:t>ОГРАНИЧЕНИЕ</a:t>
            </a:r>
            <a:endParaRPr lang="ru-RU" sz="4000"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92079" y="1056904"/>
            <a:ext cx="5389324" cy="5165765"/>
          </a:xfrm>
        </p:spPr>
        <p:txBody>
          <a:bodyPr>
            <a:noAutofit/>
          </a:bodyPr>
          <a:lstStyle/>
          <a:p>
            <a:pPr marL="0" indent="0">
              <a:lnSpc>
                <a:spcPct val="100000"/>
              </a:lnSpc>
              <a:buNone/>
            </a:pPr>
            <a:r>
              <a:rPr lang="ru-RU" sz="2400" dirty="0">
                <a:latin typeface="Times New Roman" panose="02020603050405020304" pitchFamily="18" charset="0"/>
                <a:ea typeface="Calibri" panose="020F0502020204030204" pitchFamily="34" charset="0"/>
                <a:cs typeface="Times New Roman" panose="02020603050405020304" pitchFamily="18" charset="0"/>
              </a:rPr>
              <a:t>В целях обеспечения государственной и общественной безопасности по основаниям и в порядке, которые предусмотрены федеральным законом, лицу, участвовавшему в осуществлении экстремистской деятельности, по решению суда может быть ограничен доступ к государственной и муниципальной службе, службе в правоохранительных органах, а также к работе в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образовательных учреждениях</a:t>
            </a:r>
            <a:r>
              <a:rPr lang="ru-RU" sz="36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pic>
        <p:nvPicPr>
          <p:cNvPr id="7170" name="Picture 2" descr="Госслужба сегодня. Фельдъегерская служба РФ государственная фельдъегерская. Фельдъегерь ГФС. Форма фельдъегерской службы. Сотрудник ГФС Росс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3180">
            <a:off x="7911807" y="161316"/>
            <a:ext cx="4072457" cy="347084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Госслужба сегодня. Государственная Гражданская служба. Гражданские служащие. Государственный Гражданский служащий. Форма госслужащих Миноборон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827" y="3408222"/>
            <a:ext cx="4520973" cy="320578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Госслужба сегодня. Государственный служащий. Государственный Гражданский служащий. Госслужащий. Государственный служащий Эстетик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17626">
            <a:off x="5420758" y="1460919"/>
            <a:ext cx="2812468" cy="2754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146645"/>
      </p:ext>
    </p:extLst>
  </p:cSld>
  <p:clrMapOvr>
    <a:masterClrMapping/>
  </p:clrMapOvr>
  <p:transition spd="slow">
    <p:zoom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2970" y="2040300"/>
            <a:ext cx="10058400" cy="1609344"/>
          </a:xfrm>
        </p:spPr>
        <p:txBody>
          <a:bodyPr>
            <a:normAutofit/>
          </a:bodyPr>
          <a:lstStyle/>
          <a:p>
            <a:r>
              <a:rPr lang="ru-RU" sz="4800" b="1" dirty="0" smtClean="0">
                <a:solidFill>
                  <a:srgbClr val="FF0000"/>
                </a:solidFill>
                <a:latin typeface="Times New Roman" panose="02020603050405020304" pitchFamily="18" charset="0"/>
                <a:cs typeface="Times New Roman" panose="02020603050405020304" pitchFamily="18" charset="0"/>
              </a:rPr>
              <a:t>СПАСИБО ЗА ВНИМАНИЕ!</a:t>
            </a:r>
            <a:endParaRPr lang="ru-RU"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0740207"/>
      </p:ext>
    </p:extLst>
  </p:cSld>
  <p:clrMapOvr>
    <a:masterClrMapping/>
  </p:clrMapOvr>
  <p:transition spd="slow">
    <p:zoom dir="in"/>
  </p:transition>
  <p:timing>
    <p:tnLst>
      <p:par>
        <p:cTn id="1" dur="indefinite" restart="never" nodeType="tmRoot"/>
      </p:par>
    </p:tnLst>
  </p:timing>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763</TotalTime>
  <Words>831</Words>
  <Application>Microsoft Office PowerPoint</Application>
  <PresentationFormat>Широкоэкранный</PresentationFormat>
  <Paragraphs>94</Paragraphs>
  <Slides>26</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26</vt:i4>
      </vt:variant>
    </vt:vector>
  </HeadingPairs>
  <TitlesOfParts>
    <vt:vector size="33" baseType="lpstr">
      <vt:lpstr>Arial</vt:lpstr>
      <vt:lpstr>Calibri</vt:lpstr>
      <vt:lpstr>Calibri Light</vt:lpstr>
      <vt:lpstr>Corbel</vt:lpstr>
      <vt:lpstr>Times New Roman</vt:lpstr>
      <vt:lpstr>Wingdings</vt:lpstr>
      <vt:lpstr>Office Theme</vt:lpstr>
      <vt:lpstr>«ЭКСТРЕМИЗМ  В МОЛОДЕЖНОЙ СРЕДЕ»</vt:lpstr>
      <vt:lpstr>    ЭКСТРЕМИЗМ цель: профилактика проявлений экстремизма, формирование негативного отношения к экстремистским  проявлениям</vt:lpstr>
      <vt:lpstr>ЭКСТРЕМИЗМ</vt:lpstr>
      <vt:lpstr>  ЭКСТРЕМИЗМ  Одним из наиболее опасных явлений, представляющих угрозу для всего мирового сообщества, как совершаемыми преступлениями, так и разрушением общепризнанных норм морали, права и человеческих ценностей является экстремизм.</vt:lpstr>
      <vt:lpstr>ЭКСТРЕМИЗМ</vt:lpstr>
      <vt:lpstr>ЭКСТРЕМИЗМ: понятие</vt:lpstr>
      <vt:lpstr>ЭКСТРЕМИЗМ: Нормативные документы</vt:lpstr>
      <vt:lpstr>Презентация PowerPoint</vt:lpstr>
      <vt:lpstr>ЭКСТРЕМИЗМ</vt:lpstr>
      <vt:lpstr>ЭКСТРЕМИЗМ Причины возникновения</vt:lpstr>
      <vt:lpstr> ЭКСТРЕМИЗМ:  Виды ЭКСТРЕМИЗМА</vt:lpstr>
      <vt:lpstr>ЭКСТРЕМИЗМ: политический</vt:lpstr>
      <vt:lpstr>ЭКСТРЕМИЗМ национальный</vt:lpstr>
      <vt:lpstr>ЭКСТРЕМИЗМ Религиозный</vt:lpstr>
      <vt:lpstr>ЭКСТРЕМИЗМ</vt:lpstr>
      <vt:lpstr>ЭКСТРЕМИЗМ: ОТВЕТСТВЕННОСТЬ</vt:lpstr>
      <vt:lpstr>   ЭКСТРЕМИЗМ: Административная ответственность</vt:lpstr>
      <vt:lpstr>ЭКСТРЕМИЗМ: Административная ответственность</vt:lpstr>
      <vt:lpstr>ЭКСТРЕМИЗМ: Административная ответственность</vt:lpstr>
      <vt:lpstr>ЭКСТРЕМИСТСКИЕ МАТЕРИАЛЫ</vt:lpstr>
      <vt:lpstr>ЭКСТРЕМИЗМ: Уголовная ответственность</vt:lpstr>
      <vt:lpstr>Нацистская символика запрещена</vt:lpstr>
      <vt:lpstr>ЭКСТРЕМИЗМ- ЭТО ПРЕСТУПЛЕНИЕ</vt:lpstr>
      <vt:lpstr>ЗАПОМНИ!</vt:lpstr>
      <vt:lpstr>ОГРАНИЧЕНИЕ</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КОЛУМБАЙН</dc:title>
  <dc:creator>Мой компьютер</dc:creator>
  <cp:lastModifiedBy>Мой компьютер</cp:lastModifiedBy>
  <cp:revision>216</cp:revision>
  <dcterms:created xsi:type="dcterms:W3CDTF">2024-11-04T13:59:00Z</dcterms:created>
  <dcterms:modified xsi:type="dcterms:W3CDTF">2025-03-22T13:13:28Z</dcterms:modified>
</cp:coreProperties>
</file>