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5" r:id="rId20"/>
    <p:sldId id="273" r:id="rId21"/>
    <p:sldId id="274" r:id="rId22"/>
  </p:sldIdLst>
  <p:sldSz cx="12192000" cy="6858000"/>
  <p:notesSz cx="7559675" cy="106918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3"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ru-RU"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5"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ru-RU" sz="3200" b="0" strike="noStrike" spc="-1">
              <a:latin typeface="Arial"/>
            </a:endParaRPr>
          </a:p>
        </p:txBody>
      </p:sp>
      <p:sp>
        <p:nvSpPr>
          <p:cNvPr id="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838080" y="365040"/>
            <a:ext cx="10514880" cy="6142320"/>
          </a:xfrm>
          <a:prstGeom prst="rect">
            <a:avLst/>
          </a:prstGeom>
        </p:spPr>
        <p:txBody>
          <a:bodyPr lIns="0" tIns="0" rIns="0" bIns="0" anchor="ctr">
            <a:noAutofit/>
          </a:bodyPr>
          <a:lstStyle/>
          <a:p>
            <a:pPr algn="ctr"/>
            <a:endParaRPr lang="ru-RU"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1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ru-RU" sz="3200" b="0" strike="noStrike" spc="-1">
              <a:latin typeface="Arial"/>
            </a:endParaRPr>
          </a:p>
        </p:txBody>
      </p:sp>
      <p:sp>
        <p:nvSpPr>
          <p:cNvPr id="1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ru-RU" sz="3200" b="0" strike="noStrike" spc="-1">
              <a:latin typeface="Arial"/>
            </a:endParaRPr>
          </a:p>
        </p:txBody>
      </p:sp>
      <p:sp>
        <p:nvSpPr>
          <p:cNvPr id="1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16"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ru-RU" sz="3200" b="0" strike="noStrike" spc="-1">
              <a:latin typeface="Arial"/>
            </a:endParaRPr>
          </a:p>
        </p:txBody>
      </p:sp>
      <p:sp>
        <p:nvSpPr>
          <p:cNvPr id="1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ru-RU" sz="3200" b="0" strike="noStrike" spc="-1">
              <a:latin typeface="Arial"/>
            </a:endParaRPr>
          </a:p>
        </p:txBody>
      </p:sp>
      <p:sp>
        <p:nvSpPr>
          <p:cNvPr id="18"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2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ru-RU" sz="3200" b="0" strike="noStrike" spc="-1">
              <a:latin typeface="Arial"/>
            </a:endParaRPr>
          </a:p>
        </p:txBody>
      </p:sp>
      <p:sp>
        <p:nvSpPr>
          <p:cNvPr id="2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ru-RU" sz="3200" b="0" strike="noStrike" spc="-1">
              <a:latin typeface="Arial"/>
            </a:endParaRPr>
          </a:p>
        </p:txBody>
      </p:sp>
      <p:sp>
        <p:nvSpPr>
          <p:cNvPr id="22"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24"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ru-RU" sz="3200" b="0" strike="noStrike" spc="-1">
              <a:latin typeface="Arial"/>
            </a:endParaRPr>
          </a:p>
        </p:txBody>
      </p:sp>
      <p:sp>
        <p:nvSpPr>
          <p:cNvPr id="25"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2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ru-RU" sz="3200" b="0" strike="noStrike" spc="-1">
              <a:latin typeface="Arial"/>
            </a:endParaRPr>
          </a:p>
        </p:txBody>
      </p:sp>
      <p:sp>
        <p:nvSpPr>
          <p:cNvPr id="2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ru-RU" sz="3200" b="0" strike="noStrike" spc="-1">
              <a:latin typeface="Arial"/>
            </a:endParaRPr>
          </a:p>
        </p:txBody>
      </p:sp>
      <p:sp>
        <p:nvSpPr>
          <p:cNvPr id="2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ru-RU" sz="3200" b="0" strike="noStrike" spc="-1">
              <a:latin typeface="Arial"/>
            </a:endParaRPr>
          </a:p>
        </p:txBody>
      </p:sp>
      <p:sp>
        <p:nvSpPr>
          <p:cNvPr id="30"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32"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ru-RU" sz="3200" b="0" strike="noStrike" spc="-1">
              <a:latin typeface="Arial"/>
            </a:endParaRPr>
          </a:p>
        </p:txBody>
      </p:sp>
      <p:sp>
        <p:nvSpPr>
          <p:cNvPr id="33"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ru-RU" sz="3200" b="0" strike="noStrike" spc="-1">
              <a:latin typeface="Arial"/>
            </a:endParaRPr>
          </a:p>
        </p:txBody>
      </p:sp>
      <p:sp>
        <p:nvSpPr>
          <p:cNvPr id="34"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ru-RU" sz="3200" b="0" strike="noStrike" spc="-1">
              <a:latin typeface="Arial"/>
            </a:endParaRPr>
          </a:p>
        </p:txBody>
      </p:sp>
      <p:sp>
        <p:nvSpPr>
          <p:cNvPr id="35"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ru-RU" sz="3200" b="0" strike="noStrike" spc="-1">
              <a:latin typeface="Arial"/>
            </a:endParaRPr>
          </a:p>
        </p:txBody>
      </p:sp>
      <p:sp>
        <p:nvSpPr>
          <p:cNvPr id="36"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ru-RU" sz="3200" b="0" strike="noStrike" spc="-1">
              <a:latin typeface="Arial"/>
            </a:endParaRPr>
          </a:p>
        </p:txBody>
      </p:sp>
      <p:sp>
        <p:nvSpPr>
          <p:cNvPr id="37"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41"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ru-RU"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43"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45"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ru-RU" sz="3200" b="0" strike="noStrike" spc="-1">
              <a:latin typeface="Arial"/>
            </a:endParaRPr>
          </a:p>
        </p:txBody>
      </p:sp>
      <p:sp>
        <p:nvSpPr>
          <p:cNvPr id="46"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838080" y="365040"/>
            <a:ext cx="10514880" cy="6142320"/>
          </a:xfrm>
          <a:prstGeom prst="rect">
            <a:avLst/>
          </a:prstGeom>
        </p:spPr>
        <p:txBody>
          <a:bodyPr lIns="0" tIns="0" rIns="0" bIns="0" anchor="ctr">
            <a:noAutofit/>
          </a:bodyPr>
          <a:lstStyle/>
          <a:p>
            <a:pPr algn="ctr"/>
            <a:endParaRPr lang="ru-RU"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5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ru-RU" sz="3200" b="0" strike="noStrike" spc="-1">
              <a:latin typeface="Arial"/>
            </a:endParaRPr>
          </a:p>
        </p:txBody>
      </p:sp>
      <p:sp>
        <p:nvSpPr>
          <p:cNvPr id="51"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ru-RU" sz="3200" b="0" strike="noStrike" spc="-1">
              <a:latin typeface="Arial"/>
            </a:endParaRPr>
          </a:p>
        </p:txBody>
      </p:sp>
      <p:sp>
        <p:nvSpPr>
          <p:cNvPr id="52"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54"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ru-RU" sz="3200" b="0" strike="noStrike" spc="-1">
              <a:latin typeface="Arial"/>
            </a:endParaRPr>
          </a:p>
        </p:txBody>
      </p:sp>
      <p:sp>
        <p:nvSpPr>
          <p:cNvPr id="55"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ru-RU" sz="3200" b="0" strike="noStrike" spc="-1">
              <a:latin typeface="Arial"/>
            </a:endParaRPr>
          </a:p>
        </p:txBody>
      </p:sp>
      <p:sp>
        <p:nvSpPr>
          <p:cNvPr id="56"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58"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ru-RU" sz="3200" b="0" strike="noStrike" spc="-1">
              <a:latin typeface="Arial"/>
            </a:endParaRPr>
          </a:p>
        </p:txBody>
      </p:sp>
      <p:sp>
        <p:nvSpPr>
          <p:cNvPr id="5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ru-RU" sz="3200" b="0" strike="noStrike" spc="-1">
              <a:latin typeface="Arial"/>
            </a:endParaRPr>
          </a:p>
        </p:txBody>
      </p:sp>
      <p:sp>
        <p:nvSpPr>
          <p:cNvPr id="60"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62"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ru-RU" sz="3200" b="0" strike="noStrike" spc="-1">
              <a:latin typeface="Arial"/>
            </a:endParaRPr>
          </a:p>
        </p:txBody>
      </p:sp>
      <p:sp>
        <p:nvSpPr>
          <p:cNvPr id="63"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65"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ru-RU" sz="3200" b="0" strike="noStrike" spc="-1">
              <a:latin typeface="Arial"/>
            </a:endParaRPr>
          </a:p>
        </p:txBody>
      </p:sp>
      <p:sp>
        <p:nvSpPr>
          <p:cNvPr id="66"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ru-RU" sz="3200" b="0" strike="noStrike" spc="-1">
              <a:latin typeface="Arial"/>
            </a:endParaRPr>
          </a:p>
        </p:txBody>
      </p:sp>
      <p:sp>
        <p:nvSpPr>
          <p:cNvPr id="67"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ru-RU" sz="3200" b="0" strike="noStrike" spc="-1">
              <a:latin typeface="Arial"/>
            </a:endParaRPr>
          </a:p>
        </p:txBody>
      </p:sp>
      <p:sp>
        <p:nvSpPr>
          <p:cNvPr id="68"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838080" y="365040"/>
            <a:ext cx="10514880" cy="1324800"/>
          </a:xfrm>
          <a:prstGeom prst="rect">
            <a:avLst/>
          </a:prstGeom>
        </p:spPr>
        <p:txBody>
          <a:bodyPr lIns="0" tIns="0" rIns="0" bIns="0" anchor="ctr">
            <a:noAutofit/>
          </a:bodyPr>
          <a:lstStyle/>
          <a:p>
            <a:pPr algn="ctr"/>
            <a:endParaRPr lang="ru-RU" sz="4400" b="0" strike="noStrike" spc="-1">
              <a:latin typeface="Arial"/>
            </a:endParaRPr>
          </a:p>
        </p:txBody>
      </p:sp>
      <p:sp>
        <p:nvSpPr>
          <p:cNvPr id="70"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ru-RU" sz="3200" b="0" strike="noStrike" spc="-1">
              <a:latin typeface="Arial"/>
            </a:endParaRPr>
          </a:p>
        </p:txBody>
      </p:sp>
      <p:sp>
        <p:nvSpPr>
          <p:cNvPr id="71"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ru-RU" sz="3200" b="0" strike="noStrike" spc="-1">
              <a:latin typeface="Arial"/>
            </a:endParaRPr>
          </a:p>
        </p:txBody>
      </p:sp>
      <p:sp>
        <p:nvSpPr>
          <p:cNvPr id="72"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ru-RU" sz="3200" b="0" strike="noStrike" spc="-1">
              <a:latin typeface="Arial"/>
            </a:endParaRPr>
          </a:p>
        </p:txBody>
      </p:sp>
      <p:sp>
        <p:nvSpPr>
          <p:cNvPr id="73"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ru-RU" sz="3200" b="0" strike="noStrike" spc="-1">
              <a:latin typeface="Arial"/>
            </a:endParaRPr>
          </a:p>
        </p:txBody>
      </p:sp>
      <p:sp>
        <p:nvSpPr>
          <p:cNvPr id="74"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ru-RU" sz="3200" b="0" strike="noStrike" spc="-1">
              <a:latin typeface="Arial"/>
            </a:endParaRPr>
          </a:p>
        </p:txBody>
      </p:sp>
      <p:sp>
        <p:nvSpPr>
          <p:cNvPr id="75"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ru-RU" sz="3200" b="0" strike="noStrike" spc="-1">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ru-RU" sz="4400" b="0" strike="noStrike" spc="-1">
                <a:latin typeface="Arial"/>
              </a:rPr>
              <a:t>Для правки текста заглавия щёлкните мышью</a:t>
            </a:r>
          </a:p>
        </p:txBody>
      </p:sp>
      <p:sp>
        <p:nvSpPr>
          <p:cNvPr id="3"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ru-RU" sz="3200" b="0" strike="noStrike" spc="-1">
                <a:latin typeface="Arial"/>
              </a:rPr>
              <a:t>Для правки структуры щёлкните мышью</a:t>
            </a:r>
          </a:p>
          <a:p>
            <a:pPr marL="864000" lvl="1" indent="-324000">
              <a:spcBef>
                <a:spcPts val="1134"/>
              </a:spcBef>
              <a:buClr>
                <a:srgbClr val="000000"/>
              </a:buClr>
              <a:buSzPct val="75000"/>
              <a:buFont typeface="Symbol" charset="2"/>
              <a:buChar char=""/>
            </a:pPr>
            <a:r>
              <a:rPr lang="ru-RU" sz="2800" b="0" strike="noStrike" spc="-1">
                <a:latin typeface="Arial"/>
              </a:rPr>
              <a:t>Второй уровень структуры</a:t>
            </a:r>
          </a:p>
          <a:p>
            <a:pPr marL="1296000" lvl="2" indent="-288000">
              <a:spcBef>
                <a:spcPts val="850"/>
              </a:spcBef>
              <a:buClr>
                <a:srgbClr val="000000"/>
              </a:buClr>
              <a:buSzPct val="45000"/>
              <a:buFont typeface="Wingdings" charset="2"/>
              <a:buChar char=""/>
            </a:pPr>
            <a:r>
              <a:rPr lang="ru-RU" sz="2400" b="0" strike="noStrike" spc="-1">
                <a:latin typeface="Arial"/>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latin typeface="Arial"/>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latin typeface="Arial"/>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latin typeface="Arial"/>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latin typeface="Arial"/>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838080" y="365040"/>
            <a:ext cx="10514880" cy="1324800"/>
          </a:xfrm>
          <a:prstGeom prst="rect">
            <a:avLst/>
          </a:prstGeom>
        </p:spPr>
        <p:txBody>
          <a:bodyPr lIns="0" tIns="0" rIns="0" bIns="0" anchor="ctr">
            <a:noAutofit/>
          </a:bodyPr>
          <a:lstStyle/>
          <a:p>
            <a:r>
              <a:rPr lang="ru-RU" sz="1800" b="0" strike="noStrike" spc="-1">
                <a:latin typeface="Arial"/>
              </a:rPr>
              <a:t>Для правки текста заглавия щёлкните мышью</a:t>
            </a:r>
          </a:p>
        </p:txBody>
      </p:sp>
      <p:sp>
        <p:nvSpPr>
          <p:cNvPr id="39"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ru-RU" sz="3200" b="0" strike="noStrike" spc="-1">
                <a:latin typeface="Arial"/>
              </a:rPr>
              <a:t>Для правки структуры щёлкните мышью</a:t>
            </a:r>
          </a:p>
          <a:p>
            <a:pPr marL="864000" lvl="1" indent="-324000">
              <a:spcBef>
                <a:spcPts val="1134"/>
              </a:spcBef>
              <a:buClr>
                <a:srgbClr val="000000"/>
              </a:buClr>
              <a:buSzPct val="75000"/>
              <a:buFont typeface="Symbol" charset="2"/>
              <a:buChar char=""/>
            </a:pPr>
            <a:r>
              <a:rPr lang="ru-RU" sz="2800" b="0" strike="noStrike" spc="-1">
                <a:latin typeface="Arial"/>
              </a:rPr>
              <a:t>Второй уровень структуры</a:t>
            </a:r>
          </a:p>
          <a:p>
            <a:pPr marL="1296000" lvl="2" indent="-288000">
              <a:spcBef>
                <a:spcPts val="850"/>
              </a:spcBef>
              <a:buClr>
                <a:srgbClr val="000000"/>
              </a:buClr>
              <a:buSzPct val="45000"/>
              <a:buFont typeface="Wingdings" charset="2"/>
              <a:buChar char=""/>
            </a:pPr>
            <a:r>
              <a:rPr lang="ru-RU" sz="2400" b="0" strike="noStrike" spc="-1">
                <a:latin typeface="Arial"/>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latin typeface="Arial"/>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latin typeface="Arial"/>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latin typeface="Arial"/>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latin typeface="Arial"/>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7.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7.xml"/><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1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7.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png"/><Relationship Id="rId1" Type="http://schemas.openxmlformats.org/officeDocument/2006/relationships/slideLayout" Target="../slideLayouts/slideLayout17.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12"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17.xml"/><Relationship Id="rId6" Type="http://schemas.openxmlformats.org/officeDocument/2006/relationships/image" Target="../media/image29.jpeg"/><Relationship Id="rId11" Type="http://schemas.openxmlformats.org/officeDocument/2006/relationships/image" Target="../media/image34.jpeg"/><Relationship Id="rId5" Type="http://schemas.openxmlformats.org/officeDocument/2006/relationships/image" Target="../media/image28.pn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png"/><Relationship Id="rId1" Type="http://schemas.openxmlformats.org/officeDocument/2006/relationships/slideLayout" Target="../slideLayouts/slideLayout17.xml"/><Relationship Id="rId5" Type="http://schemas.openxmlformats.org/officeDocument/2006/relationships/image" Target="../media/image38.jpeg"/><Relationship Id="rId4" Type="http://schemas.openxmlformats.org/officeDocument/2006/relationships/image" Target="../media/image37.jpe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1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png"/><Relationship Id="rId1" Type="http://schemas.openxmlformats.org/officeDocument/2006/relationships/slideLayout" Target="../slideLayouts/slideLayout1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hyperlink" Target="https://yandex.ru/video/preview/5355728346358487163" TargetMode="External"/><Relationship Id="rId7" Type="http://schemas.openxmlformats.org/officeDocument/2006/relationships/hyperlink" Target="https://yandex.ru/video/preview/7247181834691524405" TargetMode="External"/><Relationship Id="rId2" Type="http://schemas.openxmlformats.org/officeDocument/2006/relationships/image" Target="../media/image1.png"/><Relationship Id="rId1" Type="http://schemas.openxmlformats.org/officeDocument/2006/relationships/slideLayout" Target="../slideLayouts/slideLayout17.xml"/><Relationship Id="rId6" Type="http://schemas.openxmlformats.org/officeDocument/2006/relationships/hyperlink" Target="https://yandex.ru/video/preview/17536671476033158201" TargetMode="External"/><Relationship Id="rId5" Type="http://schemas.openxmlformats.org/officeDocument/2006/relationships/hyperlink" Target="https://yandex.ru/video/preview/8053905144952937686" TargetMode="External"/><Relationship Id="rId4" Type="http://schemas.openxmlformats.org/officeDocument/2006/relationships/hyperlink" Target="https://yandex.ru/video/preview/17879065813417962706"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Рисунок 1"/>
          <p:cNvPicPr/>
          <p:nvPr/>
        </p:nvPicPr>
        <p:blipFill>
          <a:blip r:embed="rId2"/>
          <a:stretch/>
        </p:blipFill>
        <p:spPr>
          <a:xfrm>
            <a:off x="0" y="0"/>
            <a:ext cx="12191400" cy="7355880"/>
          </a:xfrm>
          <a:prstGeom prst="rect">
            <a:avLst/>
          </a:prstGeom>
          <a:ln w="0">
            <a:noFill/>
          </a:ln>
        </p:spPr>
      </p:pic>
      <p:sp>
        <p:nvSpPr>
          <p:cNvPr id="77" name="CustomShape 1"/>
          <p:cNvSpPr/>
          <p:nvPr/>
        </p:nvSpPr>
        <p:spPr>
          <a:xfrm>
            <a:off x="263160" y="113400"/>
            <a:ext cx="11789640" cy="821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0" strike="noStrike" spc="-1">
                <a:solidFill>
                  <a:srgbClr val="000000"/>
                </a:solidFill>
                <a:latin typeface="Times New Roman"/>
                <a:ea typeface="DejaVu Sans"/>
              </a:rPr>
              <a:t>Областное государственное казённое общеобразовательное учреждение «Школа-интернат для обучающихся с ограниченными возможностями здоровья № 26»</a:t>
            </a:r>
            <a:endParaRPr lang="ru-RU" sz="2400" b="0" strike="noStrike" spc="-1">
              <a:latin typeface="Arial"/>
            </a:endParaRPr>
          </a:p>
        </p:txBody>
      </p:sp>
      <p:sp>
        <p:nvSpPr>
          <p:cNvPr id="78" name="CustomShape 2"/>
          <p:cNvSpPr/>
          <p:nvPr/>
        </p:nvSpPr>
        <p:spPr>
          <a:xfrm>
            <a:off x="803520" y="2904120"/>
            <a:ext cx="11096640" cy="521766"/>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endParaRPr lang="ru-RU" sz="2800" b="0" strike="noStrike" spc="-1" dirty="0">
              <a:latin typeface="Arial"/>
            </a:endParaRPr>
          </a:p>
        </p:txBody>
      </p:sp>
      <p:sp>
        <p:nvSpPr>
          <p:cNvPr id="79" name="CustomShape 3"/>
          <p:cNvSpPr/>
          <p:nvPr/>
        </p:nvSpPr>
        <p:spPr>
          <a:xfrm>
            <a:off x="2743200" y="1803589"/>
            <a:ext cx="6564960" cy="5166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nSpc>
                <a:spcPct val="100000"/>
              </a:lnSpc>
            </a:pPr>
            <a:r>
              <a:rPr lang="ru-RU" sz="1800" b="1" strike="noStrike" spc="-1" dirty="0">
                <a:solidFill>
                  <a:srgbClr val="000000"/>
                </a:solidFill>
                <a:latin typeface="Calibri"/>
                <a:ea typeface="DejaVu Sans"/>
              </a:rPr>
              <a:t> </a:t>
            </a:r>
            <a:r>
              <a:rPr lang="ru-RU" sz="2800" b="1" strike="noStrike" spc="-1" dirty="0">
                <a:solidFill>
                  <a:srgbClr val="000000"/>
                </a:solidFill>
                <a:latin typeface="Times New Roman"/>
                <a:ea typeface="DejaVu Sans"/>
              </a:rPr>
              <a:t>Проект «Героев помним, память чтим»</a:t>
            </a:r>
            <a:endParaRPr lang="ru-RU" sz="2800" b="0" strike="noStrike" spc="-1" dirty="0">
              <a:latin typeface="Arial"/>
            </a:endParaRPr>
          </a:p>
        </p:txBody>
      </p:sp>
      <p:pic>
        <p:nvPicPr>
          <p:cNvPr id="80" name="Рисунок 4"/>
          <p:cNvPicPr/>
          <p:nvPr/>
        </p:nvPicPr>
        <p:blipFill>
          <a:blip r:embed="rId3"/>
          <a:stretch/>
        </p:blipFill>
        <p:spPr>
          <a:xfrm>
            <a:off x="2687760" y="3425886"/>
            <a:ext cx="6815880" cy="173268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82" name="Рисунок 2"/>
          <p:cNvPicPr/>
          <p:nvPr/>
        </p:nvPicPr>
        <p:blipFill>
          <a:blip r:embed="rId2"/>
          <a:stretch/>
        </p:blipFill>
        <p:spPr>
          <a:xfrm>
            <a:off x="0" y="0"/>
            <a:ext cx="12191400" cy="6857280"/>
          </a:xfrm>
          <a:prstGeom prst="rect">
            <a:avLst/>
          </a:prstGeom>
          <a:ln w="0">
            <a:noFill/>
          </a:ln>
        </p:spPr>
      </p:pic>
      <p:sp>
        <p:nvSpPr>
          <p:cNvPr id="83" name="CustomShape 2"/>
          <p:cNvSpPr/>
          <p:nvPr/>
        </p:nvSpPr>
        <p:spPr>
          <a:xfrm>
            <a:off x="3458160" y="134280"/>
            <a:ext cx="3161880" cy="4557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nSpc>
                <a:spcPct val="100000"/>
              </a:lnSpc>
            </a:pPr>
            <a:r>
              <a:rPr lang="ru-RU" sz="2400" b="1" strike="noStrike" spc="-1">
                <a:solidFill>
                  <a:srgbClr val="000000"/>
                </a:solidFill>
                <a:latin typeface="Calibri"/>
                <a:ea typeface="DejaVu Sans"/>
              </a:rPr>
              <a:t>Актуальность проекта</a:t>
            </a:r>
            <a:r>
              <a:rPr lang="ru-RU" sz="1800" b="0" strike="noStrike" spc="-1">
                <a:solidFill>
                  <a:srgbClr val="000000"/>
                </a:solidFill>
                <a:latin typeface="Calibri"/>
                <a:ea typeface="DejaVu Sans"/>
              </a:rPr>
              <a:t>.</a:t>
            </a:r>
            <a:endParaRPr lang="ru-RU" sz="1800" b="0" strike="noStrike" spc="-1">
              <a:latin typeface="Arial"/>
            </a:endParaRPr>
          </a:p>
        </p:txBody>
      </p:sp>
      <p:sp>
        <p:nvSpPr>
          <p:cNvPr id="84" name="CustomShape 3"/>
          <p:cNvSpPr/>
          <p:nvPr/>
        </p:nvSpPr>
        <p:spPr>
          <a:xfrm>
            <a:off x="408600" y="730080"/>
            <a:ext cx="11373840" cy="58507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1800" b="1" strike="noStrike" spc="-1">
                <a:solidFill>
                  <a:srgbClr val="000000"/>
                </a:solidFill>
                <a:latin typeface="Times New Roman"/>
                <a:ea typeface="DejaVu Sans"/>
              </a:rPr>
              <a:t>	«…даже само слово "патриотизм" подчас используется в ироническом или даже ругательном смысле. Однако для большинства россиян оно сохранило своё первоначальное значение.  Это чувство гордости перед своим Отечеством, его историей, свершениями. Это стремление сделать свою страну краше, богаче, крепче. Утратив патриотизм, связанные с ним национальную гордость и достоинство, мы потеряем себя как народ, способный на великие свершения».</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                                                                                                                                                                            В.В.Путин.</a:t>
            </a:r>
            <a:endParaRPr lang="ru-RU" sz="1800" b="0" strike="noStrike" spc="-1">
              <a:latin typeface="Arial"/>
            </a:endParaRPr>
          </a:p>
          <a:p>
            <a:pPr>
              <a:lnSpc>
                <a:spcPct val="100000"/>
              </a:lnSpc>
            </a:pP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                Развитие российского государства и общества, модернизация общего образования и введение федеральных государственных стандартов второго поколения ставят новые задачи в области воспитания молодого поколения. В свете этих задач повышается значимость патриотического воспитания обучающихся общеобразовательных школ.</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	Актуальность проекта бесспорна: в 2023 году исполняется 80 лет подвига «Молодой гвардии». Молодогвардейцы жили и боролись с фашизмом на территории нынешней Луганской Народной Республики. В связи с СВО  актуальность темы возрастает.</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	Мы, как авторы проекта «Героев помним, память чтим», уверены, что при его реализации в детях будет заложено начало понимания высоких гражданско - патриотических чувств: любовь к Отечеству, чувство гордости за свой народ, его историю, традиции, культурные достижения, чувство национальной гордости и любви к своей малой Родине. Проект «Героев помним, память чтим» разработан в соответствии программой «Патриотическое воспитание граждан Российской Федерации». Он содержит серьёзную и системную работу по формированию нравственных качеств личности учащихся, работу ума, души и сердца ребёнка.</a:t>
            </a:r>
            <a:endParaRPr lang="ru-RU"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86" name="Рисунок 2"/>
          <p:cNvPicPr/>
          <p:nvPr/>
        </p:nvPicPr>
        <p:blipFill>
          <a:blip r:embed="rId2"/>
          <a:stretch/>
        </p:blipFill>
        <p:spPr>
          <a:xfrm>
            <a:off x="0" y="0"/>
            <a:ext cx="12191400" cy="6857280"/>
          </a:xfrm>
          <a:prstGeom prst="rect">
            <a:avLst/>
          </a:prstGeom>
          <a:ln w="0">
            <a:noFill/>
          </a:ln>
        </p:spPr>
      </p:pic>
      <p:sp>
        <p:nvSpPr>
          <p:cNvPr id="87" name="CustomShape 2"/>
          <p:cNvSpPr/>
          <p:nvPr/>
        </p:nvSpPr>
        <p:spPr>
          <a:xfrm>
            <a:off x="0" y="86400"/>
            <a:ext cx="11969640" cy="10656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a:solidFill>
                  <a:srgbClr val="000000"/>
                </a:solidFill>
                <a:uFillTx/>
                <a:latin typeface="Calibri"/>
                <a:ea typeface="DejaVu Sans"/>
              </a:rPr>
              <a:t>Целевая аудитория: </a:t>
            </a:r>
            <a:endParaRPr lang="ru-RU" sz="2400" b="0" strike="noStrike" spc="-1">
              <a:latin typeface="Arial"/>
            </a:endParaRPr>
          </a:p>
          <a:p>
            <a:pPr algn="ctr">
              <a:lnSpc>
                <a:spcPct val="100000"/>
              </a:lnSpc>
            </a:pPr>
            <a:r>
              <a:rPr lang="ru-RU" sz="2000" b="1" strike="noStrike" spc="-1">
                <a:solidFill>
                  <a:srgbClr val="000000"/>
                </a:solidFill>
                <a:latin typeface="Times New Roman"/>
                <a:ea typeface="DejaVu Sans"/>
              </a:rPr>
              <a:t>ориентирован на учеников 5-8 классов (11-14 лет), родительскую общественность; специалистов, работающих в сфере патриотического воспитания.</a:t>
            </a:r>
            <a:endParaRPr lang="ru-RU" sz="2000" b="0" strike="noStrike" spc="-1">
              <a:latin typeface="Arial"/>
            </a:endParaRPr>
          </a:p>
        </p:txBody>
      </p:sp>
      <p:sp>
        <p:nvSpPr>
          <p:cNvPr id="88" name="CustomShape 3"/>
          <p:cNvSpPr/>
          <p:nvPr/>
        </p:nvSpPr>
        <p:spPr>
          <a:xfrm>
            <a:off x="110880" y="1239120"/>
            <a:ext cx="11470680" cy="5713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a:solidFill>
                  <a:srgbClr val="000000"/>
                </a:solidFill>
                <a:uFillTx/>
                <a:latin typeface="Calibri"/>
                <a:ea typeface="DejaVu Sans"/>
              </a:rPr>
              <a:t>Роль и место воспитательного мероприятия в рамках программы воспитания образовательной организации  (связь с другими мероприятиями, преемственность).</a:t>
            </a:r>
            <a:endParaRPr lang="ru-RU" sz="2400" b="0" strike="noStrike" spc="-1">
              <a:latin typeface="Arial"/>
            </a:endParaRPr>
          </a:p>
          <a:p>
            <a:pPr>
              <a:lnSpc>
                <a:spcPct val="150000"/>
              </a:lnSpc>
            </a:pPr>
            <a:r>
              <a:rPr lang="ru-RU" sz="1800" b="1" strike="noStrike" spc="-1">
                <a:solidFill>
                  <a:srgbClr val="000000"/>
                </a:solidFill>
                <a:latin typeface="Calibri"/>
                <a:ea typeface="DejaVu Sans"/>
              </a:rPr>
              <a:t>	</a:t>
            </a:r>
            <a:r>
              <a:rPr lang="ru-RU" sz="1800" b="1" strike="noStrike" spc="-1">
                <a:solidFill>
                  <a:srgbClr val="000000"/>
                </a:solidFill>
                <a:latin typeface="Times New Roman"/>
                <a:ea typeface="DejaVu Sans"/>
              </a:rPr>
              <a:t>Методическая разработка  проекта  «Героев помним, память чтим» имеет важное значение и играет значимую роль в системе работы программы воспитания образовательной организации. В школе уделяется большое внимание патриотическому воспитанию: проводятся месячники патриотического воспитания, смотры строя и песни, концертные программы и постановки, приуроченные к празднованию 9 мая, школа участвует в акциях «Бессмертный полк», «Георгиевская ленточка», «Письма мобилизованным солдатам», «Могила солдата» и т.д. Данный проект соответствует цели воспитания в среднем и старшем звене, способствует воспитанию самостоятельной, творческой, социально- активной личности подростка. Проект «Героев помним, память чтим» способствует формированию нравственной и эмоционально- благоприятной среде воспитания, развивается умение обучающихся взаимодействовать в группе сверстников.  Реализуя данный патриотический проект, мы находим факты, которые связывают героев прошлого и настоящего времени.</a:t>
            </a:r>
            <a:endParaRPr lang="ru-RU"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90" name="Рисунок 2"/>
          <p:cNvPicPr/>
          <p:nvPr/>
        </p:nvPicPr>
        <p:blipFill>
          <a:blip r:embed="rId2"/>
          <a:stretch/>
        </p:blipFill>
        <p:spPr>
          <a:xfrm>
            <a:off x="0" y="0"/>
            <a:ext cx="12191400" cy="6857280"/>
          </a:xfrm>
          <a:prstGeom prst="rect">
            <a:avLst/>
          </a:prstGeom>
          <a:ln w="0">
            <a:noFill/>
          </a:ln>
        </p:spPr>
      </p:pic>
      <p:sp>
        <p:nvSpPr>
          <p:cNvPr id="91" name="CustomShape 2"/>
          <p:cNvSpPr/>
          <p:nvPr/>
        </p:nvSpPr>
        <p:spPr>
          <a:xfrm>
            <a:off x="346320" y="209880"/>
            <a:ext cx="11498400" cy="65822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dirty="0">
                <a:solidFill>
                  <a:srgbClr val="000000"/>
                </a:solidFill>
                <a:uFillTx/>
                <a:latin typeface="Calibri"/>
                <a:ea typeface="DejaVu Sans"/>
              </a:rPr>
              <a:t>Цели проекта:</a:t>
            </a:r>
            <a:endParaRPr lang="ru-RU" sz="2400" b="0" strike="noStrike" spc="-1" dirty="0">
              <a:latin typeface="Arial"/>
            </a:endParaRPr>
          </a:p>
          <a:p>
            <a:pPr>
              <a:lnSpc>
                <a:spcPct val="100000"/>
              </a:lnSpc>
            </a:pPr>
            <a:r>
              <a:rPr lang="ru-RU" sz="1800" b="1" strike="noStrike" spc="-1" dirty="0">
                <a:solidFill>
                  <a:srgbClr val="000000"/>
                </a:solidFill>
                <a:latin typeface="Times New Roman"/>
                <a:ea typeface="DejaVu Sans"/>
              </a:rPr>
              <a:t>- обеспечение роста значимости патриотизма у обучающихся, вовлечение их в активную деятельность по патриотическому воспитанию с целью формирования у них гражданственности, патриотического самосознания, активной жизненной позиции для успешной  их социализации на благо Родины;</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создание воспитывающей среды посредством включения обучающихся в совместную поисково- исследовательскую деятельность;</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популяризация истории Победы в Великой Отечественной войне, ее героев, памятных дат и значимых событий для подрастающего поколения;</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-противодействие </a:t>
            </a:r>
            <a:r>
              <a:rPr lang="ru-RU" sz="1800" b="1" strike="noStrike" spc="-1" dirty="0" err="1">
                <a:solidFill>
                  <a:srgbClr val="000000"/>
                </a:solidFill>
                <a:latin typeface="Times New Roman"/>
                <a:ea typeface="DejaVu Sans"/>
              </a:rPr>
              <a:t>антипатриотизму</a:t>
            </a:r>
            <a:r>
              <a:rPr lang="ru-RU" sz="1800" b="1" strike="noStrike" spc="-1" dirty="0">
                <a:solidFill>
                  <a:srgbClr val="000000"/>
                </a:solidFill>
                <a:latin typeface="Times New Roman"/>
                <a:ea typeface="DejaVu Sans"/>
              </a:rPr>
              <a:t>, искажению и фальсификации истории Отечества.</a:t>
            </a:r>
            <a:endParaRPr lang="ru-RU" sz="1800" b="0" strike="noStrike" spc="-1" dirty="0">
              <a:latin typeface="Arial"/>
            </a:endParaRPr>
          </a:p>
          <a:p>
            <a:pPr algn="ctr">
              <a:lnSpc>
                <a:spcPct val="100000"/>
              </a:lnSpc>
            </a:pPr>
            <a:r>
              <a:rPr lang="ru-RU" sz="2400" b="1" u="sng" strike="noStrike" spc="-1" dirty="0">
                <a:solidFill>
                  <a:srgbClr val="000000"/>
                </a:solidFill>
                <a:uFillTx/>
                <a:latin typeface="Calibri"/>
                <a:ea typeface="DejaVu Sans"/>
              </a:rPr>
              <a:t>Задачи проекта:</a:t>
            </a:r>
            <a:endParaRPr lang="ru-RU" sz="2400" b="0" strike="noStrike" spc="-1" dirty="0">
              <a:latin typeface="Arial"/>
            </a:endParaRPr>
          </a:p>
          <a:p>
            <a:pPr>
              <a:lnSpc>
                <a:spcPct val="100000"/>
              </a:lnSpc>
            </a:pPr>
            <a:r>
              <a:rPr lang="ru-RU" sz="1800" b="1" strike="noStrike" spc="-1" dirty="0">
                <a:solidFill>
                  <a:srgbClr val="000000"/>
                </a:solidFill>
                <a:latin typeface="Times New Roman"/>
                <a:ea typeface="DejaVu Sans"/>
              </a:rPr>
              <a:t>- содействие  активному вовлечению </a:t>
            </a:r>
            <a:r>
              <a:rPr lang="ru-RU" b="1" spc="-1" dirty="0" smtClean="0">
                <a:solidFill>
                  <a:srgbClr val="000000"/>
                </a:solidFill>
                <a:latin typeface="Times New Roman"/>
                <a:ea typeface="DejaVu Sans"/>
              </a:rPr>
              <a:t>обучающихся</a:t>
            </a:r>
            <a:r>
              <a:rPr lang="ru-RU" sz="1800" b="1" strike="noStrike" spc="-1" dirty="0" smtClean="0">
                <a:solidFill>
                  <a:srgbClr val="000000"/>
                </a:solidFill>
                <a:latin typeface="Times New Roman"/>
                <a:ea typeface="DejaVu Sans"/>
              </a:rPr>
              <a:t> </a:t>
            </a:r>
            <a:r>
              <a:rPr lang="ru-RU" sz="1800" b="1" strike="noStrike" spc="-1" dirty="0">
                <a:solidFill>
                  <a:srgbClr val="000000"/>
                </a:solidFill>
                <a:latin typeface="Times New Roman"/>
                <a:ea typeface="DejaVu Sans"/>
              </a:rPr>
              <a:t>в общественно-полезную деятельность;</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повышение мотивации обучающихся к получению новых знаний,  развитие и поддержка к изучению  отечественной истории, культурных и нравственных ценностей традиций своего народа;</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воспитание у подрастающего поколения чувства патриотизма, гражданственности, гордости за своё Отечество, свой народ и свою семью;</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осмысление связи истории с современностью, осуществление преемственности передачи исторического опыта и  практических знаний от старшего поколения молодёжи;</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вовлечение </a:t>
            </a:r>
            <a:r>
              <a:rPr lang="ru-RU" b="1" spc="-1" dirty="0" smtClean="0">
                <a:solidFill>
                  <a:srgbClr val="000000"/>
                </a:solidFill>
                <a:latin typeface="Times New Roman"/>
                <a:ea typeface="DejaVu Sans"/>
              </a:rPr>
              <a:t>обучающихся</a:t>
            </a:r>
            <a:r>
              <a:rPr lang="ru-RU" sz="1800" b="1" strike="noStrike" spc="-1" dirty="0" smtClean="0">
                <a:solidFill>
                  <a:srgbClr val="000000"/>
                </a:solidFill>
                <a:latin typeface="Times New Roman"/>
                <a:ea typeface="DejaVu Sans"/>
              </a:rPr>
              <a:t>, </a:t>
            </a:r>
            <a:r>
              <a:rPr lang="ru-RU" sz="1800" b="1" strike="noStrike" spc="-1" dirty="0">
                <a:solidFill>
                  <a:srgbClr val="000000"/>
                </a:solidFill>
                <a:latin typeface="Times New Roman"/>
                <a:ea typeface="DejaVu Sans"/>
              </a:rPr>
              <a:t>их родителей к участию в исследовательской, краеведческой, поисковой работе, в подготовке мероприятий, приуроченных к 80-летию подвига «Молодой гвардии» и начала СВО;</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развитие творческих, интеллектуальных способностей, коммуникативной культуры, умение работать в коллективе;</a:t>
            </a:r>
            <a:endParaRPr lang="ru-RU" sz="1800" b="0" strike="noStrike" spc="-1" dirty="0">
              <a:latin typeface="Arial"/>
            </a:endParaRPr>
          </a:p>
          <a:p>
            <a:pPr>
              <a:lnSpc>
                <a:spcPct val="100000"/>
              </a:lnSpc>
            </a:pPr>
            <a:r>
              <a:rPr lang="ru-RU" sz="1800" b="1" strike="noStrike" spc="-1" dirty="0">
                <a:solidFill>
                  <a:srgbClr val="000000"/>
                </a:solidFill>
                <a:latin typeface="Times New Roman"/>
                <a:ea typeface="DejaVu Sans"/>
              </a:rPr>
              <a:t>- приобретение опыта презентационной работы своей деятельности перед коллективом школы</a:t>
            </a:r>
            <a:r>
              <a:rPr lang="ru-RU" sz="1800" b="0" strike="noStrike" spc="-1" dirty="0">
                <a:solidFill>
                  <a:srgbClr val="000000"/>
                </a:solidFill>
                <a:latin typeface="Times New Roman"/>
                <a:ea typeface="DejaVu Sans"/>
              </a:rPr>
              <a:t>.</a:t>
            </a:r>
            <a:endParaRPr lang="ru-RU" sz="1800" b="0" strike="noStrike" spc="-1" dirty="0">
              <a:latin typeface="Arial"/>
            </a:endParaRPr>
          </a:p>
          <a:p>
            <a:pPr>
              <a:lnSpc>
                <a:spcPct val="100000"/>
              </a:lnSpc>
            </a:pPr>
            <a:endParaRPr lang="ru-RU" sz="1800" b="0" strike="noStrike" spc="-1" dirty="0">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93" name="Рисунок 2"/>
          <p:cNvPicPr/>
          <p:nvPr/>
        </p:nvPicPr>
        <p:blipFill>
          <a:blip r:embed="rId2"/>
          <a:stretch/>
        </p:blipFill>
        <p:spPr>
          <a:xfrm>
            <a:off x="0" y="0"/>
            <a:ext cx="12191400" cy="6857280"/>
          </a:xfrm>
          <a:prstGeom prst="rect">
            <a:avLst/>
          </a:prstGeom>
          <a:ln w="0">
            <a:noFill/>
          </a:ln>
        </p:spPr>
      </p:pic>
      <p:sp>
        <p:nvSpPr>
          <p:cNvPr id="94" name="CustomShape 2"/>
          <p:cNvSpPr/>
          <p:nvPr/>
        </p:nvSpPr>
        <p:spPr>
          <a:xfrm>
            <a:off x="180000" y="182520"/>
            <a:ext cx="11817360" cy="1553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a:solidFill>
                  <a:srgbClr val="000000"/>
                </a:solidFill>
                <a:uFillTx/>
                <a:latin typeface="Times New Roman"/>
                <a:ea typeface="DejaVu Sans"/>
              </a:rPr>
              <a:t>Форма проведения воспитательного мероприятия и обоснование ее выбора.</a:t>
            </a:r>
            <a:endParaRPr lang="ru-RU" sz="2400" b="0" strike="noStrike" spc="-1">
              <a:latin typeface="Arial"/>
            </a:endParaRPr>
          </a:p>
          <a:p>
            <a:pPr>
              <a:lnSpc>
                <a:spcPct val="100000"/>
              </a:lnSpc>
            </a:pPr>
            <a:r>
              <a:rPr lang="ru-RU" sz="1800" b="1" strike="noStrike" spc="-1">
                <a:solidFill>
                  <a:srgbClr val="000000"/>
                </a:solidFill>
                <a:latin typeface="Times New Roman"/>
                <a:ea typeface="DejaVu Sans"/>
              </a:rPr>
              <a:t>Форма проведения воспитательного  мероприятия- классный час,  уход за могилой участника войны, просмотр фильма «Молодая гвардия»,  документальных фильмов о молодогвардейцах, музее «Молодой гвардии», создание лэпбука, участие в смотре строя и песни, участие в конкурсе чтецов на военно-патриотическую тему.</a:t>
            </a:r>
            <a:endParaRPr lang="ru-RU" sz="1800" b="0" strike="noStrike" spc="-1">
              <a:latin typeface="Arial"/>
            </a:endParaRPr>
          </a:p>
          <a:p>
            <a:pPr>
              <a:lnSpc>
                <a:spcPct val="100000"/>
              </a:lnSpc>
            </a:pPr>
            <a:endParaRPr lang="ru-RU" sz="1800" b="0" strike="noStrike" spc="-1">
              <a:latin typeface="Arial"/>
            </a:endParaRPr>
          </a:p>
        </p:txBody>
      </p:sp>
      <p:sp>
        <p:nvSpPr>
          <p:cNvPr id="95" name="CustomShape 3"/>
          <p:cNvSpPr/>
          <p:nvPr/>
        </p:nvSpPr>
        <p:spPr>
          <a:xfrm>
            <a:off x="263160" y="1674000"/>
            <a:ext cx="11651040" cy="2832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a:solidFill>
                  <a:srgbClr val="000000"/>
                </a:solidFill>
                <a:uFillTx/>
                <a:latin typeface="Times New Roman"/>
                <a:ea typeface="DejaVu Sans"/>
              </a:rPr>
              <a:t>Педагогическая технология/методы/приёмы, используемые для достижения планируемых результатов</a:t>
            </a:r>
            <a:endParaRPr lang="ru-RU" sz="2400" b="0" strike="noStrike" spc="-1">
              <a:latin typeface="Arial"/>
            </a:endParaRPr>
          </a:p>
          <a:p>
            <a:pPr>
              <a:lnSpc>
                <a:spcPct val="100000"/>
              </a:lnSpc>
            </a:pPr>
            <a:endParaRPr lang="ru-RU" sz="2400" b="0" strike="noStrike" spc="-1">
              <a:latin typeface="Arial"/>
            </a:endParaRPr>
          </a:p>
          <a:p>
            <a:pPr>
              <a:lnSpc>
                <a:spcPct val="100000"/>
              </a:lnSpc>
            </a:pPr>
            <a:r>
              <a:rPr lang="ru-RU" sz="1800" b="1" strike="noStrike" spc="-1">
                <a:solidFill>
                  <a:srgbClr val="000000"/>
                </a:solidFill>
                <a:latin typeface="Times New Roman"/>
                <a:ea typeface="DejaVu Sans"/>
              </a:rPr>
              <a:t>	В данной методической разработке использованы следующие педагогические технологии:</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1. ИКТ-технология;</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2. проектная технология;</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3. исследовательская технология;</a:t>
            </a:r>
            <a:endParaRPr lang="ru-RU" sz="1800" b="0" strike="noStrike" spc="-1">
              <a:latin typeface="Arial"/>
            </a:endParaRPr>
          </a:p>
          <a:p>
            <a:pPr marL="343080" indent="-342360">
              <a:lnSpc>
                <a:spcPct val="100000"/>
              </a:lnSpc>
              <a:buClr>
                <a:srgbClr val="000000"/>
              </a:buClr>
              <a:buFont typeface="StarSymbol"/>
              <a:buAutoNum type="arabicPeriod" startAt="4"/>
            </a:pPr>
            <a:r>
              <a:rPr lang="ru-RU" sz="1800" b="1" strike="noStrike" spc="-1">
                <a:solidFill>
                  <a:srgbClr val="000000"/>
                </a:solidFill>
                <a:latin typeface="Times New Roman"/>
                <a:ea typeface="DejaVu Sans"/>
              </a:rPr>
              <a:t>здоровьесберегающая технология</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5.  проблемная технология</a:t>
            </a:r>
            <a:endParaRPr lang="ru-RU" sz="1800" b="0" strike="noStrike" spc="-1">
              <a:latin typeface="Arial"/>
            </a:endParaRPr>
          </a:p>
        </p:txBody>
      </p:sp>
      <p:sp>
        <p:nvSpPr>
          <p:cNvPr id="96" name="CustomShape 4"/>
          <p:cNvSpPr/>
          <p:nvPr/>
        </p:nvSpPr>
        <p:spPr>
          <a:xfrm>
            <a:off x="332640" y="4642920"/>
            <a:ext cx="11664720" cy="21927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a:solidFill>
                  <a:srgbClr val="000000"/>
                </a:solidFill>
                <a:uFillTx/>
                <a:latin typeface="Times New Roman"/>
                <a:ea typeface="DejaVu Sans"/>
              </a:rPr>
              <a:t>Ресурсы, необходимые для подготовки и проведения мероприятия</a:t>
            </a:r>
            <a:endParaRPr lang="ru-RU" sz="2400" b="0" strike="noStrike" spc="-1">
              <a:latin typeface="Arial"/>
            </a:endParaRPr>
          </a:p>
          <a:p>
            <a:pPr>
              <a:lnSpc>
                <a:spcPct val="100000"/>
              </a:lnSpc>
            </a:pPr>
            <a:endParaRPr lang="ru-RU" sz="2400" b="0" strike="noStrike" spc="-1">
              <a:latin typeface="Arial"/>
            </a:endParaRPr>
          </a:p>
          <a:p>
            <a:pPr>
              <a:lnSpc>
                <a:spcPct val="100000"/>
              </a:lnSpc>
            </a:pPr>
            <a:r>
              <a:rPr lang="ru-RU" sz="1800" b="1" strike="noStrike" spc="-1">
                <a:solidFill>
                  <a:srgbClr val="000000"/>
                </a:solidFill>
                <a:latin typeface="Times New Roman"/>
                <a:ea typeface="DejaVu Sans"/>
              </a:rPr>
              <a:t>	Для успешного проведения внеклассного мероприятия немаловажное значение имеет предварительная работа по подбору необходимой методической литературы. Одним из основных источников получения информации является Интернет.</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К материально-техническим относится наличие ноутбука, колонки, проектор, интерактивная доска, </a:t>
            </a:r>
            <a:endParaRPr lang="ru-RU" sz="1800" b="0" strike="noStrike" spc="-1">
              <a:latin typeface="Arial"/>
            </a:endParaRPr>
          </a:p>
          <a:p>
            <a:pPr>
              <a:lnSpc>
                <a:spcPct val="100000"/>
              </a:lnSpc>
            </a:pPr>
            <a:r>
              <a:rPr lang="ru-RU" sz="1800" b="1" strike="noStrike" spc="-1">
                <a:solidFill>
                  <a:srgbClr val="000000"/>
                </a:solidFill>
                <a:latin typeface="Times New Roman"/>
                <a:ea typeface="DejaVu Sans"/>
              </a:rPr>
              <a:t>ТСО: проектор, экран, ноутбук, колонки.</a:t>
            </a:r>
            <a:endParaRPr lang="ru-RU"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98" name="Рисунок 2"/>
          <p:cNvPicPr/>
          <p:nvPr/>
        </p:nvPicPr>
        <p:blipFill>
          <a:blip r:embed="rId2"/>
          <a:stretch/>
        </p:blipFill>
        <p:spPr>
          <a:xfrm>
            <a:off x="0" y="0"/>
            <a:ext cx="12191400" cy="6857280"/>
          </a:xfrm>
          <a:prstGeom prst="rect">
            <a:avLst/>
          </a:prstGeom>
          <a:ln w="0">
            <a:noFill/>
          </a:ln>
        </p:spPr>
      </p:pic>
      <p:sp>
        <p:nvSpPr>
          <p:cNvPr id="99" name="CustomShape 2"/>
          <p:cNvSpPr/>
          <p:nvPr/>
        </p:nvSpPr>
        <p:spPr>
          <a:xfrm>
            <a:off x="194040" y="141840"/>
            <a:ext cx="11886480" cy="3107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1800" b="1" u="sng" strike="noStrike" spc="-1">
                <a:solidFill>
                  <a:srgbClr val="000000"/>
                </a:solidFill>
                <a:uFillTx/>
                <a:latin typeface="Calibri"/>
                <a:ea typeface="DejaVu Sans"/>
              </a:rPr>
              <a:t>Рекомендации по использованию методической разработки в практике работы коллег.</a:t>
            </a:r>
            <a:endParaRPr lang="ru-RU" sz="1800" b="0" strike="noStrike" spc="-1">
              <a:latin typeface="Arial"/>
            </a:endParaRPr>
          </a:p>
          <a:p>
            <a:pPr>
              <a:lnSpc>
                <a:spcPct val="100000"/>
              </a:lnSpc>
            </a:pPr>
            <a:endParaRPr lang="ru-RU" sz="1800" b="0" strike="noStrike" spc="-1">
              <a:latin typeface="Arial"/>
            </a:endParaRPr>
          </a:p>
          <a:p>
            <a:pPr>
              <a:lnSpc>
                <a:spcPct val="100000"/>
              </a:lnSpc>
            </a:pPr>
            <a:r>
              <a:rPr lang="ru-RU" sz="1800" b="1" strike="noStrike" spc="-1">
                <a:solidFill>
                  <a:srgbClr val="000000"/>
                </a:solidFill>
                <a:latin typeface="Calibri"/>
                <a:ea typeface="DejaVu Sans"/>
              </a:rPr>
              <a:t>	Данная методическая разработка может быть использована педагогами, классными руководителями, социальными психологами для воспитания патриотизма среди учащихся.</a:t>
            </a:r>
            <a:endParaRPr lang="ru-RU" sz="1800" b="0" strike="noStrike" spc="-1">
              <a:latin typeface="Arial"/>
            </a:endParaRPr>
          </a:p>
          <a:p>
            <a:pPr>
              <a:lnSpc>
                <a:spcPct val="100000"/>
              </a:lnSpc>
            </a:pPr>
            <a:r>
              <a:rPr lang="ru-RU" sz="1800" b="1" strike="noStrike" spc="-1">
                <a:solidFill>
                  <a:srgbClr val="000000"/>
                </a:solidFill>
                <a:latin typeface="Calibri"/>
                <a:ea typeface="DejaVu Sans"/>
              </a:rPr>
              <a:t>	На наш взгляд, перечисленные  выше технологии, наряду с привлечением обучающихся к ценностному отношению к России, своему народу, отечественному культурно-историческому наследию, государственной символике, законам Российской Федерации, историческими ценностями России способствует созданию эффективных  условий  для воспитания личности гражданина - патриота  Родины, способного встать на защиту государственных интересов страны.</a:t>
            </a:r>
            <a:endParaRPr lang="ru-RU" sz="1800" b="0" strike="noStrike" spc="-1">
              <a:latin typeface="Arial"/>
            </a:endParaRPr>
          </a:p>
          <a:p>
            <a:pPr>
              <a:lnSpc>
                <a:spcPct val="100000"/>
              </a:lnSpc>
            </a:pPr>
            <a:r>
              <a:rPr lang="ru-RU" sz="1800" b="1" strike="noStrike" spc="-1">
                <a:solidFill>
                  <a:srgbClr val="000000"/>
                </a:solidFill>
                <a:latin typeface="Calibri"/>
                <a:ea typeface="DejaVu Sans"/>
              </a:rPr>
              <a:t>	Надеемся, что данная методическая разработка окажет методическую и практическую помощь учителям в организации работы по  патриотическому  воспитанию  учащихся 5-8 классов.</a:t>
            </a:r>
            <a:endParaRPr lang="ru-RU" sz="1800" b="0" strike="noStrike" spc="-1">
              <a:latin typeface="Arial"/>
            </a:endParaRPr>
          </a:p>
        </p:txBody>
      </p:sp>
      <p:pic>
        <p:nvPicPr>
          <p:cNvPr id="100" name="Рисунок 4"/>
          <p:cNvPicPr/>
          <p:nvPr/>
        </p:nvPicPr>
        <p:blipFill>
          <a:blip r:embed="rId2"/>
          <a:stretch/>
        </p:blipFill>
        <p:spPr>
          <a:xfrm>
            <a:off x="0" y="0"/>
            <a:ext cx="12191400" cy="6857280"/>
          </a:xfrm>
          <a:prstGeom prst="rect">
            <a:avLst/>
          </a:prstGeom>
          <a:ln w="0">
            <a:noFill/>
          </a:ln>
        </p:spPr>
      </p:pic>
      <p:sp>
        <p:nvSpPr>
          <p:cNvPr id="101" name="CustomShape 3"/>
          <p:cNvSpPr/>
          <p:nvPr/>
        </p:nvSpPr>
        <p:spPr>
          <a:xfrm>
            <a:off x="83160" y="141840"/>
            <a:ext cx="11886480" cy="48902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a:solidFill>
                  <a:srgbClr val="000000"/>
                </a:solidFill>
                <a:uFillTx/>
                <a:latin typeface="Times New Roman"/>
                <a:ea typeface="DejaVu Sans"/>
              </a:rPr>
              <a:t>Рекомендации по использованию методической разработки в практике работы коллег</a:t>
            </a:r>
            <a:r>
              <a:rPr lang="ru-RU" sz="2400" b="1" strike="noStrike" spc="-1">
                <a:solidFill>
                  <a:srgbClr val="000000"/>
                </a:solidFill>
                <a:latin typeface="Times New Roman"/>
                <a:ea typeface="DejaVu Sans"/>
              </a:rPr>
              <a:t>.</a:t>
            </a:r>
            <a:endParaRPr lang="ru-RU" sz="2400" b="0" strike="noStrike" spc="-1">
              <a:latin typeface="Arial"/>
            </a:endParaRPr>
          </a:p>
          <a:p>
            <a:pPr>
              <a:lnSpc>
                <a:spcPct val="100000"/>
              </a:lnSpc>
            </a:pPr>
            <a:endParaRPr lang="ru-RU" sz="2400" b="0" strike="noStrike" spc="-1">
              <a:latin typeface="Arial"/>
            </a:endParaRPr>
          </a:p>
          <a:p>
            <a:pPr>
              <a:lnSpc>
                <a:spcPct val="150000"/>
              </a:lnSpc>
            </a:pPr>
            <a:r>
              <a:rPr lang="ru-RU" sz="1800" b="1" strike="noStrike" spc="-1">
                <a:solidFill>
                  <a:srgbClr val="000000"/>
                </a:solidFill>
                <a:latin typeface="Calibri"/>
                <a:ea typeface="DejaVu Sans"/>
              </a:rPr>
              <a:t>	</a:t>
            </a:r>
            <a:r>
              <a:rPr lang="ru-RU" sz="1800" b="1" strike="noStrike" spc="-1">
                <a:solidFill>
                  <a:srgbClr val="000000"/>
                </a:solidFill>
                <a:latin typeface="Times New Roman"/>
                <a:ea typeface="DejaVu Sans"/>
              </a:rPr>
              <a:t>Данная методическая разработка может быть использована педагогами, классными руководителями, социальными психологами в целях воспитания патриотизма среди учащихся.</a:t>
            </a:r>
            <a:endParaRPr lang="ru-RU" sz="1800" b="0" strike="noStrike" spc="-1">
              <a:latin typeface="Arial"/>
            </a:endParaRPr>
          </a:p>
          <a:p>
            <a:pPr>
              <a:lnSpc>
                <a:spcPct val="150000"/>
              </a:lnSpc>
            </a:pPr>
            <a:r>
              <a:rPr lang="ru-RU" sz="1800" b="1" strike="noStrike" spc="-1">
                <a:solidFill>
                  <a:srgbClr val="000000"/>
                </a:solidFill>
                <a:latin typeface="Times New Roman"/>
                <a:ea typeface="DejaVu Sans"/>
              </a:rPr>
              <a:t>	На наш взгляд, перечисленные  выше технологии, наряду с привлечением обучающихся к ценностному отношению к России, своему народу, отечественному культурно-историческому наследию, государственной символике, законам Российской Федерации, историческим ценностям России способствует созданию эффективных  условий  для воспитания личности гражданина - патриота  Родины, способного встать на защиту государственных интересов страны.</a:t>
            </a:r>
            <a:endParaRPr lang="ru-RU" sz="1800" b="0" strike="noStrike" spc="-1">
              <a:latin typeface="Arial"/>
            </a:endParaRPr>
          </a:p>
          <a:p>
            <a:pPr>
              <a:lnSpc>
                <a:spcPct val="150000"/>
              </a:lnSpc>
            </a:pPr>
            <a:r>
              <a:rPr lang="ru-RU" sz="1800" b="1" strike="noStrike" spc="-1">
                <a:solidFill>
                  <a:srgbClr val="000000"/>
                </a:solidFill>
                <a:latin typeface="Times New Roman"/>
                <a:ea typeface="DejaVu Sans"/>
              </a:rPr>
              <a:t>	Надеемся, что данная методическая разработка окажет методическую и практическую помощь учителям в организации работы по  патриотическому  воспитанию  учащихся 5-8 классов.</a:t>
            </a:r>
            <a:endParaRPr lang="ru-RU"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03" name="Рисунок 4"/>
          <p:cNvPicPr/>
          <p:nvPr/>
        </p:nvPicPr>
        <p:blipFill>
          <a:blip r:embed="rId2"/>
          <a:stretch/>
        </p:blipFill>
        <p:spPr>
          <a:xfrm>
            <a:off x="0" y="23760"/>
            <a:ext cx="12191400" cy="7143120"/>
          </a:xfrm>
          <a:prstGeom prst="rect">
            <a:avLst/>
          </a:prstGeom>
          <a:ln w="0">
            <a:noFill/>
          </a:ln>
        </p:spPr>
      </p:pic>
      <p:sp>
        <p:nvSpPr>
          <p:cNvPr id="104" name="CustomShape 2"/>
          <p:cNvSpPr/>
          <p:nvPr/>
        </p:nvSpPr>
        <p:spPr>
          <a:xfrm>
            <a:off x="408600" y="42120"/>
            <a:ext cx="11373840" cy="1187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u="sng" strike="noStrike" spc="-1">
                <a:solidFill>
                  <a:srgbClr val="000000"/>
                </a:solidFill>
                <a:uFillTx/>
                <a:latin typeface="Times New Roman"/>
                <a:ea typeface="DejaVu Sans"/>
              </a:rPr>
              <a:t>Дорожная карта</a:t>
            </a:r>
            <a:endParaRPr lang="ru-RU" sz="2400" b="0" strike="noStrike" spc="-1">
              <a:latin typeface="Arial"/>
            </a:endParaRPr>
          </a:p>
          <a:p>
            <a:pPr algn="ctr">
              <a:lnSpc>
                <a:spcPct val="100000"/>
              </a:lnSpc>
            </a:pPr>
            <a:r>
              <a:rPr lang="ru-RU" sz="1800" b="1" strike="noStrike" spc="-1">
                <a:solidFill>
                  <a:srgbClr val="000000"/>
                </a:solidFill>
                <a:latin typeface="Calibri"/>
                <a:ea typeface="DejaVu Sans"/>
              </a:rPr>
              <a:t> </a:t>
            </a:r>
            <a:r>
              <a:rPr lang="ru-RU" sz="2400" b="1" strike="noStrike" spc="-1">
                <a:solidFill>
                  <a:srgbClr val="000000"/>
                </a:solidFill>
                <a:latin typeface="Times New Roman"/>
                <a:ea typeface="DejaVu Sans"/>
              </a:rPr>
              <a:t>1.Самостоятельная поисково-исследовательская работа с использованием различных источников информации</a:t>
            </a:r>
            <a:endParaRPr lang="ru-RU" sz="2400" b="0" strike="noStrike" spc="-1">
              <a:latin typeface="Arial"/>
            </a:endParaRPr>
          </a:p>
        </p:txBody>
      </p:sp>
      <p:pic>
        <p:nvPicPr>
          <p:cNvPr id="105" name="Рисунок 2"/>
          <p:cNvPicPr/>
          <p:nvPr/>
        </p:nvPicPr>
        <p:blipFill>
          <a:blip r:embed="rId3"/>
          <a:stretch/>
        </p:blipFill>
        <p:spPr>
          <a:xfrm>
            <a:off x="623520" y="1593360"/>
            <a:ext cx="3417120" cy="3906360"/>
          </a:xfrm>
          <a:prstGeom prst="rect">
            <a:avLst/>
          </a:prstGeom>
          <a:ln w="0">
            <a:noFill/>
          </a:ln>
        </p:spPr>
      </p:pic>
      <p:pic>
        <p:nvPicPr>
          <p:cNvPr id="106" name="Рисунок 3"/>
          <p:cNvPicPr/>
          <p:nvPr/>
        </p:nvPicPr>
        <p:blipFill>
          <a:blip r:embed="rId4"/>
          <a:stretch/>
        </p:blipFill>
        <p:spPr>
          <a:xfrm>
            <a:off x="4449960" y="1593360"/>
            <a:ext cx="3564360" cy="3906360"/>
          </a:xfrm>
          <a:prstGeom prst="rect">
            <a:avLst/>
          </a:prstGeom>
          <a:ln w="0">
            <a:noFill/>
          </a:ln>
        </p:spPr>
      </p:pic>
      <p:pic>
        <p:nvPicPr>
          <p:cNvPr id="107" name="Рисунок 6"/>
          <p:cNvPicPr/>
          <p:nvPr/>
        </p:nvPicPr>
        <p:blipFill>
          <a:blip r:embed="rId5"/>
          <a:stretch/>
        </p:blipFill>
        <p:spPr>
          <a:xfrm>
            <a:off x="8423640" y="1593360"/>
            <a:ext cx="3359160" cy="3906360"/>
          </a:xfrm>
          <a:prstGeom prst="rect">
            <a:avLst/>
          </a:prstGeom>
          <a:ln w="0">
            <a:noFill/>
          </a:ln>
        </p:spPr>
      </p:pic>
      <p:sp>
        <p:nvSpPr>
          <p:cNvPr id="108" name="CustomShape 3"/>
          <p:cNvSpPr/>
          <p:nvPr/>
        </p:nvSpPr>
        <p:spPr>
          <a:xfrm>
            <a:off x="399600" y="5500080"/>
            <a:ext cx="11664720" cy="1735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1800" b="0" strike="noStrike" spc="-1">
                <a:solidFill>
                  <a:srgbClr val="000000"/>
                </a:solidFill>
                <a:latin typeface="Times New Roman"/>
                <a:ea typeface="DejaVu Sans"/>
              </a:rPr>
              <a:t>	Исследовательская деятельность краеведческой направленности – одно из основных направлений всей исследовательской работы с детьми, целью которой является:</a:t>
            </a:r>
            <a:r>
              <a:rPr lang="ru-RU" sz="1800" b="1" strike="noStrike" spc="-1">
                <a:solidFill>
                  <a:srgbClr val="000000"/>
                </a:solidFill>
                <a:latin typeface="Times New Roman"/>
                <a:ea typeface="DejaVu Sans"/>
              </a:rPr>
              <a:t> </a:t>
            </a:r>
            <a:r>
              <a:rPr lang="ru-RU" sz="1800" b="0" strike="noStrike" spc="-1">
                <a:solidFill>
                  <a:srgbClr val="000000"/>
                </a:solidFill>
                <a:latin typeface="Times New Roman"/>
                <a:ea typeface="DejaVu Sans"/>
              </a:rPr>
              <a:t>воспитание чувства патриотизма, формирование духовно-нравственных качеств личности на основе изучения исторического и культурного наследия родного края.</a:t>
            </a:r>
            <a:endParaRPr lang="ru-RU" sz="1800" b="0" strike="noStrike" spc="-1">
              <a:latin typeface="Arial"/>
            </a:endParaRPr>
          </a:p>
          <a:p>
            <a:pPr>
              <a:lnSpc>
                <a:spcPct val="100000"/>
              </a:lnSpc>
            </a:pPr>
            <a:r>
              <a:rPr lang="ru-RU" sz="1800" b="0" strike="noStrike" spc="-1">
                <a:solidFill>
                  <a:srgbClr val="000000"/>
                </a:solidFill>
                <a:latin typeface="Times New Roman"/>
                <a:ea typeface="DejaVu Sans"/>
              </a:rPr>
              <a:t>В исследовательской работе обучающиеся собирали материал о молодогвардейцах, чьими именами названы улицы Ульяновска. Посещали библиотеку, смотрели фильм «Молодая гвардия», вместе изучали онлайн- музей молодогвардейцев.</a:t>
            </a:r>
            <a:endParaRPr lang="ru-RU"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10" name="Рисунок 2"/>
          <p:cNvPicPr/>
          <p:nvPr/>
        </p:nvPicPr>
        <p:blipFill>
          <a:blip r:embed="rId2"/>
          <a:stretch/>
        </p:blipFill>
        <p:spPr>
          <a:xfrm>
            <a:off x="0" y="0"/>
            <a:ext cx="12192480" cy="7144560"/>
          </a:xfrm>
          <a:prstGeom prst="rect">
            <a:avLst/>
          </a:prstGeom>
          <a:ln w="0">
            <a:noFill/>
          </a:ln>
        </p:spPr>
      </p:pic>
      <p:pic>
        <p:nvPicPr>
          <p:cNvPr id="111" name="Рисунок 3"/>
          <p:cNvPicPr/>
          <p:nvPr/>
        </p:nvPicPr>
        <p:blipFill>
          <a:blip r:embed="rId3"/>
          <a:stretch/>
        </p:blipFill>
        <p:spPr>
          <a:xfrm>
            <a:off x="221760" y="2611800"/>
            <a:ext cx="3356640" cy="4245480"/>
          </a:xfrm>
          <a:prstGeom prst="rect">
            <a:avLst/>
          </a:prstGeom>
          <a:ln w="0">
            <a:noFill/>
          </a:ln>
        </p:spPr>
      </p:pic>
      <p:pic>
        <p:nvPicPr>
          <p:cNvPr id="112" name="Рисунок 6"/>
          <p:cNvPicPr/>
          <p:nvPr/>
        </p:nvPicPr>
        <p:blipFill>
          <a:blip r:embed="rId4"/>
          <a:stretch/>
        </p:blipFill>
        <p:spPr>
          <a:xfrm>
            <a:off x="3815280" y="2611800"/>
            <a:ext cx="3374640" cy="4208400"/>
          </a:xfrm>
          <a:prstGeom prst="rect">
            <a:avLst/>
          </a:prstGeom>
          <a:ln w="0">
            <a:noFill/>
          </a:ln>
        </p:spPr>
      </p:pic>
      <p:pic>
        <p:nvPicPr>
          <p:cNvPr id="113" name="Рисунок 7"/>
          <p:cNvPicPr/>
          <p:nvPr/>
        </p:nvPicPr>
        <p:blipFill>
          <a:blip r:embed="rId5"/>
          <a:stretch/>
        </p:blipFill>
        <p:spPr>
          <a:xfrm>
            <a:off x="7426440" y="2611800"/>
            <a:ext cx="4529880" cy="4208400"/>
          </a:xfrm>
          <a:prstGeom prst="rect">
            <a:avLst/>
          </a:prstGeom>
          <a:ln w="0">
            <a:noFill/>
          </a:ln>
        </p:spPr>
      </p:pic>
      <p:sp>
        <p:nvSpPr>
          <p:cNvPr id="114" name="CustomShape 2"/>
          <p:cNvSpPr/>
          <p:nvPr/>
        </p:nvSpPr>
        <p:spPr>
          <a:xfrm>
            <a:off x="664920" y="54360"/>
            <a:ext cx="10688040" cy="2224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2000" b="0" strike="noStrike" spc="-1" dirty="0">
                <a:solidFill>
                  <a:srgbClr val="000000"/>
                </a:solidFill>
                <a:latin typeface="Times New Roman"/>
                <a:ea typeface="DejaVu Sans"/>
              </a:rPr>
              <a:t>	Походы, экскурсии, встречи с интересными людьми представляют огромную социальную значимость для </a:t>
            </a:r>
            <a:r>
              <a:rPr lang="ru-RU" sz="2000" spc="-1" dirty="0" smtClean="0">
                <a:solidFill>
                  <a:srgbClr val="000000"/>
                </a:solidFill>
                <a:latin typeface="Times New Roman"/>
                <a:ea typeface="DejaVu Sans"/>
              </a:rPr>
              <a:t>обучающихся</a:t>
            </a:r>
            <a:r>
              <a:rPr lang="ru-RU" sz="2000" b="0" strike="noStrike" spc="-1" dirty="0" smtClean="0">
                <a:solidFill>
                  <a:srgbClr val="000000"/>
                </a:solidFill>
                <a:latin typeface="Times New Roman"/>
                <a:ea typeface="DejaVu Sans"/>
              </a:rPr>
              <a:t>, </a:t>
            </a:r>
            <a:r>
              <a:rPr lang="ru-RU" sz="2000" b="0" strike="noStrike" spc="-1" dirty="0">
                <a:solidFill>
                  <a:srgbClr val="000000"/>
                </a:solidFill>
                <a:latin typeface="Times New Roman"/>
                <a:ea typeface="DejaVu Sans"/>
              </a:rPr>
              <a:t>оставляя в их памяти неизгладимые впечатления от прикосновения к прошлому своей малой родины, повышая их интерес к истории родных мест, воспитывая чувство патриотизма. При реализация поисково-исследовательской работы  понятие «связь поколений», «малая Отчизна» наполняются более осмысленным содержанием. А поиск, сохранение и изучение своего прошлого формирует ответственность за судьбу Родины, воспитывает истинного гражданина, патриота своей страны, пробуждает чувство Родины.</a:t>
            </a:r>
            <a:endParaRPr lang="ru-RU" sz="2000" b="0" strike="noStrike" spc="-1" dirty="0">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16" name="Рисунок 2"/>
          <p:cNvPicPr/>
          <p:nvPr/>
        </p:nvPicPr>
        <p:blipFill>
          <a:blip r:embed="rId2"/>
          <a:stretch/>
        </p:blipFill>
        <p:spPr>
          <a:xfrm>
            <a:off x="0" y="0"/>
            <a:ext cx="12191400" cy="7143120"/>
          </a:xfrm>
          <a:prstGeom prst="rect">
            <a:avLst/>
          </a:prstGeom>
          <a:ln w="0">
            <a:noFill/>
          </a:ln>
        </p:spPr>
      </p:pic>
      <p:sp>
        <p:nvSpPr>
          <p:cNvPr id="117" name="CustomShape 2"/>
          <p:cNvSpPr/>
          <p:nvPr/>
        </p:nvSpPr>
        <p:spPr>
          <a:xfrm>
            <a:off x="2022840" y="105840"/>
            <a:ext cx="6095160" cy="82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strike="noStrike" spc="-1">
                <a:solidFill>
                  <a:srgbClr val="000000"/>
                </a:solidFill>
                <a:latin typeface="Times New Roman"/>
                <a:ea typeface="DejaVu Sans"/>
              </a:rPr>
              <a:t>2. Участие в акции «Могила солдата»</a:t>
            </a:r>
            <a:endParaRPr lang="ru-RU" sz="2400" b="0" strike="noStrike" spc="-1">
              <a:latin typeface="Arial"/>
            </a:endParaRPr>
          </a:p>
          <a:p>
            <a:pPr>
              <a:lnSpc>
                <a:spcPct val="100000"/>
              </a:lnSpc>
            </a:pPr>
            <a:endParaRPr lang="ru-RU" sz="2400" b="0" strike="noStrike" spc="-1">
              <a:latin typeface="Arial"/>
            </a:endParaRPr>
          </a:p>
        </p:txBody>
      </p:sp>
      <p:pic>
        <p:nvPicPr>
          <p:cNvPr id="118" name="Рисунок 4"/>
          <p:cNvPicPr/>
          <p:nvPr/>
        </p:nvPicPr>
        <p:blipFill>
          <a:blip r:embed="rId3"/>
          <a:stretch/>
        </p:blipFill>
        <p:spPr>
          <a:xfrm>
            <a:off x="8802720" y="719280"/>
            <a:ext cx="2538000" cy="3741480"/>
          </a:xfrm>
          <a:prstGeom prst="rect">
            <a:avLst/>
          </a:prstGeom>
          <a:ln w="0">
            <a:noFill/>
          </a:ln>
        </p:spPr>
      </p:pic>
      <p:pic>
        <p:nvPicPr>
          <p:cNvPr id="119" name="Рисунок 5"/>
          <p:cNvPicPr/>
          <p:nvPr/>
        </p:nvPicPr>
        <p:blipFill>
          <a:blip r:embed="rId4"/>
          <a:stretch/>
        </p:blipFill>
        <p:spPr>
          <a:xfrm>
            <a:off x="5681160" y="719280"/>
            <a:ext cx="2751120" cy="3762000"/>
          </a:xfrm>
          <a:prstGeom prst="rect">
            <a:avLst/>
          </a:prstGeom>
          <a:ln w="0">
            <a:noFill/>
          </a:ln>
        </p:spPr>
      </p:pic>
      <p:pic>
        <p:nvPicPr>
          <p:cNvPr id="120" name="Рисунок 6"/>
          <p:cNvPicPr/>
          <p:nvPr/>
        </p:nvPicPr>
        <p:blipFill>
          <a:blip r:embed="rId5"/>
          <a:stretch/>
        </p:blipFill>
        <p:spPr>
          <a:xfrm>
            <a:off x="138600" y="719280"/>
            <a:ext cx="2534760" cy="3616560"/>
          </a:xfrm>
          <a:prstGeom prst="rect">
            <a:avLst/>
          </a:prstGeom>
          <a:ln w="0">
            <a:noFill/>
          </a:ln>
        </p:spPr>
      </p:pic>
      <p:sp>
        <p:nvSpPr>
          <p:cNvPr id="121" name="CustomShape 3"/>
          <p:cNvSpPr/>
          <p:nvPr/>
        </p:nvSpPr>
        <p:spPr>
          <a:xfrm>
            <a:off x="9989280" y="5181480"/>
            <a:ext cx="183960" cy="368640"/>
          </a:xfrm>
          <a:prstGeom prst="rect">
            <a:avLst/>
          </a:prstGeom>
          <a:noFill/>
          <a:ln w="0">
            <a:noFill/>
          </a:ln>
        </p:spPr>
        <p:style>
          <a:lnRef idx="0">
            <a:scrgbClr r="0" g="0" b="0"/>
          </a:lnRef>
          <a:fillRef idx="0">
            <a:scrgbClr r="0" g="0" b="0"/>
          </a:fillRef>
          <a:effectRef idx="0">
            <a:scrgbClr r="0" g="0" b="0"/>
          </a:effectRef>
          <a:fontRef idx="minor"/>
        </p:style>
      </p:sp>
      <p:pic>
        <p:nvPicPr>
          <p:cNvPr id="122" name="Рисунок 10"/>
          <p:cNvPicPr/>
          <p:nvPr/>
        </p:nvPicPr>
        <p:blipFill>
          <a:blip r:embed="rId6"/>
          <a:stretch/>
        </p:blipFill>
        <p:spPr>
          <a:xfrm>
            <a:off x="2841120" y="719280"/>
            <a:ext cx="2469600" cy="3667320"/>
          </a:xfrm>
          <a:prstGeom prst="rect">
            <a:avLst/>
          </a:prstGeom>
          <a:ln w="0">
            <a:noFill/>
          </a:ln>
        </p:spPr>
      </p:pic>
      <p:sp>
        <p:nvSpPr>
          <p:cNvPr id="123" name="CustomShape 4"/>
          <p:cNvSpPr/>
          <p:nvPr/>
        </p:nvSpPr>
        <p:spPr>
          <a:xfrm>
            <a:off x="464040" y="4741200"/>
            <a:ext cx="10888920" cy="2245315"/>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2000" b="0" strike="noStrike" spc="-1" dirty="0">
                <a:solidFill>
                  <a:srgbClr val="000000"/>
                </a:solidFill>
                <a:latin typeface="Times New Roman"/>
                <a:ea typeface="DejaVu Sans"/>
              </a:rPr>
              <a:t>	На территории старого городского кладбища, что на улице Карла Маркса (Воскресенский некрополь), уже долгое время (приблизительно с 2010 г.) классы под нашим руководством приводят в порядок к 9 мая могилу офицера, умершего во время Великой Отечественной войны от ран. Ребята убирают мусор, высаживают цветы. Благодаря помощи родителей поставили мраморный цветник. </a:t>
            </a:r>
            <a:r>
              <a:rPr lang="ru-RU" sz="2000" spc="-1" dirty="0" smtClean="0">
                <a:solidFill>
                  <a:srgbClr val="000000"/>
                </a:solidFill>
                <a:latin typeface="Times New Roman"/>
                <a:ea typeface="DejaVu Sans"/>
              </a:rPr>
              <a:t>Обучающиеся</a:t>
            </a:r>
            <a:r>
              <a:rPr lang="ru-RU" sz="2000" b="0" strike="noStrike" spc="-1" dirty="0" smtClean="0">
                <a:solidFill>
                  <a:srgbClr val="000000"/>
                </a:solidFill>
                <a:latin typeface="Times New Roman"/>
                <a:ea typeface="DejaVu Sans"/>
              </a:rPr>
              <a:t> </a:t>
            </a:r>
            <a:r>
              <a:rPr lang="ru-RU" sz="2000" b="0" strike="noStrike" spc="-1" dirty="0">
                <a:solidFill>
                  <a:srgbClr val="000000"/>
                </a:solidFill>
                <a:latin typeface="Times New Roman"/>
                <a:ea typeface="DejaVu Sans"/>
              </a:rPr>
              <a:t>пытались выяснить судьбу этого офицера. Обращались в ульяновские архивы, писали в центральный архив МО в Подольске. К сожалению, пока  безрезультатно.</a:t>
            </a:r>
            <a:endParaRPr lang="ru-RU" sz="2000" b="0" strike="noStrike" spc="-1" dirty="0">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25" name="Рисунок 2"/>
          <p:cNvPicPr/>
          <p:nvPr/>
        </p:nvPicPr>
        <p:blipFill>
          <a:blip r:embed="rId2"/>
          <a:stretch/>
        </p:blipFill>
        <p:spPr>
          <a:xfrm>
            <a:off x="0" y="0"/>
            <a:ext cx="12191400" cy="7143120"/>
          </a:xfrm>
          <a:prstGeom prst="rect">
            <a:avLst/>
          </a:prstGeom>
          <a:ln w="0">
            <a:noFill/>
          </a:ln>
        </p:spPr>
      </p:pic>
      <p:sp>
        <p:nvSpPr>
          <p:cNvPr id="126" name="CustomShape 2"/>
          <p:cNvSpPr/>
          <p:nvPr/>
        </p:nvSpPr>
        <p:spPr>
          <a:xfrm>
            <a:off x="635760" y="110880"/>
            <a:ext cx="10618920" cy="82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strike="noStrike" spc="-1">
                <a:solidFill>
                  <a:srgbClr val="000000"/>
                </a:solidFill>
                <a:latin typeface="Times New Roman"/>
                <a:ea typeface="DejaVu Sans"/>
              </a:rPr>
              <a:t>3. Участие в акциях «Бессмертный полк», «Георгиевская ленточка»</a:t>
            </a:r>
            <a:endParaRPr lang="ru-RU" sz="2400" b="0" strike="noStrike" spc="-1">
              <a:latin typeface="Arial"/>
            </a:endParaRPr>
          </a:p>
          <a:p>
            <a:pPr>
              <a:lnSpc>
                <a:spcPct val="100000"/>
              </a:lnSpc>
            </a:pPr>
            <a:endParaRPr lang="ru-RU" sz="2400" b="0" strike="noStrike" spc="-1">
              <a:latin typeface="Arial"/>
            </a:endParaRPr>
          </a:p>
        </p:txBody>
      </p:sp>
      <p:sp>
        <p:nvSpPr>
          <p:cNvPr id="127" name="CustomShape 3"/>
          <p:cNvSpPr/>
          <p:nvPr/>
        </p:nvSpPr>
        <p:spPr>
          <a:xfrm>
            <a:off x="362160" y="3945960"/>
            <a:ext cx="2877120" cy="9129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1800" b="1" strike="noStrike" spc="-1">
                <a:solidFill>
                  <a:srgbClr val="000000"/>
                </a:solidFill>
                <a:latin typeface="Calibri"/>
                <a:ea typeface="DejaVu Sans"/>
              </a:rPr>
              <a:t>4. Участие в конкурсе смотра строя и песни</a:t>
            </a:r>
            <a:endParaRPr lang="ru-RU" sz="1800" b="0" strike="noStrike" spc="-1">
              <a:latin typeface="Arial"/>
            </a:endParaRPr>
          </a:p>
          <a:p>
            <a:pPr>
              <a:lnSpc>
                <a:spcPct val="100000"/>
              </a:lnSpc>
            </a:pPr>
            <a:endParaRPr lang="ru-RU" sz="1800" b="0" strike="noStrike" spc="-1">
              <a:latin typeface="Arial"/>
            </a:endParaRPr>
          </a:p>
        </p:txBody>
      </p:sp>
      <p:pic>
        <p:nvPicPr>
          <p:cNvPr id="128" name="Рисунок 5"/>
          <p:cNvPicPr/>
          <p:nvPr/>
        </p:nvPicPr>
        <p:blipFill>
          <a:blip r:embed="rId3"/>
          <a:stretch/>
        </p:blipFill>
        <p:spPr>
          <a:xfrm>
            <a:off x="3201120" y="512640"/>
            <a:ext cx="5468760" cy="3272760"/>
          </a:xfrm>
          <a:prstGeom prst="rect">
            <a:avLst/>
          </a:prstGeom>
          <a:ln w="0">
            <a:noFill/>
          </a:ln>
        </p:spPr>
      </p:pic>
      <p:pic>
        <p:nvPicPr>
          <p:cNvPr id="129" name="Рисунок 6"/>
          <p:cNvPicPr/>
          <p:nvPr/>
        </p:nvPicPr>
        <p:blipFill>
          <a:blip r:embed="rId4"/>
          <a:stretch/>
        </p:blipFill>
        <p:spPr>
          <a:xfrm>
            <a:off x="188640" y="3070440"/>
            <a:ext cx="3011760" cy="4015800"/>
          </a:xfrm>
          <a:prstGeom prst="rect">
            <a:avLst/>
          </a:prstGeom>
          <a:ln w="0">
            <a:noFill/>
          </a:ln>
        </p:spPr>
      </p:pic>
      <p:pic>
        <p:nvPicPr>
          <p:cNvPr id="130" name="Рисунок 7"/>
          <p:cNvPicPr/>
          <p:nvPr/>
        </p:nvPicPr>
        <p:blipFill>
          <a:blip r:embed="rId5"/>
          <a:stretch/>
        </p:blipFill>
        <p:spPr>
          <a:xfrm>
            <a:off x="8670600" y="2513160"/>
            <a:ext cx="3427920" cy="4570560"/>
          </a:xfrm>
          <a:prstGeom prst="rect">
            <a:avLst/>
          </a:prstGeom>
          <a:ln w="0">
            <a:noFill/>
          </a:ln>
        </p:spPr>
      </p:pic>
      <p:sp>
        <p:nvSpPr>
          <p:cNvPr id="131" name="CustomShape 4"/>
          <p:cNvSpPr/>
          <p:nvPr/>
        </p:nvSpPr>
        <p:spPr>
          <a:xfrm>
            <a:off x="3258360" y="3898080"/>
            <a:ext cx="5315760" cy="2834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2000" b="0" strike="noStrike" spc="-1">
                <a:solidFill>
                  <a:srgbClr val="000000"/>
                </a:solidFill>
                <a:latin typeface="Times New Roman"/>
                <a:ea typeface="DejaVu Sans"/>
              </a:rPr>
              <a:t>	Обучающиеся школы участвуют в реализации Всероссийского Проекта «Бессмертный полк». Главная цель «Бессмертного полка» - сохранение в каждой российской семье памяти о солдатах Великой Отечественной войны. Ребята провели поисковую работу по сбору информации о своих родственниках, участвовавших в  Великой Отечественной войне.</a:t>
            </a:r>
            <a:endParaRPr lang="ru-RU" sz="20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33" name="Рисунок 2"/>
          <p:cNvPicPr/>
          <p:nvPr/>
        </p:nvPicPr>
        <p:blipFill>
          <a:blip r:embed="rId2"/>
          <a:stretch/>
        </p:blipFill>
        <p:spPr>
          <a:xfrm>
            <a:off x="0" y="-9000"/>
            <a:ext cx="13705920" cy="8030520"/>
          </a:xfrm>
          <a:prstGeom prst="rect">
            <a:avLst/>
          </a:prstGeom>
          <a:ln w="0">
            <a:noFill/>
          </a:ln>
        </p:spPr>
      </p:pic>
      <p:sp>
        <p:nvSpPr>
          <p:cNvPr id="134" name="CustomShape 2"/>
          <p:cNvSpPr/>
          <p:nvPr/>
        </p:nvSpPr>
        <p:spPr>
          <a:xfrm flipH="1">
            <a:off x="369360" y="6396480"/>
            <a:ext cx="45000" cy="6386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endParaRPr lang="ru-RU" sz="1800" b="0" strike="noStrike" spc="-1">
              <a:latin typeface="Arial"/>
            </a:endParaRPr>
          </a:p>
          <a:p>
            <a:pPr algn="ctr">
              <a:lnSpc>
                <a:spcPct val="100000"/>
              </a:lnSpc>
            </a:pPr>
            <a:endParaRPr lang="ru-RU" sz="1800" b="0" strike="noStrike" spc="-1">
              <a:latin typeface="Arial"/>
            </a:endParaRPr>
          </a:p>
        </p:txBody>
      </p:sp>
      <p:pic>
        <p:nvPicPr>
          <p:cNvPr id="135" name="Рисунок 5"/>
          <p:cNvPicPr/>
          <p:nvPr/>
        </p:nvPicPr>
        <p:blipFill>
          <a:blip r:embed="rId3"/>
          <a:stretch/>
        </p:blipFill>
        <p:spPr>
          <a:xfrm>
            <a:off x="434160" y="568080"/>
            <a:ext cx="6654240" cy="4984560"/>
          </a:xfrm>
          <a:prstGeom prst="rect">
            <a:avLst/>
          </a:prstGeom>
          <a:ln w="0">
            <a:noFill/>
          </a:ln>
        </p:spPr>
      </p:pic>
      <p:sp>
        <p:nvSpPr>
          <p:cNvPr id="136" name="CustomShape 3"/>
          <p:cNvSpPr/>
          <p:nvPr/>
        </p:nvSpPr>
        <p:spPr>
          <a:xfrm>
            <a:off x="2667240" y="135360"/>
            <a:ext cx="6246720" cy="45612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gn="ctr">
              <a:lnSpc>
                <a:spcPct val="100000"/>
              </a:lnSpc>
            </a:pPr>
            <a:r>
              <a:rPr lang="ru-RU" sz="2400" b="0" strike="noStrike" spc="-1">
                <a:solidFill>
                  <a:srgbClr val="000000"/>
                </a:solidFill>
                <a:latin typeface="Times New Roman"/>
                <a:ea typeface="DejaVu Sans"/>
              </a:rPr>
              <a:t>4. Участие в конкурсе «Смотра строя и песни»</a:t>
            </a:r>
            <a:endParaRPr lang="ru-RU" sz="2400" b="0" strike="noStrike" spc="-1">
              <a:latin typeface="Arial"/>
            </a:endParaRPr>
          </a:p>
        </p:txBody>
      </p:sp>
      <p:sp>
        <p:nvSpPr>
          <p:cNvPr id="137" name="CustomShape 4"/>
          <p:cNvSpPr/>
          <p:nvPr/>
        </p:nvSpPr>
        <p:spPr>
          <a:xfrm>
            <a:off x="194040" y="5596200"/>
            <a:ext cx="13084560" cy="2224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2000" b="0" strike="noStrike" spc="-1">
                <a:solidFill>
                  <a:srgbClr val="000000"/>
                </a:solidFill>
                <a:latin typeface="Times New Roman"/>
                <a:ea typeface="DejaVu Sans"/>
              </a:rPr>
              <a:t>	В нашей школе уже стало доброй традицией в канун праздника 23 февраля - Дня защитника Отечества - проводить мероприятия - конкурсы, получившие название «Смотр строя и песни ». Эти мероприятия проводятся в рамках военно-патриотического и спортивного воспитания школьников, нашего подрастающего поколения. Основная задача проведения таких праздничных конкурсов в школах – формировать представление у ребят о Российской армии, которая охраняет нашу страну, воспитывать у них желание быть похожими на воинов нашей армии, учить детей гордиться и любить свою Родину и стремиться стать ее защитником!</a:t>
            </a:r>
            <a:endParaRPr lang="ru-RU" sz="2000" b="0" strike="noStrike" spc="-1">
              <a:latin typeface="Arial"/>
            </a:endParaRPr>
          </a:p>
          <a:p>
            <a:pPr>
              <a:lnSpc>
                <a:spcPct val="100000"/>
              </a:lnSpc>
            </a:pPr>
            <a:r>
              <a:rPr lang="ru-RU" sz="2000" b="0" strike="noStrike" spc="-1">
                <a:solidFill>
                  <a:srgbClr val="000000"/>
                </a:solidFill>
                <a:latin typeface="Times New Roman"/>
                <a:ea typeface="DejaVu Sans"/>
              </a:rPr>
              <a:t>	Обучающиеся школы с удовольствием принимают участие в смотре строя и песни.</a:t>
            </a:r>
            <a:endParaRPr lang="ru-RU" sz="2000" b="0" strike="noStrike" spc="-1">
              <a:latin typeface="Arial"/>
            </a:endParaRPr>
          </a:p>
        </p:txBody>
      </p:sp>
      <p:pic>
        <p:nvPicPr>
          <p:cNvPr id="138" name="Рисунок 10"/>
          <p:cNvPicPr/>
          <p:nvPr/>
        </p:nvPicPr>
        <p:blipFill>
          <a:blip r:embed="rId4"/>
          <a:stretch/>
        </p:blipFill>
        <p:spPr>
          <a:xfrm>
            <a:off x="7548840" y="582480"/>
            <a:ext cx="5875200" cy="497016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40" name="Рисунок 2"/>
          <p:cNvPicPr/>
          <p:nvPr/>
        </p:nvPicPr>
        <p:blipFill>
          <a:blip r:embed="rId2"/>
          <a:stretch/>
        </p:blipFill>
        <p:spPr>
          <a:xfrm>
            <a:off x="6840" y="-197280"/>
            <a:ext cx="12192480" cy="7144560"/>
          </a:xfrm>
          <a:prstGeom prst="rect">
            <a:avLst/>
          </a:prstGeom>
          <a:ln w="0">
            <a:noFill/>
          </a:ln>
        </p:spPr>
      </p:pic>
      <p:pic>
        <p:nvPicPr>
          <p:cNvPr id="141" name="Рисунок 3"/>
          <p:cNvPicPr/>
          <p:nvPr/>
        </p:nvPicPr>
        <p:blipFill>
          <a:blip r:embed="rId3"/>
          <a:stretch/>
        </p:blipFill>
        <p:spPr>
          <a:xfrm>
            <a:off x="7554600" y="560160"/>
            <a:ext cx="4544640" cy="3444120"/>
          </a:xfrm>
          <a:prstGeom prst="rect">
            <a:avLst/>
          </a:prstGeom>
          <a:ln w="0">
            <a:noFill/>
          </a:ln>
        </p:spPr>
      </p:pic>
      <p:pic>
        <p:nvPicPr>
          <p:cNvPr id="142" name="Рисунок 5"/>
          <p:cNvPicPr/>
          <p:nvPr/>
        </p:nvPicPr>
        <p:blipFill>
          <a:blip r:embed="rId4"/>
          <a:stretch/>
        </p:blipFill>
        <p:spPr>
          <a:xfrm>
            <a:off x="181800" y="4108500"/>
            <a:ext cx="3512160" cy="2734560"/>
          </a:xfrm>
          <a:prstGeom prst="rect">
            <a:avLst/>
          </a:prstGeom>
          <a:ln w="0">
            <a:noFill/>
          </a:ln>
        </p:spPr>
      </p:pic>
      <p:pic>
        <p:nvPicPr>
          <p:cNvPr id="143" name="Рисунок 4"/>
          <p:cNvPicPr/>
          <p:nvPr/>
        </p:nvPicPr>
        <p:blipFill>
          <a:blip r:embed="rId4"/>
          <a:stretch/>
        </p:blipFill>
        <p:spPr>
          <a:xfrm>
            <a:off x="2811240" y="560160"/>
            <a:ext cx="4655880" cy="3444120"/>
          </a:xfrm>
          <a:prstGeom prst="rect">
            <a:avLst/>
          </a:prstGeom>
          <a:ln w="0">
            <a:noFill/>
          </a:ln>
        </p:spPr>
      </p:pic>
      <p:pic>
        <p:nvPicPr>
          <p:cNvPr id="144" name="Рисунок 7"/>
          <p:cNvPicPr/>
          <p:nvPr/>
        </p:nvPicPr>
        <p:blipFill>
          <a:blip r:embed="rId5"/>
          <a:stretch/>
        </p:blipFill>
        <p:spPr>
          <a:xfrm>
            <a:off x="181800" y="95040"/>
            <a:ext cx="2541960" cy="3909240"/>
          </a:xfrm>
          <a:prstGeom prst="rect">
            <a:avLst/>
          </a:prstGeom>
          <a:ln w="0">
            <a:noFill/>
          </a:ln>
        </p:spPr>
      </p:pic>
      <p:sp>
        <p:nvSpPr>
          <p:cNvPr id="145" name="CustomShape 2"/>
          <p:cNvSpPr/>
          <p:nvPr/>
        </p:nvSpPr>
        <p:spPr>
          <a:xfrm>
            <a:off x="4095360" y="4367160"/>
            <a:ext cx="8004240" cy="2224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2000" b="0" strike="noStrike" spc="-1">
                <a:solidFill>
                  <a:srgbClr val="333333"/>
                </a:solidFill>
                <a:latin typeface="Times New Roman"/>
                <a:ea typeface="DejaVu Sans"/>
              </a:rPr>
              <a:t> 	Мы участвуем в конкурсе чтецов на военно-патриотическую тему каждый год. Эти конкурсы дают возможность сформировать активную гражданскую позицию подрастающего поколения, воспитать чувство гордости за свою Родину; раскрыть духовные и нравственные истоки патриотизма; расширить знания в области истории края, малой Родины, своей семьи и прославленных земляков; показать значение и сущность Великой Победы в войне 1941–1945 гг.</a:t>
            </a:r>
            <a:endParaRPr lang="ru-RU" sz="2000" b="0" strike="noStrike" spc="-1">
              <a:latin typeface="Arial"/>
            </a:endParaRPr>
          </a:p>
        </p:txBody>
      </p:sp>
      <p:sp>
        <p:nvSpPr>
          <p:cNvPr id="146" name="CustomShape 3"/>
          <p:cNvSpPr/>
          <p:nvPr/>
        </p:nvSpPr>
        <p:spPr>
          <a:xfrm>
            <a:off x="3603240" y="-33840"/>
            <a:ext cx="4999680" cy="4557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nSpc>
                <a:spcPct val="100000"/>
              </a:lnSpc>
            </a:pPr>
            <a:r>
              <a:rPr lang="ru-RU" sz="2400" b="0" strike="noStrike" spc="-1">
                <a:solidFill>
                  <a:srgbClr val="000000"/>
                </a:solidFill>
                <a:latin typeface="Times New Roman"/>
                <a:ea typeface="DejaVu Sans"/>
              </a:rPr>
              <a:t>5. Участие в «Смотре строя и песни»</a:t>
            </a:r>
            <a:endParaRPr lang="ru-RU"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48" name="Рисунок 2"/>
          <p:cNvPicPr/>
          <p:nvPr/>
        </p:nvPicPr>
        <p:blipFill>
          <a:blip r:embed="rId2"/>
          <a:stretch/>
        </p:blipFill>
        <p:spPr>
          <a:xfrm>
            <a:off x="0" y="0"/>
            <a:ext cx="12191400" cy="7143120"/>
          </a:xfrm>
          <a:prstGeom prst="rect">
            <a:avLst/>
          </a:prstGeom>
          <a:ln w="0">
            <a:noFill/>
          </a:ln>
        </p:spPr>
      </p:pic>
      <p:sp>
        <p:nvSpPr>
          <p:cNvPr id="149" name="CustomShape 2"/>
          <p:cNvSpPr/>
          <p:nvPr/>
        </p:nvSpPr>
        <p:spPr>
          <a:xfrm>
            <a:off x="318600" y="0"/>
            <a:ext cx="11553840" cy="821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strike="noStrike" spc="-1">
                <a:solidFill>
                  <a:srgbClr val="000000"/>
                </a:solidFill>
                <a:latin typeface="Times New Roman"/>
                <a:ea typeface="DejaVu Sans"/>
              </a:rPr>
              <a:t>6. Проводим гражданско-патриотическое и духовно- нравственное воспитание обучающихся</a:t>
            </a:r>
            <a:endParaRPr lang="ru-RU" sz="2400" b="0" strike="noStrike" spc="-1">
              <a:latin typeface="Arial"/>
            </a:endParaRPr>
          </a:p>
        </p:txBody>
      </p:sp>
      <p:pic>
        <p:nvPicPr>
          <p:cNvPr id="150" name="Рисунок 5"/>
          <p:cNvPicPr/>
          <p:nvPr/>
        </p:nvPicPr>
        <p:blipFill>
          <a:blip r:embed="rId3"/>
          <a:stretch/>
        </p:blipFill>
        <p:spPr>
          <a:xfrm>
            <a:off x="33480" y="498960"/>
            <a:ext cx="3407400" cy="4543560"/>
          </a:xfrm>
          <a:prstGeom prst="rect">
            <a:avLst/>
          </a:prstGeom>
          <a:ln w="0">
            <a:noFill/>
          </a:ln>
        </p:spPr>
      </p:pic>
      <p:pic>
        <p:nvPicPr>
          <p:cNvPr id="151" name="Рисунок 7"/>
          <p:cNvPicPr/>
          <p:nvPr/>
        </p:nvPicPr>
        <p:blipFill>
          <a:blip r:embed="rId4"/>
          <a:stretch/>
        </p:blipFill>
        <p:spPr>
          <a:xfrm>
            <a:off x="8406360" y="498960"/>
            <a:ext cx="3579840" cy="4543560"/>
          </a:xfrm>
          <a:prstGeom prst="rect">
            <a:avLst/>
          </a:prstGeom>
          <a:ln w="0">
            <a:noFill/>
          </a:ln>
        </p:spPr>
      </p:pic>
      <p:sp>
        <p:nvSpPr>
          <p:cNvPr id="152" name="CustomShape 3"/>
          <p:cNvSpPr/>
          <p:nvPr/>
        </p:nvSpPr>
        <p:spPr>
          <a:xfrm>
            <a:off x="0" y="4570200"/>
            <a:ext cx="11986200" cy="2529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2000" b="0" strike="noStrike" spc="-1">
                <a:solidFill>
                  <a:srgbClr val="000000"/>
                </a:solidFill>
                <a:latin typeface="Times New Roman"/>
                <a:ea typeface="DejaVu Sans"/>
              </a:rPr>
              <a:t>	В рамках гражданско-патриотического и духовно нравственного воспитания посещаем храмовый комплекс в селе Арское. В церкви ребята много задавали вопросов настоятелю храма: чем живет и дышит православный храм, каковы его история, обряды, предметы обихода, кто такие христиане, о церковном пении, о невидимых ангелах, об участи души после смерти.</a:t>
            </a:r>
            <a:endParaRPr lang="ru-RU" sz="2000" b="0" strike="noStrike" spc="-1">
              <a:latin typeface="Arial"/>
            </a:endParaRPr>
          </a:p>
          <a:p>
            <a:pPr>
              <a:lnSpc>
                <a:spcPct val="100000"/>
              </a:lnSpc>
            </a:pPr>
            <a:r>
              <a:rPr lang="ru-RU" sz="2000" b="0" strike="noStrike" spc="-1">
                <a:solidFill>
                  <a:srgbClr val="000000"/>
                </a:solidFill>
                <a:latin typeface="Times New Roman"/>
                <a:ea typeface="DejaVu Sans"/>
              </a:rPr>
              <a:t> 	На встречи с ребятами приглашаем воинов-афганцев.</a:t>
            </a:r>
            <a:endParaRPr lang="ru-RU" sz="2000" b="0" strike="noStrike" spc="-1">
              <a:latin typeface="Arial"/>
            </a:endParaRPr>
          </a:p>
          <a:p>
            <a:pPr>
              <a:lnSpc>
                <a:spcPct val="100000"/>
              </a:lnSpc>
            </a:pPr>
            <a:r>
              <a:rPr lang="ru-RU" sz="2000" b="0" i="1" strike="noStrike" spc="-1">
                <a:solidFill>
                  <a:srgbClr val="101010"/>
                </a:solidFill>
                <a:latin typeface="Noto Sans"/>
                <a:ea typeface="DejaVu Sans"/>
              </a:rPr>
              <a:t> 	</a:t>
            </a:r>
            <a:r>
              <a:rPr lang="ru-RU" sz="2000" b="0" strike="noStrike" spc="-1">
                <a:solidFill>
                  <a:srgbClr val="101010"/>
                </a:solidFill>
                <a:latin typeface="Times New Roman"/>
                <a:ea typeface="DejaVu Sans"/>
              </a:rPr>
              <a:t>Мы живем в такое время, когда информация из Интернета бесконтрольно обрушивается на неокрепшие детские умы. Поэтому так важно учить думать, получать сведения из разных источников, изучать факты и только тогда составлять мнение</a:t>
            </a:r>
            <a:endParaRPr lang="ru-RU" sz="2000" b="0" strike="noStrike" spc="-1">
              <a:latin typeface="Arial"/>
            </a:endParaRPr>
          </a:p>
        </p:txBody>
      </p:sp>
      <p:pic>
        <p:nvPicPr>
          <p:cNvPr id="153" name="Рисунок 6"/>
          <p:cNvPicPr/>
          <p:nvPr/>
        </p:nvPicPr>
        <p:blipFill>
          <a:blip r:embed="rId5"/>
          <a:stretch/>
        </p:blipFill>
        <p:spPr>
          <a:xfrm>
            <a:off x="3505320" y="1080720"/>
            <a:ext cx="4771080" cy="2645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55" name="Рисунок 2"/>
          <p:cNvPicPr/>
          <p:nvPr/>
        </p:nvPicPr>
        <p:blipFill>
          <a:blip r:embed="rId2"/>
          <a:stretch/>
        </p:blipFill>
        <p:spPr>
          <a:xfrm>
            <a:off x="0" y="0"/>
            <a:ext cx="12191400" cy="7143120"/>
          </a:xfrm>
          <a:prstGeom prst="rect">
            <a:avLst/>
          </a:prstGeom>
          <a:ln w="0">
            <a:noFill/>
          </a:ln>
        </p:spPr>
      </p:pic>
      <p:sp>
        <p:nvSpPr>
          <p:cNvPr id="156" name="CustomShape 2"/>
          <p:cNvSpPr/>
          <p:nvPr/>
        </p:nvSpPr>
        <p:spPr>
          <a:xfrm>
            <a:off x="3756960" y="63000"/>
            <a:ext cx="3407400" cy="4557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ru-RU" sz="2400" b="1" strike="noStrike" spc="-1">
                <a:solidFill>
                  <a:srgbClr val="000000"/>
                </a:solidFill>
                <a:latin typeface="Times New Roman"/>
                <a:ea typeface="DejaVu Sans"/>
              </a:rPr>
              <a:t>7. Создание лэпбука</a:t>
            </a:r>
            <a:endParaRPr lang="ru-RU" sz="2400" b="0" strike="noStrike" spc="-1">
              <a:latin typeface="Arial"/>
            </a:endParaRPr>
          </a:p>
        </p:txBody>
      </p:sp>
      <p:pic>
        <p:nvPicPr>
          <p:cNvPr id="157" name="Рисунок 11"/>
          <p:cNvPicPr/>
          <p:nvPr/>
        </p:nvPicPr>
        <p:blipFill>
          <a:blip r:embed="rId3"/>
          <a:stretch/>
        </p:blipFill>
        <p:spPr>
          <a:xfrm rot="10800000">
            <a:off x="180720" y="2314080"/>
            <a:ext cx="3255120" cy="2441160"/>
          </a:xfrm>
          <a:prstGeom prst="rect">
            <a:avLst/>
          </a:prstGeom>
          <a:ln w="0">
            <a:noFill/>
          </a:ln>
        </p:spPr>
      </p:pic>
      <p:pic>
        <p:nvPicPr>
          <p:cNvPr id="158" name="Рисунок 8"/>
          <p:cNvPicPr/>
          <p:nvPr/>
        </p:nvPicPr>
        <p:blipFill>
          <a:blip r:embed="rId4"/>
          <a:stretch/>
        </p:blipFill>
        <p:spPr>
          <a:xfrm rot="10800000">
            <a:off x="6210360" y="545760"/>
            <a:ext cx="3116520" cy="2337120"/>
          </a:xfrm>
          <a:prstGeom prst="rect">
            <a:avLst/>
          </a:prstGeom>
          <a:ln w="0">
            <a:noFill/>
          </a:ln>
        </p:spPr>
      </p:pic>
      <p:pic>
        <p:nvPicPr>
          <p:cNvPr id="159" name="Рисунок 4"/>
          <p:cNvPicPr/>
          <p:nvPr/>
        </p:nvPicPr>
        <p:blipFill>
          <a:blip r:embed="rId5"/>
          <a:stretch/>
        </p:blipFill>
        <p:spPr>
          <a:xfrm>
            <a:off x="161640" y="222840"/>
            <a:ext cx="2788200" cy="2091240"/>
          </a:xfrm>
          <a:prstGeom prst="rect">
            <a:avLst/>
          </a:prstGeom>
          <a:ln w="0">
            <a:noFill/>
          </a:ln>
        </p:spPr>
      </p:pic>
      <p:pic>
        <p:nvPicPr>
          <p:cNvPr id="160" name="Рисунок 6"/>
          <p:cNvPicPr/>
          <p:nvPr/>
        </p:nvPicPr>
        <p:blipFill>
          <a:blip r:embed="rId6"/>
          <a:stretch/>
        </p:blipFill>
        <p:spPr>
          <a:xfrm rot="10800000">
            <a:off x="3003120" y="546120"/>
            <a:ext cx="3102840" cy="2326680"/>
          </a:xfrm>
          <a:prstGeom prst="rect">
            <a:avLst/>
          </a:prstGeom>
          <a:ln w="0">
            <a:noFill/>
          </a:ln>
        </p:spPr>
      </p:pic>
      <p:pic>
        <p:nvPicPr>
          <p:cNvPr id="161" name="Рисунок 7"/>
          <p:cNvPicPr/>
          <p:nvPr/>
        </p:nvPicPr>
        <p:blipFill>
          <a:blip r:embed="rId7"/>
          <a:stretch/>
        </p:blipFill>
        <p:spPr>
          <a:xfrm rot="16200000">
            <a:off x="4914360" y="4404240"/>
            <a:ext cx="2279880" cy="3241080"/>
          </a:xfrm>
          <a:prstGeom prst="rect">
            <a:avLst/>
          </a:prstGeom>
          <a:ln w="0">
            <a:noFill/>
          </a:ln>
        </p:spPr>
      </p:pic>
      <p:pic>
        <p:nvPicPr>
          <p:cNvPr id="162" name="Рисунок 9"/>
          <p:cNvPicPr/>
          <p:nvPr/>
        </p:nvPicPr>
        <p:blipFill>
          <a:blip r:embed="rId8"/>
          <a:stretch/>
        </p:blipFill>
        <p:spPr>
          <a:xfrm rot="16200000">
            <a:off x="554040" y="4150080"/>
            <a:ext cx="2466000" cy="3296160"/>
          </a:xfrm>
          <a:prstGeom prst="rect">
            <a:avLst/>
          </a:prstGeom>
          <a:ln w="0">
            <a:noFill/>
          </a:ln>
        </p:spPr>
      </p:pic>
      <p:pic>
        <p:nvPicPr>
          <p:cNvPr id="163" name="Рисунок 10"/>
          <p:cNvPicPr/>
          <p:nvPr/>
        </p:nvPicPr>
        <p:blipFill>
          <a:blip r:embed="rId9"/>
          <a:stretch/>
        </p:blipFill>
        <p:spPr>
          <a:xfrm rot="10800000">
            <a:off x="8850960" y="2320200"/>
            <a:ext cx="3154680" cy="2320200"/>
          </a:xfrm>
          <a:prstGeom prst="rect">
            <a:avLst/>
          </a:prstGeom>
          <a:ln w="0">
            <a:noFill/>
          </a:ln>
        </p:spPr>
      </p:pic>
      <p:pic>
        <p:nvPicPr>
          <p:cNvPr id="164" name="Рисунок 12"/>
          <p:cNvPicPr/>
          <p:nvPr/>
        </p:nvPicPr>
        <p:blipFill>
          <a:blip r:embed="rId10"/>
          <a:stretch/>
        </p:blipFill>
        <p:spPr>
          <a:xfrm>
            <a:off x="8850600" y="4662000"/>
            <a:ext cx="3139920" cy="2354760"/>
          </a:xfrm>
          <a:prstGeom prst="rect">
            <a:avLst/>
          </a:prstGeom>
          <a:ln w="0">
            <a:noFill/>
          </a:ln>
        </p:spPr>
      </p:pic>
      <p:pic>
        <p:nvPicPr>
          <p:cNvPr id="165" name="Рисунок 13"/>
          <p:cNvPicPr/>
          <p:nvPr/>
        </p:nvPicPr>
        <p:blipFill>
          <a:blip r:embed="rId11"/>
          <a:stretch/>
        </p:blipFill>
        <p:spPr>
          <a:xfrm rot="10800000">
            <a:off x="9192600" y="155520"/>
            <a:ext cx="2813040" cy="2143080"/>
          </a:xfrm>
          <a:prstGeom prst="rect">
            <a:avLst/>
          </a:prstGeom>
          <a:ln w="0">
            <a:noFill/>
          </a:ln>
        </p:spPr>
      </p:pic>
      <p:pic>
        <p:nvPicPr>
          <p:cNvPr id="166" name="Рисунок 14"/>
          <p:cNvPicPr/>
          <p:nvPr/>
        </p:nvPicPr>
        <p:blipFill>
          <a:blip r:embed="rId12"/>
          <a:stretch/>
        </p:blipFill>
        <p:spPr>
          <a:xfrm rot="10800000">
            <a:off x="4425480" y="2873520"/>
            <a:ext cx="3250080" cy="222840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68" name="Рисунок 2"/>
          <p:cNvPicPr/>
          <p:nvPr/>
        </p:nvPicPr>
        <p:blipFill>
          <a:blip r:embed="rId2"/>
          <a:stretch/>
        </p:blipFill>
        <p:spPr>
          <a:xfrm>
            <a:off x="0" y="0"/>
            <a:ext cx="12191400" cy="7143120"/>
          </a:xfrm>
          <a:prstGeom prst="rect">
            <a:avLst/>
          </a:prstGeom>
          <a:ln w="0">
            <a:noFill/>
          </a:ln>
        </p:spPr>
      </p:pic>
      <p:sp>
        <p:nvSpPr>
          <p:cNvPr id="169" name="CustomShape 2"/>
          <p:cNvSpPr/>
          <p:nvPr/>
        </p:nvSpPr>
        <p:spPr>
          <a:xfrm>
            <a:off x="2629080" y="81720"/>
            <a:ext cx="6095160" cy="4557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2400" b="1" u="sng" strike="noStrike" spc="-1">
                <a:solidFill>
                  <a:srgbClr val="000000"/>
                </a:solidFill>
                <a:uFillTx/>
                <a:latin typeface="Times New Roman"/>
                <a:ea typeface="DejaVu Sans"/>
              </a:rPr>
              <a:t>8. Классный час «Мы - Молодая гвардия»</a:t>
            </a:r>
            <a:endParaRPr lang="ru-RU" sz="2400" b="0" strike="noStrike" spc="-1">
              <a:latin typeface="Arial"/>
            </a:endParaRPr>
          </a:p>
        </p:txBody>
      </p:sp>
      <p:pic>
        <p:nvPicPr>
          <p:cNvPr id="170" name="Рисунок 4"/>
          <p:cNvPicPr/>
          <p:nvPr/>
        </p:nvPicPr>
        <p:blipFill>
          <a:blip r:embed="rId3"/>
          <a:stretch/>
        </p:blipFill>
        <p:spPr>
          <a:xfrm>
            <a:off x="207720" y="2731320"/>
            <a:ext cx="3417840" cy="4317120"/>
          </a:xfrm>
          <a:prstGeom prst="rect">
            <a:avLst/>
          </a:prstGeom>
          <a:ln w="0">
            <a:noFill/>
          </a:ln>
        </p:spPr>
      </p:pic>
      <p:pic>
        <p:nvPicPr>
          <p:cNvPr id="171" name="Рисунок 6"/>
          <p:cNvPicPr/>
          <p:nvPr/>
        </p:nvPicPr>
        <p:blipFill>
          <a:blip r:embed="rId4"/>
          <a:stretch/>
        </p:blipFill>
        <p:spPr>
          <a:xfrm>
            <a:off x="8662320" y="2731320"/>
            <a:ext cx="3279600" cy="4317120"/>
          </a:xfrm>
          <a:prstGeom prst="rect">
            <a:avLst/>
          </a:prstGeom>
          <a:ln w="0">
            <a:noFill/>
          </a:ln>
        </p:spPr>
      </p:pic>
      <p:pic>
        <p:nvPicPr>
          <p:cNvPr id="172" name="Рисунок 5"/>
          <p:cNvPicPr/>
          <p:nvPr/>
        </p:nvPicPr>
        <p:blipFill>
          <a:blip r:embed="rId5"/>
          <a:stretch/>
        </p:blipFill>
        <p:spPr>
          <a:xfrm>
            <a:off x="3806640" y="2731320"/>
            <a:ext cx="4606200" cy="4317120"/>
          </a:xfrm>
          <a:prstGeom prst="rect">
            <a:avLst/>
          </a:prstGeom>
          <a:ln w="0">
            <a:noFill/>
          </a:ln>
        </p:spPr>
      </p:pic>
      <p:sp>
        <p:nvSpPr>
          <p:cNvPr id="173" name="CustomShape 3"/>
          <p:cNvSpPr/>
          <p:nvPr/>
        </p:nvSpPr>
        <p:spPr>
          <a:xfrm>
            <a:off x="207720" y="579960"/>
            <a:ext cx="11526120" cy="2224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ru-RU" sz="1800" b="0" strike="noStrike" spc="-1">
                <a:solidFill>
                  <a:srgbClr val="000000"/>
                </a:solidFill>
                <a:latin typeface="Times New Roman"/>
                <a:ea typeface="DejaVu Sans"/>
              </a:rPr>
              <a:t> 	</a:t>
            </a:r>
            <a:r>
              <a:rPr lang="ru-RU" sz="2000" b="0" strike="noStrike" spc="-1">
                <a:solidFill>
                  <a:srgbClr val="000000"/>
                </a:solidFill>
                <a:latin typeface="Times New Roman"/>
                <a:ea typeface="DejaVu Sans"/>
              </a:rPr>
              <a:t>Итогом проекта стал классный час, на котором ребята поделились сведениями, добытыми ими из разных источников об организации «Молодая гвардия», именами участников которой названы улицы нашего города. Классный час был приурочен к 80-летию подвига молодогвардейцев. Особо важное внимание ребята уделили тому, что действовала подпольная организация на территории , на которой сейчас идет  Специальная Военная Операция.  И сейчас молодые люди совершают подвиги, отдавая свою жизнь в борьбе с фашизмом. Их пример показывает нам, как нужно беззаветно любить свою Родину и  всех людей.  </a:t>
            </a:r>
            <a:endParaRPr lang="ru-RU" sz="20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75" name="Рисунок 2"/>
          <p:cNvPicPr/>
          <p:nvPr/>
        </p:nvPicPr>
        <p:blipFill>
          <a:blip r:embed="rId2"/>
          <a:stretch/>
        </p:blipFill>
        <p:spPr>
          <a:xfrm>
            <a:off x="0" y="0"/>
            <a:ext cx="12191400" cy="7143120"/>
          </a:xfrm>
          <a:prstGeom prst="rect">
            <a:avLst/>
          </a:prstGeom>
          <a:ln w="0">
            <a:noFill/>
          </a:ln>
        </p:spPr>
      </p:pic>
      <p:pic>
        <p:nvPicPr>
          <p:cNvPr id="176" name="Рисунок 4"/>
          <p:cNvPicPr/>
          <p:nvPr/>
        </p:nvPicPr>
        <p:blipFill>
          <a:blip r:embed="rId3"/>
          <a:stretch/>
        </p:blipFill>
        <p:spPr>
          <a:xfrm>
            <a:off x="427680" y="129240"/>
            <a:ext cx="5140080" cy="4016880"/>
          </a:xfrm>
          <a:prstGeom prst="rect">
            <a:avLst/>
          </a:prstGeom>
          <a:ln w="0">
            <a:noFill/>
          </a:ln>
        </p:spPr>
      </p:pic>
      <p:pic>
        <p:nvPicPr>
          <p:cNvPr id="177" name="Рисунок 5"/>
          <p:cNvPicPr/>
          <p:nvPr/>
        </p:nvPicPr>
        <p:blipFill>
          <a:blip r:embed="rId4"/>
          <a:stretch/>
        </p:blipFill>
        <p:spPr>
          <a:xfrm>
            <a:off x="6251400" y="129240"/>
            <a:ext cx="5257080" cy="4016880"/>
          </a:xfrm>
          <a:prstGeom prst="rect">
            <a:avLst/>
          </a:prstGeom>
          <a:ln w="0">
            <a:noFill/>
          </a:ln>
        </p:spPr>
      </p:pic>
      <p:pic>
        <p:nvPicPr>
          <p:cNvPr id="178" name="Рисунок 7"/>
          <p:cNvPicPr/>
          <p:nvPr/>
        </p:nvPicPr>
        <p:blipFill>
          <a:blip r:embed="rId5"/>
          <a:stretch/>
        </p:blipFill>
        <p:spPr>
          <a:xfrm>
            <a:off x="879480" y="4070880"/>
            <a:ext cx="4236120" cy="3072240"/>
          </a:xfrm>
          <a:prstGeom prst="rect">
            <a:avLst/>
          </a:prstGeom>
          <a:ln w="0">
            <a:noFill/>
          </a:ln>
        </p:spPr>
      </p:pic>
      <p:pic>
        <p:nvPicPr>
          <p:cNvPr id="179" name="Рисунок 9"/>
          <p:cNvPicPr/>
          <p:nvPr/>
        </p:nvPicPr>
        <p:blipFill>
          <a:blip r:embed="rId6"/>
          <a:stretch/>
        </p:blipFill>
        <p:spPr>
          <a:xfrm>
            <a:off x="6900840" y="4146840"/>
            <a:ext cx="3904920" cy="299592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81" name="Рисунок 2"/>
          <p:cNvPicPr/>
          <p:nvPr/>
        </p:nvPicPr>
        <p:blipFill>
          <a:blip r:embed="rId2"/>
          <a:stretch/>
        </p:blipFill>
        <p:spPr>
          <a:xfrm>
            <a:off x="0" y="0"/>
            <a:ext cx="12191400" cy="7143120"/>
          </a:xfrm>
          <a:prstGeom prst="rect">
            <a:avLst/>
          </a:prstGeom>
          <a:ln w="0">
            <a:noFill/>
          </a:ln>
        </p:spPr>
      </p:pic>
      <p:pic>
        <p:nvPicPr>
          <p:cNvPr id="182" name="Рисунок 5"/>
          <p:cNvPicPr/>
          <p:nvPr/>
        </p:nvPicPr>
        <p:blipFill>
          <a:blip r:embed="rId3"/>
          <a:stretch/>
        </p:blipFill>
        <p:spPr>
          <a:xfrm>
            <a:off x="0" y="469080"/>
            <a:ext cx="4573800" cy="6095160"/>
          </a:xfrm>
          <a:prstGeom prst="rect">
            <a:avLst/>
          </a:prstGeom>
          <a:ln w="0">
            <a:noFill/>
          </a:ln>
        </p:spPr>
      </p:pic>
      <p:pic>
        <p:nvPicPr>
          <p:cNvPr id="183" name="Рисунок 6"/>
          <p:cNvPicPr/>
          <p:nvPr/>
        </p:nvPicPr>
        <p:blipFill>
          <a:blip r:embed="rId4"/>
          <a:stretch/>
        </p:blipFill>
        <p:spPr>
          <a:xfrm>
            <a:off x="4609440" y="3790800"/>
            <a:ext cx="2761178" cy="3345840"/>
          </a:xfrm>
          <a:prstGeom prst="rect">
            <a:avLst/>
          </a:prstGeom>
          <a:ln w="0">
            <a:noFill/>
          </a:ln>
        </p:spPr>
      </p:pic>
      <p:pic>
        <p:nvPicPr>
          <p:cNvPr id="184" name="Рисунок 7"/>
          <p:cNvPicPr/>
          <p:nvPr/>
        </p:nvPicPr>
        <p:blipFill>
          <a:blip r:embed="rId5"/>
          <a:stretch/>
        </p:blipFill>
        <p:spPr>
          <a:xfrm>
            <a:off x="4609440" y="131040"/>
            <a:ext cx="2761178" cy="3555720"/>
          </a:xfrm>
          <a:prstGeom prst="rect">
            <a:avLst/>
          </a:prstGeom>
          <a:ln w="0">
            <a:noFill/>
          </a:ln>
        </p:spPr>
      </p:pic>
      <p:pic>
        <p:nvPicPr>
          <p:cNvPr id="185" name="Рисунок 8"/>
          <p:cNvPicPr/>
          <p:nvPr/>
        </p:nvPicPr>
        <p:blipFill>
          <a:blip r:embed="rId6"/>
          <a:stretch/>
        </p:blipFill>
        <p:spPr>
          <a:xfrm>
            <a:off x="7439760" y="514440"/>
            <a:ext cx="4370760" cy="611388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91" name="Рисунок 2"/>
          <p:cNvPicPr/>
          <p:nvPr/>
        </p:nvPicPr>
        <p:blipFill>
          <a:blip r:embed="rId2"/>
          <a:stretch/>
        </p:blipFill>
        <p:spPr>
          <a:xfrm>
            <a:off x="0" y="0"/>
            <a:ext cx="12191400" cy="7143120"/>
          </a:xfrm>
          <a:prstGeom prst="rect">
            <a:avLst/>
          </a:prstGeom>
          <a:ln w="0">
            <a:noFill/>
          </a:ln>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3520" y="14256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 name="Рисунок 2"/>
          <p:cNvPicPr/>
          <p:nvPr/>
        </p:nvPicPr>
        <p:blipFill>
          <a:blip r:embed="rId2"/>
          <a:stretch/>
        </p:blipFill>
        <p:spPr>
          <a:xfrm>
            <a:off x="0" y="0"/>
            <a:ext cx="12191400" cy="7143120"/>
          </a:xfrm>
          <a:prstGeom prst="rect">
            <a:avLst/>
          </a:prstGeom>
          <a:ln w="0">
            <a:noFill/>
          </a:ln>
        </p:spPr>
      </p:pic>
      <p:sp>
        <p:nvSpPr>
          <p:cNvPr id="187" name="CustomShape 1"/>
          <p:cNvSpPr/>
          <p:nvPr/>
        </p:nvSpPr>
        <p:spPr>
          <a:xfrm>
            <a:off x="415635" y="365039"/>
            <a:ext cx="11291455" cy="5592415"/>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fontScale="88000" lnSpcReduction="20000"/>
          </a:bodyPr>
          <a:lstStyle/>
          <a:p>
            <a:pPr>
              <a:lnSpc>
                <a:spcPct val="90000"/>
              </a:lnSpc>
            </a:pPr>
            <a:r>
              <a:rPr dirty="0"/>
              <a:t/>
            </a:r>
            <a:br>
              <a:rPr dirty="0"/>
            </a:br>
            <a:r>
              <a:rPr dirty="0"/>
              <a:t/>
            </a:r>
            <a:br>
              <a:rPr dirty="0"/>
            </a:br>
            <a:r>
              <a:rPr lang="ru-RU" sz="2400" b="0" strike="noStrike" spc="-1" dirty="0">
                <a:solidFill>
                  <a:srgbClr val="000000"/>
                </a:solidFill>
                <a:latin typeface="Times New Roman"/>
              </a:rPr>
              <a:t>                              </a:t>
            </a:r>
            <a:r>
              <a:rPr dirty="0"/>
              <a:t/>
            </a:r>
            <a:br>
              <a:rPr dirty="0"/>
            </a:br>
            <a:r>
              <a:rPr dirty="0"/>
              <a:t/>
            </a:r>
            <a:br>
              <a:rPr dirty="0"/>
            </a:br>
            <a:r>
              <a:rPr dirty="0"/>
              <a:t/>
            </a:r>
            <a:br>
              <a:rPr dirty="0"/>
            </a:br>
            <a:r>
              <a:rPr dirty="0"/>
              <a:t/>
            </a:r>
            <a:br>
              <a:rPr dirty="0"/>
            </a:br>
            <a:r>
              <a:rPr dirty="0"/>
              <a:t/>
            </a:r>
            <a:br>
              <a:rPr dirty="0"/>
            </a:br>
            <a:r>
              <a:rPr lang="ru-RU" sz="2400" b="0" strike="noStrike" spc="-1" dirty="0">
                <a:solidFill>
                  <a:srgbClr val="000000"/>
                </a:solidFill>
                <a:latin typeface="Times New Roman" panose="02020603050405020304" pitchFamily="18" charset="0"/>
                <a:cs typeface="Times New Roman" panose="02020603050405020304" pitchFamily="18" charset="0"/>
              </a:rPr>
              <a:t>                         </a:t>
            </a:r>
            <a:r>
              <a:rPr lang="ru-RU" sz="2400" b="0" strike="noStrike" spc="-1" dirty="0" smtClean="0">
                <a:solidFill>
                  <a:srgbClr val="000000"/>
                </a:solidFill>
                <a:latin typeface="Times New Roman" panose="02020603050405020304" pitchFamily="18" charset="0"/>
                <a:cs typeface="Times New Roman" panose="02020603050405020304" pitchFamily="18" charset="0"/>
              </a:rPr>
              <a:t>                </a:t>
            </a:r>
            <a:r>
              <a:rPr lang="ru-RU" sz="2400" b="0" strike="noStrike" spc="-1" dirty="0">
                <a:solidFill>
                  <a:srgbClr val="000000"/>
                </a:solidFill>
                <a:latin typeface="Times New Roman" panose="02020603050405020304" pitchFamily="18" charset="0"/>
                <a:cs typeface="Times New Roman" panose="02020603050405020304" pitchFamily="18" charset="0"/>
              </a:rPr>
              <a:t>Ссылки на интернет – ресурсы</a:t>
            </a:r>
            <a:r>
              <a:rPr lang="ru-RU" sz="2400" b="0" strike="noStrike" spc="-1" dirty="0" smtClean="0">
                <a:solidFill>
                  <a:srgbClr val="000000"/>
                </a:solidFill>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lang="ru-RU" sz="2400" b="0" strike="noStrike" spc="-1" dirty="0">
                <a:solidFill>
                  <a:srgbClr val="000000"/>
                </a:solidFill>
                <a:latin typeface="Times New Roman" panose="02020603050405020304" pitchFamily="18" charset="0"/>
                <a:cs typeface="Times New Roman" panose="02020603050405020304" pitchFamily="18" charset="0"/>
              </a:rPr>
              <a:t>1. Фильм «Молодая гвардия» </a:t>
            </a:r>
            <a:r>
              <a:rPr lang="en-US" sz="2400" b="0" u="sng" strike="noStrike" spc="-1" dirty="0">
                <a:solidFill>
                  <a:srgbClr val="0563C1"/>
                </a:solidFill>
                <a:uFillTx/>
                <a:latin typeface="Times New Roman" panose="02020603050405020304" pitchFamily="18" charset="0"/>
                <a:cs typeface="Times New Roman" panose="02020603050405020304" pitchFamily="18" charset="0"/>
                <a:hlinkClick r:id="rId3"/>
              </a:rPr>
              <a:t>https://yandex.ru/video/preview/5355728346358487163</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lang="ru-RU" sz="2400" b="0" strike="noStrike" spc="-1" dirty="0">
                <a:solidFill>
                  <a:srgbClr val="000000"/>
                </a:solidFill>
                <a:latin typeface="Times New Roman" panose="02020603050405020304" pitchFamily="18" charset="0"/>
                <a:cs typeface="Times New Roman" panose="02020603050405020304" pitchFamily="18" charset="0"/>
              </a:rPr>
              <a:t>2.Песня о краснодонцах </a:t>
            </a:r>
            <a:r>
              <a:rPr lang="en-US" sz="2400" b="0" u="sng" strike="noStrike" spc="-1" dirty="0">
                <a:solidFill>
                  <a:srgbClr val="0563C1"/>
                </a:solidFill>
                <a:uFillTx/>
                <a:latin typeface="Times New Roman" panose="02020603050405020304" pitchFamily="18" charset="0"/>
                <a:cs typeface="Times New Roman" panose="02020603050405020304" pitchFamily="18" charset="0"/>
                <a:hlinkClick r:id="rId4"/>
              </a:rPr>
              <a:t>https://yandex.ru/video/preview/17879065813417962706</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lang="ru-RU" sz="2400" b="0" strike="noStrike" spc="-1" dirty="0">
                <a:solidFill>
                  <a:srgbClr val="000000"/>
                </a:solidFill>
                <a:latin typeface="Times New Roman" panose="02020603050405020304" pitchFamily="18" charset="0"/>
                <a:cs typeface="Times New Roman" panose="02020603050405020304" pitchFamily="18" charset="0"/>
              </a:rPr>
              <a:t>3.Клятва молодогвардейцев </a:t>
            </a:r>
            <a:r>
              <a:rPr lang="en-US" sz="2400" b="0" u="sng" strike="noStrike" spc="-1" dirty="0">
                <a:solidFill>
                  <a:srgbClr val="0563C1"/>
                </a:solidFill>
                <a:uFillTx/>
                <a:latin typeface="Times New Roman" panose="02020603050405020304" pitchFamily="18" charset="0"/>
                <a:cs typeface="Times New Roman" panose="02020603050405020304" pitchFamily="18" charset="0"/>
                <a:hlinkClick r:id="rId5"/>
              </a:rPr>
              <a:t>https://yandex.ru/video/preview/8053905144952937686</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lang="ru-RU" sz="2400" b="0" strike="noStrike" spc="-1" dirty="0">
                <a:solidFill>
                  <a:srgbClr val="000000"/>
                </a:solidFill>
                <a:latin typeface="Times New Roman" panose="02020603050405020304" pitchFamily="18" charset="0"/>
                <a:cs typeface="Times New Roman" panose="02020603050405020304" pitchFamily="18" charset="0"/>
              </a:rPr>
              <a:t>4.Музей «Молодой гвардии» в Краснодоне </a:t>
            </a:r>
            <a:r>
              <a:rPr lang="en-US" sz="2400" b="0" u="sng" strike="noStrike" spc="-1" dirty="0">
                <a:solidFill>
                  <a:srgbClr val="0563C1"/>
                </a:solidFill>
                <a:uFillTx/>
                <a:latin typeface="Times New Roman" panose="02020603050405020304" pitchFamily="18" charset="0"/>
                <a:cs typeface="Times New Roman" panose="02020603050405020304" pitchFamily="18" charset="0"/>
                <a:hlinkClick r:id="rId6"/>
              </a:rPr>
              <a:t>https://yandex.ru/video/preview/17536671476033158201</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lang="ru-RU" sz="2400" b="0" strike="noStrike" spc="-1" dirty="0">
                <a:solidFill>
                  <a:srgbClr val="000000"/>
                </a:solidFill>
                <a:latin typeface="Times New Roman" panose="02020603050405020304" pitchFamily="18" charset="0"/>
                <a:cs typeface="Times New Roman" panose="02020603050405020304" pitchFamily="18" charset="0"/>
              </a:rPr>
              <a:t>5.</a:t>
            </a:r>
            <a:r>
              <a:rPr lang="ru-RU" sz="2400" b="1" strike="noStrike" spc="-1" dirty="0">
                <a:solidFill>
                  <a:srgbClr val="000000"/>
                </a:solidFill>
                <a:latin typeface="Times New Roman" panose="02020603050405020304" pitchFamily="18" charset="0"/>
                <a:cs typeface="Times New Roman" panose="02020603050405020304" pitchFamily="18" charset="0"/>
              </a:rPr>
              <a:t> </a:t>
            </a:r>
            <a:r>
              <a:rPr lang="ru-RU" sz="2400" b="0" strike="noStrike" spc="-1" dirty="0">
                <a:solidFill>
                  <a:srgbClr val="000000"/>
                </a:solidFill>
                <a:latin typeface="Times New Roman" panose="02020603050405020304" pitchFamily="18" charset="0"/>
                <a:cs typeface="Times New Roman" panose="02020603050405020304" pitchFamily="18" charset="0"/>
              </a:rPr>
              <a:t>Для разговоров о важном к 80-летию подвига Молодогвардейцев</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lang="ru-RU" sz="2400" b="0" u="sng" strike="noStrike" spc="-1" dirty="0">
                <a:solidFill>
                  <a:srgbClr val="0563C1"/>
                </a:solidFill>
                <a:uFillTx/>
                <a:latin typeface="Times New Roman" panose="02020603050405020304" pitchFamily="18" charset="0"/>
                <a:cs typeface="Times New Roman" panose="02020603050405020304" pitchFamily="18" charset="0"/>
                <a:hlinkClick r:id="rId7"/>
              </a:rPr>
              <a:t>Для разговоров о важном к 80-летию подвига Молодогвардейцев - поиск Яндекса по видео (yandex.ru)</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lang="ru-RU" sz="2400" b="0" strike="noStrike" spc="-1" dirty="0">
                <a:solidFill>
                  <a:srgbClr val="000000"/>
                </a:solidFill>
                <a:latin typeface="Times New Roman" panose="02020603050405020304" pitchFamily="18" charset="0"/>
                <a:cs typeface="Times New Roman" panose="02020603050405020304" pitchFamily="18" charset="0"/>
              </a:rPr>
              <a:t>6. Минута молчания  </a:t>
            </a:r>
            <a:r>
              <a:rPr lang="en-US" sz="2400" b="0" strike="noStrike" spc="-1" dirty="0">
                <a:solidFill>
                  <a:srgbClr val="000000"/>
                </a:solidFill>
                <a:latin typeface="Times New Roman" panose="02020603050405020304" pitchFamily="18" charset="0"/>
                <a:cs typeface="Times New Roman" panose="02020603050405020304" pitchFamily="18" charset="0"/>
              </a:rPr>
              <a:t>https://yandex.ru/video/preview/10999520026363714708</a:t>
            </a:r>
            <a:r>
              <a:rPr sz="2400" dirty="0">
                <a:latin typeface="Times New Roman" panose="02020603050405020304" pitchFamily="18" charset="0"/>
                <a:cs typeface="Times New Roman" panose="02020603050405020304" pitchFamily="18" charset="0"/>
              </a:rPr>
              <a:t/>
            </a:r>
            <a:br>
              <a:rPr sz="2400" dirty="0">
                <a:latin typeface="Times New Roman" panose="02020603050405020304" pitchFamily="18" charset="0"/>
                <a:cs typeface="Times New Roman" panose="02020603050405020304" pitchFamily="18" charset="0"/>
              </a:rPr>
            </a:br>
            <a:r>
              <a:rPr dirty="0"/>
              <a:t/>
            </a:r>
            <a:br>
              <a:rPr dirty="0"/>
            </a:br>
            <a:endParaRPr lang="ru-RU" sz="2700" b="0" strike="noStrike" spc="-1" dirty="0">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CustomShape 1"/>
          <p:cNvSpPr/>
          <p:nvPr/>
        </p:nvSpPr>
        <p:spPr>
          <a:xfrm>
            <a:off x="838080" y="365040"/>
            <a:ext cx="10514880" cy="1324800"/>
          </a:xfrm>
          <a:prstGeom prst="rect">
            <a:avLst/>
          </a:prstGeom>
          <a:noFill/>
          <a:ln w="0">
            <a:noFill/>
          </a:ln>
        </p:spPr>
        <p:style>
          <a:lnRef idx="0">
            <a:scrgbClr r="0" g="0" b="0"/>
          </a:lnRef>
          <a:fillRef idx="0">
            <a:scrgbClr r="0" g="0" b="0"/>
          </a:fillRef>
          <a:effectRef idx="0">
            <a:scrgbClr r="0" g="0" b="0"/>
          </a:effectRef>
          <a:fontRef idx="minor"/>
        </p:style>
      </p:sp>
      <p:pic>
        <p:nvPicPr>
          <p:cNvPr id="189" name="Рисунок 2"/>
          <p:cNvPicPr/>
          <p:nvPr/>
        </p:nvPicPr>
        <p:blipFill>
          <a:blip r:embed="rId2"/>
          <a:stretch/>
        </p:blipFill>
        <p:spPr>
          <a:xfrm>
            <a:off x="0" y="0"/>
            <a:ext cx="12191400" cy="714312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548</TotalTime>
  <Words>469</Words>
  <Application>Microsoft Office PowerPoint</Application>
  <PresentationFormat>Широкоэкранный</PresentationFormat>
  <Paragraphs>74</Paragraphs>
  <Slides>20</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2</vt:i4>
      </vt:variant>
      <vt:variant>
        <vt:lpstr>Заголовки слайдов</vt:lpstr>
      </vt:variant>
      <vt:variant>
        <vt:i4>20</vt:i4>
      </vt:variant>
    </vt:vector>
  </HeadingPairs>
  <TitlesOfParts>
    <vt:vector size="30" baseType="lpstr">
      <vt:lpstr>Arial</vt:lpstr>
      <vt:lpstr>Calibri</vt:lpstr>
      <vt:lpstr>DejaVu Sans</vt:lpstr>
      <vt:lpstr>Noto Sans</vt:lpstr>
      <vt:lpstr>StarSymbol</vt:lpstr>
      <vt:lpstr>Symbol</vt:lpstr>
      <vt:lpstr>Times New Roman</vt:lpstr>
      <vt:lpstr>Wingdings</vt:lpstr>
      <vt:lpstr>Office Theme</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Саша</dc:creator>
  <dc:description/>
  <cp:lastModifiedBy>Саша</cp:lastModifiedBy>
  <cp:revision>48</cp:revision>
  <dcterms:created xsi:type="dcterms:W3CDTF">2023-03-12T15:19:59Z</dcterms:created>
  <dcterms:modified xsi:type="dcterms:W3CDTF">2024-10-06T13:33:28Z</dcterms:modified>
  <dc:language>ru-RU</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Широкоэкранный</vt:lpwstr>
  </property>
  <property fmtid="{D5CDD505-2E9C-101B-9397-08002B2CF9AE}" pid="3" name="Slides">
    <vt:i4>20</vt:i4>
  </property>
</Properties>
</file>