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74" r:id="rId4"/>
    <p:sldId id="275" r:id="rId5"/>
    <p:sldId id="276" r:id="rId6"/>
    <p:sldId id="260" r:id="rId7"/>
    <p:sldId id="261" r:id="rId8"/>
    <p:sldId id="262" r:id="rId9"/>
    <p:sldId id="263" r:id="rId10"/>
    <p:sldId id="266" r:id="rId11"/>
    <p:sldId id="284" r:id="rId12"/>
    <p:sldId id="280" r:id="rId13"/>
    <p:sldId id="283" r:id="rId14"/>
    <p:sldId id="281" r:id="rId15"/>
    <p:sldId id="282" r:id="rId16"/>
    <p:sldId id="279" r:id="rId17"/>
    <p:sldId id="268" r:id="rId18"/>
    <p:sldId id="272" r:id="rId19"/>
    <p:sldId id="265" r:id="rId20"/>
    <p:sldId id="264" r:id="rId21"/>
    <p:sldId id="278" r:id="rId22"/>
    <p:sldId id="267" r:id="rId23"/>
    <p:sldId id="277" r:id="rId24"/>
    <p:sldId id="285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E8E1"/>
    <a:srgbClr val="BF3C48"/>
    <a:srgbClr val="856E45"/>
    <a:srgbClr val="6F267F"/>
    <a:srgbClr val="FECB00"/>
    <a:srgbClr val="729F11"/>
    <a:srgbClr val="111E31"/>
    <a:srgbClr val="F1FCFE"/>
    <a:srgbClr val="DBF6FE"/>
    <a:srgbClr val="6BC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hyperlink" Target="http://gbpou-ogt.3dn.ru/_nw/0/24946353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gbpou-ogt.3dn.ru/_nw/1/65596662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gbpou-ogt.3dn.ru/_nw/0/32061193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bpou-ogt.3dn.ru/news/snezhnyj_desant/2022-02-04-393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bpou-ogt.3dn.ru/news/snezhnyj_desant/2022-01-31-390" TargetMode="Externa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bpou-ogt.3dn.ru/news/novyj_god_v_kazhdyj_dom_pozhilym_ljudjam/2022-01-09-37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gbpou-ogt.3dn.ru/news/akcija_svjaz_pokolenij/2021-10-12-345" TargetMode="Externa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bpou-ogt.3dn.ru/news/vserossijskoj_akcii_dobraja_subbota/2021-01-25-28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bpou-ogt.3dn.ru/news/vserossijskoe_dvizhenie_volontery_pobedy/2020-11-16-256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gbpou-ogt.3dn.ru/news/parad_pamjati_7_nojabrja/2019-11-08-106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gbpou-ogt.3dn.ru/news/akcija_dobraja_subbota/2021-02-13-292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bpou-ogt.3dn.ru/news/chas_muzhestva/2021-02-19-296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50.png"/><Relationship Id="rId7" Type="http://schemas.openxmlformats.org/officeDocument/2006/relationships/hyperlink" Target="http://gbpou-ogt.3dn.ru/_nw/1/35645142.jpg" TargetMode="External"/><Relationship Id="rId2" Type="http://schemas.openxmlformats.org/officeDocument/2006/relationships/hyperlink" Target="http://gbpou-ogt.3dn.ru/news/volontery_pobedy/2019-11-01-99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hyperlink" Target="http://gbpou-ogt.3dn.ru/_nw/1/67911323.jpg" TargetMode="External"/><Relationship Id="rId4" Type="http://schemas.openxmlformats.org/officeDocument/2006/relationships/hyperlink" Target="http://gbpou-ogt.3dn.ru/news/vserossijskaja_akcija_dobrye_uroki/2019-12-06-120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gbpou-ogt.3dn.ru/news/volontery_pobedy/2020-12-22-269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club189050134" TargetMode="External"/><Relationship Id="rId2" Type="http://schemas.openxmlformats.org/officeDocument/2006/relationships/hyperlink" Target="http://gbpou-ogt.3dn.ru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&#1088;&#1094;&#1089;&#1086;55.&#1088;&#1092;/home/v-omskoy-shkole-sostoitsya-final-voenizirovannoy-igry-ya-patriot-rossii/" TargetMode="External"/><Relationship Id="rId4" Type="http://schemas.openxmlformats.org/officeDocument/2006/relationships/hyperlink" Target="http://kemlibrary.karelia.ru/biblioteka_chitateljam/n_site71/n_site8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555" y="927302"/>
            <a:ext cx="8406246" cy="152003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2800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Патриотическое</a:t>
            </a:r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, духовное, нравственное воспитание  через волонтерскую и добровольческую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деятельность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</a:b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7575" y="4412580"/>
            <a:ext cx="3262747" cy="1646664"/>
          </a:xfrm>
        </p:spPr>
        <p:txBody>
          <a:bodyPr>
            <a:normAutofit fontScale="25000" lnSpcReduction="20000"/>
          </a:bodyPr>
          <a:lstStyle/>
          <a:p>
            <a:pPr algn="l"/>
            <a:endParaRPr lang="ru-RU" dirty="0" smtClean="0"/>
          </a:p>
          <a:p>
            <a:pPr algn="l"/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Меренкова Анастасия Дмитриевна</a:t>
            </a:r>
          </a:p>
          <a:p>
            <a:pPr algn="l"/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–организатор</a:t>
            </a:r>
          </a:p>
          <a:p>
            <a:pPr algn="l"/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ГБПОУ «</a:t>
            </a:r>
            <a:r>
              <a:rPr lang="ru-RU" sz="5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Обшаровский</a:t>
            </a:r>
            <a:endParaRPr lang="ru-RU" sz="5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государственный техникум им. В.И. </a:t>
            </a:r>
          </a:p>
          <a:p>
            <a:pPr algn="l"/>
            <a:r>
              <a:rPr lang="ru-RU" sz="5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Суркова»</a:t>
            </a:r>
          </a:p>
          <a:p>
            <a:pPr algn="l"/>
            <a:endParaRPr lang="ru-RU" sz="5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5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5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://gbpou-ogt.3dn.ru/6/123456789/1542/zH6Bo-5dvj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395" y="2107514"/>
            <a:ext cx="4314326" cy="28750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06682" y="345290"/>
            <a:ext cx="7159336" cy="2585323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Одним из приоритетных направлений воспитательной работы в </a:t>
            </a:r>
            <a:r>
              <a:rPr lang="ru-RU" i="1" dirty="0">
                <a:solidFill>
                  <a:prstClr val="black"/>
                </a:solidFill>
                <a:latin typeface="Times New Roman"/>
                <a:ea typeface="Times New Roman"/>
              </a:rPr>
              <a:t>техникуме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 является </a:t>
            </a:r>
            <a:r>
              <a:rPr lang="ru-RU" i="1" dirty="0">
                <a:solidFill>
                  <a:prstClr val="black"/>
                </a:solidFill>
                <a:latin typeface="Times New Roman"/>
                <a:ea typeface="Times New Roman"/>
              </a:rPr>
              <a:t>воспитание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 у юношей и девушек, гражданственности, формирование личности уважающей традиции и обычаи всей страны. </a:t>
            </a:r>
            <a:endParaRPr lang="ru-RU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Способствовать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гражданско-патриотическому становлению молодежи, через вовлечение в волонтерскую деятельность,  одна из актуальных  задач.</a:t>
            </a:r>
            <a:r>
              <a:rPr lang="ru-RU" kern="18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</a:p>
          <a:p>
            <a:pPr lvl="0"/>
            <a:endParaRPr lang="ru-RU" kern="18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/>
            <a:r>
              <a:rPr lang="ru-RU" b="1" kern="1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                         Гражданин </a:t>
            </a:r>
            <a:r>
              <a:rPr lang="ru-RU" b="1" kern="1800" dirty="0">
                <a:solidFill>
                  <a:prstClr val="black"/>
                </a:solidFill>
                <a:latin typeface="Times New Roman"/>
                <a:ea typeface="Times New Roman"/>
              </a:rPr>
              <a:t>– Волонтер - Патриот</a:t>
            </a:r>
            <a:endParaRPr lang="ru-RU" dirty="0"/>
          </a:p>
        </p:txBody>
      </p:sp>
      <p:pic>
        <p:nvPicPr>
          <p:cNvPr id="9218" name="Picture 2" descr="C:\Users\1\Desktop\IMG_64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793" y="3896555"/>
            <a:ext cx="1776268" cy="1724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kemlibrary.karelia.ru/files/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18" y="3084837"/>
            <a:ext cx="1828799" cy="162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В омской школе состоится финал военизированной игры «Я-патриот России» -  Региональный центр по связям с общественность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В омской школе состоится финал военизированной игры «Я-патриот России» -  Региональный центр по связям с общественностью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6" name="Picture 10" descr="http://xn--55-emchf3a.xn--p1ai/attachments/Image/igra.jpg?template=gener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283" y="4497750"/>
            <a:ext cx="3065607" cy="1716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15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33946" y="397129"/>
            <a:ext cx="7252854" cy="2044149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algn="just" fontAlgn="base">
              <a:lnSpc>
                <a:spcPts val="192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 В процессе волонтёрской деятельности студенты</a:t>
            </a:r>
            <a:r>
              <a:rPr lang="ru-RU" b="1" dirty="0">
                <a:latin typeface="Times New Roman"/>
                <a:ea typeface="Times New Roman"/>
              </a:rPr>
              <a:t> </a:t>
            </a:r>
            <a:r>
              <a:rPr lang="ru-RU" dirty="0">
                <a:latin typeface="Times New Roman"/>
                <a:ea typeface="Times New Roman"/>
              </a:rPr>
              <a:t>завязывают новые знакомства с представителями различных социальных групп, находят новых друзей близких им по духу и интересам, учатся преодолевать стереотипы и барьеры, которые вызваны культурными различиями. Добровольческая</a:t>
            </a:r>
            <a:r>
              <a:rPr lang="ru-RU" b="1" dirty="0">
                <a:latin typeface="Times New Roman"/>
                <a:ea typeface="Times New Roman"/>
              </a:rPr>
              <a:t> </a:t>
            </a:r>
            <a:r>
              <a:rPr lang="ru-RU" dirty="0">
                <a:latin typeface="Times New Roman"/>
                <a:ea typeface="Times New Roman"/>
              </a:rPr>
              <a:t>деятельность помогает понять, с какими проблемами сталкиваются люди в уязвимом положении и как им можно помочь.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5" name="Picture 2" descr="http://gbpou-ogt.3dn.ru/2018/1/izobrazhenie_viber_2021-12-31_15-20-58-5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025" y="2701274"/>
            <a:ext cx="3491348" cy="26214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http://gbpou-ogt.3dn.ru/6/123456789/1542/s_dIRe3EL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689" y="3679777"/>
            <a:ext cx="3355984" cy="25169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59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5118" y="228980"/>
            <a:ext cx="7294418" cy="1554272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algn="just" fontAlgn="base">
              <a:lnSpc>
                <a:spcPts val="192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Мотивы такой деятельности у каждого свои. Для кого-то это желание быть полезным обществу, помогать людям, а для кого-то 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волонтерская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 работа предоставляет возможность почувствовать себя социально-значимым, выразить себя через добрые дела, приобрести полезные умения и практические навыки, которые могут быть полезны в дальнейшей жизни.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Picture 2" descr="http://gbpou-ogt.3dn.ru/_nw/0/s24946353.jpg">
            <a:hlinkClick r:id="rId2" tooltip="Нажмите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118" y="3773496"/>
            <a:ext cx="3210792" cy="25382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gbpou-ogt.3dn.ru/_nw/1/s65596662.jpg">
            <a:hlinkClick r:id="rId4" tooltip="Нажмите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401" y="1992458"/>
            <a:ext cx="3768441" cy="21822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gbpou-ogt.3dn.ru/6/123456789/1542/xMqiSh_rio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682" y="1992458"/>
            <a:ext cx="2111097" cy="15833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1\Downloads\IMG_645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290" y="4628078"/>
            <a:ext cx="2462645" cy="16836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84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2774" y="405163"/>
            <a:ext cx="7221681" cy="6186309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В нашем техникуме создано и действует волонтерское объединение </a:t>
            </a:r>
            <a:r>
              <a:rPr lang="ru-RU" b="1" dirty="0">
                <a:latin typeface="Times New Roman"/>
                <a:ea typeface="Times New Roman"/>
              </a:rPr>
              <a:t>«Патриот»</a:t>
            </a:r>
            <a:endParaRPr lang="ru-RU" sz="1600" b="1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Объединение является </a:t>
            </a:r>
            <a:r>
              <a:rPr lang="ru-RU" dirty="0">
                <a:latin typeface="Times New Roman"/>
                <a:ea typeface="Times New Roman"/>
              </a:rPr>
              <a:t>добровольным самоуправляемым подразделением ГБПОУ «</a:t>
            </a:r>
            <a:r>
              <a:rPr lang="ru-RU" dirty="0" err="1">
                <a:latin typeface="Times New Roman"/>
                <a:ea typeface="Times New Roman"/>
              </a:rPr>
              <a:t>Обшаровский</a:t>
            </a:r>
            <a:r>
              <a:rPr lang="ru-RU" dirty="0">
                <a:latin typeface="Times New Roman"/>
                <a:ea typeface="Times New Roman"/>
              </a:rPr>
              <a:t> государственный техникум им. В.И. Суркова», имеет свою структуру, программу деятельности,  сотрудничает с государственными и общественными молодежными объединениями и  организациями.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Членом </a:t>
            </a:r>
            <a:r>
              <a:rPr lang="ru-RU" dirty="0">
                <a:latin typeface="Times New Roman"/>
                <a:ea typeface="Times New Roman"/>
              </a:rPr>
              <a:t>объединения может стать студент любого курса и любой специальности/профессии. </a:t>
            </a: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Высшим </a:t>
            </a:r>
            <a:r>
              <a:rPr lang="ru-RU" dirty="0">
                <a:latin typeface="Times New Roman"/>
                <a:ea typeface="Times New Roman"/>
              </a:rPr>
              <a:t>органом управления студенческого объединения является студенческий совет техникума, в который входят активы групп.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Целью </a:t>
            </a:r>
            <a:r>
              <a:rPr lang="ru-RU" dirty="0">
                <a:latin typeface="Times New Roman"/>
                <a:ea typeface="Times New Roman"/>
              </a:rPr>
              <a:t>волонтерской деятельности является безвозмездная помощь нуждающимся в ней людям и обществу, создание условий для реализации гражданского личностного и профессионального потенциала </a:t>
            </a:r>
            <a:r>
              <a:rPr lang="ru-RU" dirty="0" smtClean="0">
                <a:latin typeface="Times New Roman"/>
                <a:ea typeface="Times New Roman"/>
              </a:rPr>
              <a:t>обучающихся, формирование </a:t>
            </a:r>
            <a:r>
              <a:rPr lang="ru-RU" dirty="0">
                <a:latin typeface="Times New Roman"/>
                <a:ea typeface="Times New Roman"/>
              </a:rPr>
              <a:t>ценностей в молодежной культуре направленных на неприятие социально опасных привычек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Picture 2" descr="http://gbpou-ogt.3dn.ru/_nw/0/s32061193.jpg">
            <a:hlinkClick r:id="rId2" tooltip="Нажмите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7" y="2440050"/>
            <a:ext cx="2219323" cy="124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2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ttp://gbpou-ogt.3dn.ru/2018/2/16439592990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820" y="2047767"/>
            <a:ext cx="3222497" cy="23268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gbpou-ogt.3dn.ru/2018/2/16439592990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155" y="2047767"/>
            <a:ext cx="3335481" cy="23268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gbpou-ogt.3dn.ru/2018/2/16439592991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819" y="4552590"/>
            <a:ext cx="3222497" cy="20040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gbpou-ogt.3dn.ru/2018/2/16439592990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155" y="4552590"/>
            <a:ext cx="3335481" cy="20040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7556" y="168902"/>
            <a:ext cx="7263544" cy="1754326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"Снежный десант"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04.02.2022 волонтеры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Обшаровского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государственного техникума им.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В.И.Суркова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воспитателем Прокоповой О.А., и педагогом-организатором Меренковой А.Д. очистили от снега дворовые постройки у ветерана ВОВ, одной из долгожителей с. Обшаровки - 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Долотовой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Анны Петровны, которой 08.10.2021 года исполнилось 100 лет.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0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983670"/>
              </p:ext>
            </p:extLst>
          </p:nvPr>
        </p:nvGraphicFramePr>
        <p:xfrm>
          <a:off x="1452031" y="290947"/>
          <a:ext cx="7377547" cy="945572"/>
        </p:xfrm>
        <a:graphic>
          <a:graphicData uri="http://schemas.openxmlformats.org/drawingml/2006/table">
            <a:tbl>
              <a:tblPr/>
              <a:tblGrid>
                <a:gridCol w="7377547"/>
              </a:tblGrid>
              <a:tr h="945572">
                <a:tc>
                  <a:txBody>
                    <a:bodyPr/>
                    <a:lstStyle/>
                    <a:p>
                      <a:pPr algn="l"/>
                      <a:endParaRPr lang="ru-RU" sz="800" dirty="0">
                        <a:effectLst/>
                        <a:latin typeface="verdana"/>
                      </a:endParaRP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28650" y="3606800"/>
            <a:ext cx="9144000" cy="0"/>
          </a:xfrm>
          <a:prstGeom prst="rect">
            <a:avLst/>
          </a:prstGeom>
          <a:solidFill>
            <a:srgbClr val="CC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http://gbpou-ogt.3dn.ru/2018/2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1357961"/>
            <a:ext cx="3238400" cy="2428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gbpou-ogt.3dn.ru/2018/2/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4104409"/>
            <a:ext cx="3238400" cy="2428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gbpou-ogt.3dn.ru/2018/2/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380" y="4104409"/>
            <a:ext cx="3238400" cy="2428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gbpou-ogt.3dn.ru/2018/2/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380" y="1357961"/>
            <a:ext cx="3238401" cy="24288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17072" y="94447"/>
            <a:ext cx="7190510" cy="1077218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/>
            <a:r>
              <a:rPr lang="ru-RU" sz="16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Снежный </a:t>
            </a:r>
            <a:r>
              <a:rPr lang="ru-RU" sz="16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десант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31.01.2022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волонтеры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Обшаровского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техникума с воспитателем Прокоповой О.А. и педагогом-организатором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А.Д.Меренковой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приняли участие в акции "Снежный десант". Почистили снег возле домов ветеранов ВОВ Пуховой А.И.,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Шишаевой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Н.А.,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Клинова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А.И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819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602620"/>
              </p:ext>
            </p:extLst>
          </p:nvPr>
        </p:nvGraphicFramePr>
        <p:xfrm>
          <a:off x="1257300" y="294563"/>
          <a:ext cx="7886700" cy="179070"/>
        </p:xfrm>
        <a:graphic>
          <a:graphicData uri="http://schemas.openxmlformats.org/drawingml/2006/table">
            <a:tbl>
              <a:tblPr/>
              <a:tblGrid>
                <a:gridCol w="78867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effectLst/>
                          <a:latin typeface="verdana"/>
                        </a:rPr>
                        <a:t>    </a:t>
                      </a: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099" name="Picture 3" descr="http://gbpou-ogt.3dn.ru/2018/1/izobrazhenie_viber_2021-12-31_15-20-58-9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498" y="1652154"/>
            <a:ext cx="3428633" cy="26218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gbpou-ogt.3dn.ru/2018/1/izobrazhenie_viber_2021-12-31_15-20-58-5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937" y="3616036"/>
            <a:ext cx="3491819" cy="26218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86508" y="291360"/>
            <a:ext cx="7261247" cy="1077218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/>
            <a:r>
              <a:rPr lang="ru-RU" sz="16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"Новый год в каждый дом" пожилым людям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Волонтеры поздравили с Новым годом Дмитриеву Н. Н., племянницу героя ВОВ, пожелали ей здоровья , долгих лет жизни. В честь Нового года подарили  живую ель, новогодние украшения, подарок.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38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236725"/>
              </p:ext>
            </p:extLst>
          </p:nvPr>
        </p:nvGraphicFramePr>
        <p:xfrm>
          <a:off x="1537854" y="162445"/>
          <a:ext cx="7497041" cy="962270"/>
        </p:xfrm>
        <a:graphic>
          <a:graphicData uri="http://schemas.openxmlformats.org/drawingml/2006/table">
            <a:tbl>
              <a:tblPr/>
              <a:tblGrid>
                <a:gridCol w="7497041"/>
              </a:tblGrid>
              <a:tr h="962270">
                <a:tc>
                  <a:txBody>
                    <a:bodyPr/>
                    <a:lstStyle/>
                    <a:p>
                      <a:pPr algn="l"/>
                      <a:r>
                        <a:rPr lang="ru-RU" sz="800" dirty="0">
                          <a:effectLst/>
                          <a:latin typeface="verdana"/>
                        </a:rPr>
                        <a:t>                          </a:t>
                      </a: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123" name="Picture 3" descr="http://gbpou-ogt.3dn.ru/222/8f32ccfa-6da7-450d-9fcc-d919d8c8abc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826" y="2047009"/>
            <a:ext cx="3034145" cy="21798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gbpou-ogt.3dn.ru/111/dbb97f2f-1ff5-4654-99b7-3f17e31c7df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72" y="4481910"/>
            <a:ext cx="2566720" cy="20309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ttp://gbpou-ogt.3dn.ru/111/f60c4a7c-4f54-417b-a518-ecff974d421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591" y="4515281"/>
            <a:ext cx="1245952" cy="19642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gbpou-ogt.3dn.ru/10/08be7fd8-9564-473a-9ab4-37f9a7da47c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248" y="4548654"/>
            <a:ext cx="2535382" cy="19642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92381" y="107073"/>
            <a:ext cx="7346373" cy="1815882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6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Акция "Связь поколений"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областного социально-патриотического проекта «Я Помню!» команда «Дети России»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Обшаровского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государственного техникума им. В.И. Суркова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провели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акцию «Связь поколений». Ребята ходили к Дмитриевой Н.Н., которая рассказала про своего дедушку участника ВОВ Кузьмина Т.К., который был рядовым связистом, а так же о брате Егорове В. Е., который трагически погиб в своём танке. 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беседы, волонтеры помогли Нине Николаевне по хозяйству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8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gbpou-ogt.3dn.ru/6/ZIN9Q1gHop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30" y="2680855"/>
            <a:ext cx="2379806" cy="3328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gbpou-ogt.3dn.ru/6/c-hZ3dRGy4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275" y="2690091"/>
            <a:ext cx="4338571" cy="3319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230225"/>
              </p:ext>
            </p:extLst>
          </p:nvPr>
        </p:nvGraphicFramePr>
        <p:xfrm>
          <a:off x="628650" y="571501"/>
          <a:ext cx="7886700" cy="1122218"/>
        </p:xfrm>
        <a:graphic>
          <a:graphicData uri="http://schemas.openxmlformats.org/drawingml/2006/table">
            <a:tbl>
              <a:tblPr/>
              <a:tblGrid>
                <a:gridCol w="7886700"/>
              </a:tblGrid>
              <a:tr h="1122218">
                <a:tc>
                  <a:txBody>
                    <a:bodyPr/>
                    <a:lstStyle/>
                    <a:p>
                      <a:pPr algn="l"/>
                      <a:endParaRPr lang="ru-RU" sz="800" dirty="0">
                        <a:effectLst/>
                        <a:latin typeface="verdana"/>
                      </a:endParaRP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28650" y="3606800"/>
            <a:ext cx="9144000" cy="0"/>
          </a:xfrm>
          <a:prstGeom prst="rect">
            <a:avLst/>
          </a:prstGeom>
          <a:solidFill>
            <a:srgbClr val="CC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6004" y="241500"/>
            <a:ext cx="7232360" cy="1815882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Всероссийской акции "Добрая суббота"</a:t>
            </a:r>
            <a:endParaRPr 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Всероссийской акции "Добрая суббота" 23 января 2021 года волонтеры техникума совместно с воспитателем Прокоповой Ольгой Александровной приняли активное участие в расчистке снега у домов ветеранов ВОВ, живущих рядом с нашим техникумом. Также убрали снег у памятника Скорбящей матери - обелиск всем погибшим и обездоленным (в траурном образе Скорбящей Матери предстала сама великая и вечная жизнь, которая скорбит вместе с нами о несбывшемся и несостоявшемся из-за войны), главной достопримечательности с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Обшаровка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53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6055" y="365400"/>
            <a:ext cx="7100745" cy="1600438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мая 2021 года. Студенты – волонтеры техникума приняли участие в ежегодной Межрегиональной экологической акции «Волга – великое наследие России». Инициатором проведения акции выступало Министерство просвещения и воспитания Ульяновской области и Областная государственная бюджетная нетиповая образовательная организация «Дворец творчества детей и молодежи». Целью мероприятия является привлечение внимания населения к вопросу экологического состояния не только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р.Волги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ее прибрежных территорий, но и других водоемов Приволжских регионов.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13" y="2289542"/>
            <a:ext cx="3242870" cy="14937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491" y="2289542"/>
            <a:ext cx="3192880" cy="14707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336" y="4077176"/>
            <a:ext cx="4820577" cy="22204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925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89964" y="497771"/>
            <a:ext cx="7188694" cy="954107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мая 2021 года в рамках акции «Ветеран живёт рядом» волонтеры объединения «Патриот» навестили труженика тыла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Долотову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А.П. 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пообщались с ветераном, она рассказала о своей тяжёлой судьбе в годы войны. Встреча была теплой, а разговоры душевными!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 descr="C:\Users\1\Downloads\IMG_645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206" y="3167867"/>
            <a:ext cx="1409451" cy="30472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ownloads\IMG_645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963" y="1953490"/>
            <a:ext cx="5540193" cy="3065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42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6055" y="365400"/>
            <a:ext cx="7100745" cy="954107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апреля 2021 года. В преддверии дня Победы 27 апреля стартовала Международная акция « Георгиевская ленточка».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Волонтеры Победы объединения «Патриот» начали раздавать сотрудникам техникума ленточки. Которые являются символом уважения исторической памяти победителей.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527" y="1548443"/>
            <a:ext cx="5486400" cy="4904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7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6056" y="365400"/>
            <a:ext cx="7246217" cy="1600438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апреля 2021 года Волонтёры Победы объединения «Патриот» приняли участие в Международном субботнике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год 80-летия начала Великой Отечественной войны все города России, а также страны ближнего и дальнего зарубежья объединяются, чтобы благоустроить памятники и мемориалы, посвященные героям войны, собрать мусор, обновить краску оград.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присоединились к тысячам неравнодушных людей, которые тоже хотят защитить и сохранить историческую память страны!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056" y="2905701"/>
            <a:ext cx="3360017" cy="33600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1\Downloads\IMG_6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228" y="2192481"/>
            <a:ext cx="3252354" cy="32523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67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6056" y="365400"/>
            <a:ext cx="7246217" cy="523220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Волонтёры объединения «Патриот» приняли участие в общероссийской добровольческой акции «Весенняя неделя добра!»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590" y="4306628"/>
            <a:ext cx="1509822" cy="20130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966" y="4306628"/>
            <a:ext cx="4231759" cy="20932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715" y="1121451"/>
            <a:ext cx="2735652" cy="29386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786" y="1137036"/>
            <a:ext cx="2918753" cy="28281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40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6056" y="365400"/>
            <a:ext cx="7287780" cy="738664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марта 2021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волонтеры объединения патриот провели акцию «Дети-герои ВОВ» рассказали местным жителям истории детей, учувствовавших в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еликой Отечественной войне и совершивших главный подвиг их жизни.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057" y="1472433"/>
            <a:ext cx="957528" cy="20787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321" y="1432462"/>
            <a:ext cx="4599684" cy="2245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454" y="1472433"/>
            <a:ext cx="1016115" cy="22059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86055" y="3852446"/>
            <a:ext cx="7287781" cy="523220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апреля 2021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продолжении акции «Дети-герои ВОВ» волонтеры объединения «Патриот подарили библиотеке ГБОСОШ №1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с.Обшаровка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книгу «Детская книга войны»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056" y="4653454"/>
            <a:ext cx="3276890" cy="18201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C:\Users\1\Downloads\IMG_6456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63" y="4700286"/>
            <a:ext cx="3578406" cy="17733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51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01751"/>
              </p:ext>
            </p:extLst>
          </p:nvPr>
        </p:nvGraphicFramePr>
        <p:xfrm>
          <a:off x="1064585" y="1013324"/>
          <a:ext cx="7886700" cy="179070"/>
        </p:xfrm>
        <a:graphic>
          <a:graphicData uri="http://schemas.openxmlformats.org/drawingml/2006/table">
            <a:tbl>
              <a:tblPr/>
              <a:tblGrid>
                <a:gridCol w="78867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800" dirty="0">
                          <a:effectLst/>
                          <a:latin typeface="verdana"/>
                        </a:rPr>
                        <a:t>      </a:t>
                      </a: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43" name="Picture 3" descr="http://gbpou-ogt.3dn.ru/6/123456789/1542/s_dIRe3EL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073" y="3619769"/>
            <a:ext cx="3486369" cy="26147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bpou-ogt.3dn.ru/6/123456789/1542/4XFVn8daPR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072" y="3619769"/>
            <a:ext cx="3486368" cy="26147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17072" y="192000"/>
            <a:ext cx="7121435" cy="3108543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Всероссийское Движение Волонтеры Победы</a:t>
            </a:r>
            <a:endParaRPr 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проекта "Помним. Гордимся. Наследуем" Года памяти и славы 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ноября 2020 года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волонтеры техникума навестили ветеранов ВОВ (тружеников тыла) и вручили небольшие подарки от Всероссийского Движения Волонтеры Победы. Волонтеры не просто передали подарки, но интересовались о самочувствии ветеранов, пожелали крепкого здоровья, хорошего настроения, выслушали внимательно каждого ветерана и предлагали свою помощь при необходимости. Мы очень рады были встрече. Получили много положительных эмоций. Услышали много интересных историй о том времени, о судьбе каждого их них. Все добровольцы соблюдали меры безопасности, проходили термометрию, использовали средства индивидуальной защиты. Мы благодарим Самарское региональное отделение Всероссийского общественного движения "Волонтеры Победы" за создание и осуществлении проекта, а так же руководителя отделения Волонтеры Победы Приволжского района Казанкову Наталью Юрьевну за помощь в организации и проведении данного проекта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с.Обшаровка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gbpou-ogt.3dn.ru/_nw/1/s655966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63" y="2188585"/>
            <a:ext cx="6563592" cy="37576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86056" y="365400"/>
            <a:ext cx="6892925" cy="1600438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4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Парад памяти 7 ноября</a:t>
            </a:r>
            <a:endParaRPr lang="ru-RU" sz="1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ноября 2019 года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 ГБПОУ "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Обшаровский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государственный техникум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им.В.И.Суркова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было проведено мероприятие посвященное Параду 7 ноября 1941 года. Студентам было рассказано об значимости этого события для Великой Отечественной Войны. Так же волонтеры техникума с информацией об этом дне посетили Коррекционную школу - интернат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с.Обшаровка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рассказали ребятам о Параде памяти и научили складывать треугольником письма военных лет.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93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gbpou-ogt.3dn.ru/6/123456789/1542/2012/lW9VZAxFjC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136" y="1203903"/>
            <a:ext cx="5573146" cy="50618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72754" y="356056"/>
            <a:ext cx="2499146" cy="338554"/>
          </a:xfrm>
          <a:prstGeom prst="rect">
            <a:avLst/>
          </a:prstGeom>
          <a:solidFill>
            <a:srgbClr val="F7E8E1"/>
          </a:solidFill>
        </p:spPr>
        <p:txBody>
          <a:bodyPr wrap="none">
            <a:spAutoFit/>
          </a:bodyPr>
          <a:lstStyle/>
          <a:p>
            <a:pPr lvl="0" algn="ctr"/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Акция "Добрая суббота"</a:t>
            </a:r>
            <a:endParaRPr lang="ru-RU" sz="16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42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103873"/>
              </p:ext>
            </p:extLst>
          </p:nvPr>
        </p:nvGraphicFramePr>
        <p:xfrm>
          <a:off x="1517072" y="415637"/>
          <a:ext cx="6998277" cy="571499"/>
        </p:xfrm>
        <a:graphic>
          <a:graphicData uri="http://schemas.openxmlformats.org/drawingml/2006/table">
            <a:tbl>
              <a:tblPr/>
              <a:tblGrid>
                <a:gridCol w="6998277"/>
              </a:tblGrid>
              <a:tr h="571499">
                <a:tc>
                  <a:txBody>
                    <a:bodyPr/>
                    <a:lstStyle/>
                    <a:p>
                      <a:pPr algn="l"/>
                      <a:endParaRPr lang="ru-RU" sz="800" dirty="0">
                        <a:effectLst/>
                        <a:latin typeface="verdana"/>
                      </a:endParaRP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28650" y="360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 descr="http://gbpou-ogt.3dn.ru/6/123456789/1542/2012/c3hYdHku1J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529" y="3598657"/>
            <a:ext cx="3498969" cy="26242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://gbpou-ogt.3dn.ru/6/123456789/1542/2012/arN2AAJudq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226" y="3606801"/>
            <a:ext cx="3270635" cy="26160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27462" y="272673"/>
            <a:ext cx="7232073" cy="2862322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Час мужества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февраля 2021 года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студенты техникума и волонтеры объединения "Патриот" посетили модельную библиотеку. Здесь прошла насыщенная программа приуроченная к Дню защитников отечества в форме "Часа мужества". Приглашенным гостем был Висков Алексей Терентьевич - полковник в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отставке,заместитель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начальника ракетных войск. Также прошла эрудит викторина "Что ты знаешь о нашей армии". Студенты посетили книжную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выставку:"Путь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мужества и славы" и "Боль наша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Афган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 Поучаствовали в конкурсах: армреслинг,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снайперы,самый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спортивный.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72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5118" y="405814"/>
            <a:ext cx="7367155" cy="954107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/>
            <a:r>
              <a:rPr lang="ru-RU" sz="14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Игра «</a:t>
            </a:r>
            <a:r>
              <a:rPr lang="ru-RU" sz="14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Риск»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24.10.2019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Обшаровский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государственный техникум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им.В.И.Суркова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принял активное участие в игре Риск Великие произведения России и заняли почетное второе место. Были отмечены волонтеры Панина Надежда и Краснов Алексей студенты 2 курса.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04" y="1359921"/>
            <a:ext cx="2585787" cy="2094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65117" y="3583836"/>
            <a:ext cx="7284027" cy="1384995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Всероссийская акция "Добрые уроки"</a:t>
            </a:r>
            <a:endParaRPr lang="ru-RU" alt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декабря 2019 года </a:t>
            </a:r>
            <a:r>
              <a:rPr lang="ru-RU" alt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техникума прошёл показ фильма для студентов "Волонтеры будущего" в рамках Всероссийской акции "Добрые уроки" приуроченной к Международному дню добровольца. Цель акции является популяризация добровольчества в общеобразовательных организациях сельской местности, мотивация к социальной самореализации ,развитию гражданского самосознания и активности российских студентов.</a:t>
            </a:r>
          </a:p>
        </p:txBody>
      </p:sp>
      <p:pic>
        <p:nvPicPr>
          <p:cNvPr id="6" name="Picture 2" descr="http://gbpou-ogt.3dn.ru/_nw/1/s67911323.jpg">
            <a:hlinkClick r:id="rId5" tooltip="Нажмите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971" y="5197324"/>
            <a:ext cx="2899929" cy="13702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http://gbpou-ogt.3dn.ru/_nw/1/s35645142.jpg">
            <a:hlinkClick r:id="rId7" tooltip="Нажмите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1" y="5197324"/>
            <a:ext cx="2871931" cy="13860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46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596464"/>
              </p:ext>
            </p:extLst>
          </p:nvPr>
        </p:nvGraphicFramePr>
        <p:xfrm>
          <a:off x="1690577" y="848873"/>
          <a:ext cx="6783571" cy="179070"/>
        </p:xfrm>
        <a:graphic>
          <a:graphicData uri="http://schemas.openxmlformats.org/drawingml/2006/table">
            <a:tbl>
              <a:tblPr/>
              <a:tblGrid>
                <a:gridCol w="6783571"/>
              </a:tblGrid>
              <a:tr h="0">
                <a:tc>
                  <a:txBody>
                    <a:bodyPr/>
                    <a:lstStyle/>
                    <a:p>
                      <a:pPr algn="l"/>
                      <a:endParaRPr lang="ru-RU" sz="800" dirty="0">
                        <a:effectLst/>
                        <a:latin typeface="verdana"/>
                      </a:endParaRPr>
                    </a:p>
                  </a:txBody>
                  <a:tcPr marL="28575" marR="28575" marT="28575" marB="285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218" name="Picture 2" descr="http://gbpou-ogt.3dn.ru/6/123456789/1542/zH6Bo-5dvj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6" y="3367800"/>
            <a:ext cx="4634346" cy="30883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89808" y="270183"/>
            <a:ext cx="7076209" cy="2923877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«</a:t>
            </a:r>
            <a:r>
              <a:rPr lang="ru-RU" sz="12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Волонтеры Победы»</a:t>
            </a:r>
            <a:endParaRPr lang="ru-RU" sz="1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Самарское региональное отделение Всероссийского общественного движения «Волонтеры Победы» является крупнейшей добровольческой организацией, занимающейся гражданско-патриотическим воспитанием и популяризацией изучения истории с помощью современных и интересных форматов.</a:t>
            </a:r>
            <a:b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18 по 20 декабря 2020 года </a:t>
            </a:r>
            <a:r>
              <a:rPr lang="ru-RU" sz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СамРО</a:t>
            </a: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 «Волонтеры Победы» при поддержке департамента по делам молодежи министерства образования и науки Самарской области организовывали рабочее выездное совещание с координаторами местных штабов движения «Волонтеры Победы».</a:t>
            </a:r>
            <a:b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целью Совещания являлось подведение итогов работы и стратегическое планирование на 2021 год. В рамках программы Совещания были подведены промежуточные итоги работы </a:t>
            </a:r>
            <a:r>
              <a:rPr lang="ru-RU" sz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СамРО</a:t>
            </a: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 «Волонтеры Победы» в Год памяти и славы, проведены образовательные мероприятия по повышению эффективности волонтерской деятельности и личных навыков координаторов.</a:t>
            </a:r>
            <a:b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Совещание проходило в формате выездного мероприятия на территории базы отдыха «Радуга» в п. Прибрежный, от волонтерского объединения техникума "Патриот" участие принимал Краснов Алексей, студент 3 курса группы №12 по специальности Механизация сельского хозяйства, активист, волонтер и очень талантливый молодой человек.</a:t>
            </a:r>
            <a:endParaRPr lang="ru-RU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29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5672" y="537638"/>
            <a:ext cx="7013864" cy="2769989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Участие студентов в  волонтерском движении хорошо сказывается на позитивном восприятии мира. 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Times New Roman"/>
                <a:ea typeface="Times New Roman"/>
              </a:rPr>
              <a:t> </a:t>
            </a:r>
            <a:endParaRPr lang="ru-RU" sz="16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6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процессе волонтерской деятельности многие студенты отмечают, что их мировоззрение и ценности меняются. У большинства людей переворачиваются с ног на голову жизненные ориентиры, повышается уровень осознанности и веры в себя, что положительно сказывается на психологическом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состоянии. 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235" y="914400"/>
            <a:ext cx="1245276" cy="933957"/>
          </a:xfrm>
          <a:prstGeom prst="rect">
            <a:avLst/>
          </a:prstGeom>
        </p:spPr>
      </p:pic>
      <p:pic>
        <p:nvPicPr>
          <p:cNvPr id="4" name="Picture 3" descr="http://gbpou-ogt.3dn.ru/222/8f32ccfa-6da7-450d-9fcc-d919d8c8abc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036" y="3616439"/>
            <a:ext cx="3808920" cy="28714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07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81992" y="719500"/>
            <a:ext cx="7013864" cy="4739759"/>
          </a:xfrm>
          <a:prstGeom prst="rect">
            <a:avLst/>
          </a:prstGeom>
          <a:solidFill>
            <a:srgbClr val="F7E8E1"/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Используемые источники</a:t>
            </a:r>
          </a:p>
          <a:p>
            <a:pPr algn="ctr">
              <a:spcAft>
                <a:spcPts val="0"/>
              </a:spcAft>
            </a:pPr>
            <a:endParaRPr lang="ru-RU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Положение о деятельности волонтерского объединения «Патриот» от 18.09.2020г. ГБПОУ «</a:t>
            </a:r>
            <a:r>
              <a:rPr lang="ru-RU" dirty="0" err="1" smtClean="0">
                <a:latin typeface="Times New Roman"/>
                <a:ea typeface="Times New Roman"/>
              </a:rPr>
              <a:t>Обшаровский</a:t>
            </a:r>
            <a:r>
              <a:rPr lang="ru-RU" dirty="0" smtClean="0">
                <a:latin typeface="Times New Roman"/>
                <a:ea typeface="Times New Roman"/>
              </a:rPr>
              <a:t> государственный техникум </a:t>
            </a:r>
            <a:r>
              <a:rPr lang="ru-RU" dirty="0" err="1" smtClean="0">
                <a:latin typeface="Times New Roman"/>
                <a:ea typeface="Times New Roman"/>
              </a:rPr>
              <a:t>им.В.И</a:t>
            </a:r>
            <a:r>
              <a:rPr lang="ru-RU" dirty="0" smtClean="0">
                <a:latin typeface="Times New Roman"/>
                <a:ea typeface="Times New Roman"/>
              </a:rPr>
              <a:t>. Суркова» 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/>
                <a:ea typeface="Times New Roman"/>
              </a:rPr>
              <a:t>Сайт техникума  </a:t>
            </a:r>
            <a:r>
              <a:rPr lang="ru-RU" u="sng" dirty="0" smtClean="0">
                <a:solidFill>
                  <a:srgbClr val="0563C1"/>
                </a:solidFill>
                <a:latin typeface="Times New Roman"/>
                <a:ea typeface="Times New Roman"/>
                <a:cs typeface="Times New Roman"/>
                <a:hlinkClick r:id="rId2"/>
              </a:rPr>
              <a:t>http</a:t>
            </a:r>
            <a:r>
              <a:rPr lang="ru-RU" u="sng" dirty="0">
                <a:solidFill>
                  <a:srgbClr val="0563C1"/>
                </a:solidFill>
                <a:latin typeface="Times New Roman"/>
                <a:ea typeface="Times New Roman"/>
                <a:cs typeface="Times New Roman"/>
                <a:hlinkClick r:id="rId2"/>
              </a:rPr>
              <a:t>://gbpou-ogt.3dn.ru</a:t>
            </a:r>
            <a:r>
              <a:rPr lang="ru-RU" u="sng" dirty="0" smtClean="0">
                <a:solidFill>
                  <a:srgbClr val="0563C1"/>
                </a:solidFill>
                <a:latin typeface="Times New Roman"/>
                <a:ea typeface="Times New Roman"/>
                <a:cs typeface="Times New Roman"/>
                <a:hlinkClick r:id="rId2"/>
              </a:rPr>
              <a:t>/</a:t>
            </a:r>
            <a:endParaRPr lang="ru-RU" u="sng" dirty="0" smtClean="0">
              <a:solidFill>
                <a:srgbClr val="0563C1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Группа  </a:t>
            </a:r>
            <a:r>
              <a:rPr lang="ru-RU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Вконтакте</a:t>
            </a:r>
            <a:r>
              <a:rPr lang="en-US" dirty="0">
                <a:latin typeface="YS Text"/>
                <a:hlinkClick r:id="rId3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https://vk.com/club189050134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</a:rPr>
              <a:t>Интернет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ресурсы</a:t>
            </a:r>
            <a:endParaRPr lang="ru-RU" sz="1600" dirty="0">
              <a:ea typeface="Times New Roman"/>
              <a:cs typeface="Times New Roman"/>
            </a:endParaRPr>
          </a:p>
          <a:p>
            <a:pPr lvl="0"/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http://kemlibrary.karelia.ru/biblioteka_chitateljam/n_site71/n_site82/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http://xn--55-emchf3a.xn--p1ai/home/v-omskoy-shkole-sostoitsya-final-voenizirovannoy-igry-ya-patriot-rossii/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1502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</TotalTime>
  <Words>751</Words>
  <Application>Microsoft Office PowerPoint</Application>
  <PresentationFormat>Экран (4:3)</PresentationFormat>
  <Paragraphs>81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Office Theme</vt:lpstr>
      <vt:lpstr> Патриотическое, духовное, нравственное воспитание  через волонтерскую и добровольческую деятельность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1</cp:lastModifiedBy>
  <cp:revision>51</cp:revision>
  <dcterms:created xsi:type="dcterms:W3CDTF">2018-09-04T12:10:47Z</dcterms:created>
  <dcterms:modified xsi:type="dcterms:W3CDTF">2022-02-21T11:50:20Z</dcterms:modified>
</cp:coreProperties>
</file>