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1" r:id="rId1"/>
  </p:sldMasterIdLst>
  <p:notesMasterIdLst>
    <p:notesMasterId r:id="rId34"/>
  </p:notesMasterIdLst>
  <p:sldIdLst>
    <p:sldId id="256" r:id="rId2"/>
    <p:sldId id="289" r:id="rId3"/>
    <p:sldId id="323" r:id="rId4"/>
    <p:sldId id="319" r:id="rId5"/>
    <p:sldId id="317" r:id="rId6"/>
    <p:sldId id="315" r:id="rId7"/>
    <p:sldId id="316" r:id="rId8"/>
    <p:sldId id="288" r:id="rId9"/>
    <p:sldId id="291" r:id="rId10"/>
    <p:sldId id="294" r:id="rId11"/>
    <p:sldId id="322" r:id="rId12"/>
    <p:sldId id="321" r:id="rId13"/>
    <p:sldId id="295" r:id="rId14"/>
    <p:sldId id="312" r:id="rId15"/>
    <p:sldId id="313" r:id="rId16"/>
    <p:sldId id="314" r:id="rId17"/>
    <p:sldId id="301" r:id="rId18"/>
    <p:sldId id="303" r:id="rId19"/>
    <p:sldId id="304" r:id="rId20"/>
    <p:sldId id="310" r:id="rId21"/>
    <p:sldId id="311" r:id="rId22"/>
    <p:sldId id="308" r:id="rId23"/>
    <p:sldId id="305" r:id="rId24"/>
    <p:sldId id="306" r:id="rId25"/>
    <p:sldId id="307" r:id="rId26"/>
    <p:sldId id="296" r:id="rId27"/>
    <p:sldId id="297" r:id="rId28"/>
    <p:sldId id="298" r:id="rId29"/>
    <p:sldId id="299" r:id="rId30"/>
    <p:sldId id="302" r:id="rId31"/>
    <p:sldId id="300" r:id="rId32"/>
    <p:sldId id="324" r:id="rId33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7E29403-F001-4EDE-8430-1800F7EB2116}">
  <a:tblStyle styleId="{67E29403-F001-4EDE-8430-1800F7EB21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170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Times New Roman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77651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062517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820775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083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016315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239055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482281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819919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742717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574902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02591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366778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581190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35446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506499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677368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757970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904285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456330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8308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029075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42866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3559960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5521539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012718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90257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984541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0480839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9482764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825913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45805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ctrTitle"/>
          </p:nvPr>
        </p:nvSpPr>
        <p:spPr>
          <a:xfrm>
            <a:off x="3581400" y="685800"/>
            <a:ext cx="5561013" cy="33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lt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1"/>
          </p:nvPr>
        </p:nvSpPr>
        <p:spPr>
          <a:xfrm>
            <a:off x="5181600" y="4038600"/>
            <a:ext cx="3960813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SzPts val="3200"/>
              <a:buFont typeface="Noto Sans Symbols"/>
              <a:buNone/>
              <a:defRPr>
                <a:solidFill>
                  <a:schemeClr val="lt2"/>
                </a:solidFill>
              </a:defRPr>
            </a:lvl1pPr>
            <a:lvl2pPr lvl="1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710"/>
              <a:buChar char="–"/>
              <a:defRPr/>
            </a:lvl2pPr>
            <a:lvl3pPr lvl="2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lvl="3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lvl="4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lvl="5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1371600" y="533400"/>
            <a:ext cx="7543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371600" y="1981200"/>
            <a:ext cx="762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Noto Sans Symbols"/>
              <a:buChar char="⬥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39751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66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AEAEA"/>
              </a:buClr>
              <a:buSzPts val="1400"/>
              <a:buFont typeface="Times New Roman"/>
              <a:buNone/>
              <a:defRPr sz="1400" b="0" i="0" u="none" strike="noStrike" cap="none">
                <a:solidFill>
                  <a:srgbClr val="EAEAEA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ru.wikipedia.org/wiki/1961_%D0%B3%D0%BE%D0%B4" TargetMode="External"/><Relationship Id="rId5" Type="http://schemas.openxmlformats.org/officeDocument/2006/relationships/hyperlink" Target="https://ru.wikipedia.org/wiki/12_%D0%B0%D0%BF%D1%80%D0%B5%D0%BB%D1%8F" TargetMode="External"/><Relationship Id="rId4" Type="http://schemas.openxmlformats.org/officeDocument/2006/relationships/hyperlink" Target="https://ru.wikipedia.org/wiki/%D0%92%D0%BE%D1%81%D1%82%D0%BE%D0%BA-1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985730" y="1460299"/>
            <a:ext cx="7234237" cy="3630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5400" b="1" i="1" dirty="0">
                <a:solidFill>
                  <a:schemeClr val="tx1"/>
                </a:solidFill>
              </a:rPr>
              <a:t>ПАТРИОТИЧЕСКОЕ ВОСПИТАНИЕ </a:t>
            </a:r>
            <a:br>
              <a:rPr lang="ru-RU" sz="5400" b="1" i="1" dirty="0">
                <a:solidFill>
                  <a:schemeClr val="tx1"/>
                </a:solidFill>
              </a:rPr>
            </a:br>
            <a:r>
              <a:rPr lang="ru-RU" sz="5400" b="1" i="1" dirty="0">
                <a:solidFill>
                  <a:schemeClr val="tx1"/>
                </a:solidFill>
              </a:rPr>
              <a:t>НА </a:t>
            </a:r>
            <a:br>
              <a:rPr lang="ru-RU" sz="5400" b="1" i="1" dirty="0">
                <a:solidFill>
                  <a:schemeClr val="tx1"/>
                </a:solidFill>
              </a:rPr>
            </a:br>
            <a:r>
              <a:rPr lang="ru-RU" sz="5400" b="1" i="1" dirty="0">
                <a:solidFill>
                  <a:schemeClr val="tx1"/>
                </a:solidFill>
              </a:rPr>
              <a:t>УРОКАХ МАТЕМАТИКИ</a:t>
            </a:r>
            <a:r>
              <a:rPr lang="en-US" sz="4800" b="1" i="1" u="none" dirty="0">
                <a:solidFill>
                  <a:schemeClr val="tx1"/>
                </a:solidFill>
                <a:latin typeface="Wingdings 3" panose="05040102010807070707" pitchFamily="18" charset="2"/>
                <a:sym typeface="Times New Roman"/>
              </a:rPr>
              <a:t>  </a:t>
            </a:r>
            <a:endParaRPr b="1" i="1" dirty="0">
              <a:solidFill>
                <a:schemeClr val="tx1"/>
              </a:solidFill>
              <a:latin typeface="Wingdings 3" panose="05040102010807070707" pitchFamily="18" charset="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3AFC04-BC9A-AD9A-C68C-98DF0478F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6839" y="64354"/>
            <a:ext cx="1297080" cy="1297080"/>
          </a:xfrm>
          <a:prstGeom prst="rect">
            <a:avLst/>
          </a:prstGeom>
        </p:spPr>
      </p:pic>
      <p:sp>
        <p:nvSpPr>
          <p:cNvPr id="5" name="Google Shape;110;p16">
            <a:extLst>
              <a:ext uri="{FF2B5EF4-FFF2-40B4-BE49-F238E27FC236}">
                <a16:creationId xmlns:a16="http://schemas.microsoft.com/office/drawing/2014/main" id="{9AFB51B3-035B-75FB-0271-83BCAB7219C8}"/>
              </a:ext>
            </a:extLst>
          </p:cNvPr>
          <p:cNvSpPr txBox="1">
            <a:spLocks/>
          </p:cNvSpPr>
          <p:nvPr/>
        </p:nvSpPr>
        <p:spPr>
          <a:xfrm>
            <a:off x="1322773" y="0"/>
            <a:ext cx="6436309" cy="1083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Noto Sans Symbols"/>
              <a:buNone/>
              <a:defRPr sz="3200" b="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397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71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indent="0">
              <a:spcBef>
                <a:spcPts val="0"/>
              </a:spcBef>
              <a:buSzPts val="2400"/>
            </a:pPr>
            <a:r>
              <a:rPr lang="ru-RU" sz="2000" b="1" dirty="0">
                <a:solidFill>
                  <a:schemeClr val="tx1"/>
                </a:solidFill>
              </a:rPr>
              <a:t>МАОУ ПГО «Политехнический лицей № 21 «Эрудит»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Google Shape;110;p16">
            <a:extLst>
              <a:ext uri="{FF2B5EF4-FFF2-40B4-BE49-F238E27FC236}">
                <a16:creationId xmlns:a16="http://schemas.microsoft.com/office/drawing/2014/main" id="{89A33B32-6F7A-DCC4-85E0-FB00C5113A64}"/>
              </a:ext>
            </a:extLst>
          </p:cNvPr>
          <p:cNvSpPr txBox="1">
            <a:spLocks/>
          </p:cNvSpPr>
          <p:nvPr/>
        </p:nvSpPr>
        <p:spPr>
          <a:xfrm>
            <a:off x="4647291" y="5326602"/>
            <a:ext cx="4807427" cy="1531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Noto Sans Symbols"/>
              <a:buNone/>
              <a:defRPr sz="3200" b="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397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71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indent="0">
              <a:spcBef>
                <a:spcPts val="480"/>
              </a:spcBef>
              <a:buSzPts val="2400"/>
            </a:pPr>
            <a:r>
              <a:rPr lang="ru-RU" sz="2000" b="1" dirty="0">
                <a:solidFill>
                  <a:schemeClr val="tx1"/>
                </a:solidFill>
              </a:rPr>
              <a:t>Учитель математики </a:t>
            </a:r>
            <a:endParaRPr lang="ru-RU" sz="2000" dirty="0">
              <a:solidFill>
                <a:schemeClr val="tx1"/>
              </a:solidFill>
            </a:endParaRPr>
          </a:p>
          <a:p>
            <a:pPr marL="0" indent="0">
              <a:spcBef>
                <a:spcPts val="480"/>
              </a:spcBef>
              <a:buSzPts val="2400"/>
            </a:pPr>
            <a:r>
              <a:rPr lang="ru-RU" sz="2000" b="1" dirty="0">
                <a:solidFill>
                  <a:schemeClr val="tx1"/>
                </a:solidFill>
              </a:rPr>
              <a:t>Хабарова Ольга Александровна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33056" y="704086"/>
            <a:ext cx="75645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Указ «О национальных целях развития Российской Федерации на период до 2030 года». 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 июля 2020 года был принят Федеральный закон №304-ФЗ «О внесении изменений в Федеральный закон «Об образовании в Российской Федерации» по вопросам воспитания обучающихся».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CC1D9BC-5C49-B369-BD5F-8FD8C546403C}"/>
              </a:ext>
            </a:extLst>
          </p:cNvPr>
          <p:cNvSpPr txBox="1"/>
          <p:nvPr/>
        </p:nvSpPr>
        <p:spPr>
          <a:xfrm>
            <a:off x="1460810" y="3725171"/>
            <a:ext cx="742671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В.В. Путин: «Мы должны строить своё будущее и будущее своих детей. И такой фундамент – это патриотизм. Это уважение к своей Родине и традициям, духовным ценностям наших народов. Это ответственность за свою страну и её будущее».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1566009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33056" y="581423"/>
            <a:ext cx="75645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Федеральный проект «Патриотическое      воспитание»: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направлен на обеспечение функционирования системы патриотического воспитания граждан Российской Федерации;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обеспечивает развитие воспитательной работы в образовательных организациях общего и профессионального образования, проведение мероприятий патриотической направленности;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предполагает усиление воспитательной компоненты на уроках, во внеурочной деятельности и в дополнительном образовании детей: обучающимся прививаются базовые ценности на уроках, на занятиях по интересам и на массовых мероприятиях.</a:t>
            </a:r>
          </a:p>
        </p:txBody>
      </p:sp>
    </p:spTree>
    <p:extLst>
      <p:ext uri="{BB962C8B-B14F-4D97-AF65-F5344CB8AC3E}">
        <p14:creationId xmlns:p14="http://schemas.microsoft.com/office/powerpoint/2010/main" val="649372753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1383" y="1745204"/>
            <a:ext cx="75645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Воспитание в процессе обучения – это только часть целостной воспитательной системы школы.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На уроке воспитание осуществляется посредством четырех факторов: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     через содержание образования;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     через методы и формы обучения;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     через использование случайно возникших и специально созданных воспитывающих ситуаций.</a:t>
            </a:r>
          </a:p>
        </p:txBody>
      </p:sp>
    </p:spTree>
    <p:extLst>
      <p:ext uri="{BB962C8B-B14F-4D97-AF65-F5344CB8AC3E}">
        <p14:creationId xmlns:p14="http://schemas.microsoft.com/office/powerpoint/2010/main" val="720010942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43892" y="1315713"/>
            <a:ext cx="756458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обучении математики основными направлениями, способствующими патриотическому воспитанию обучающихся, являются: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историко-математического материала;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нестандартных уроков;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математических задач: прикладного характера и идейной направленности;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внеклассная работа.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ru-RU" sz="2400" dirty="0"/>
          </a:p>
          <a:p>
            <a:r>
              <a:rPr lang="ru-RU" sz="2400" dirty="0"/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1481366298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6801" y="789709"/>
            <a:ext cx="759229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chemeClr val="dk1"/>
              </a:buClr>
              <a:buSzPts val="2000"/>
            </a:pPr>
            <a:r>
              <a:rPr lang="ru-RU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lang="ru-RU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годы обучения в школе ученик приобретает множество разнообразных знаний и умений, но одной из главных задач остается задача воспитания Человека, Личности, а учитель математики может и должен помочь формированию душ учащихся.</a:t>
            </a:r>
            <a:endParaRPr lang="ru-RU" sz="2400" dirty="0"/>
          </a:p>
          <a:p>
            <a:pPr lvl="0">
              <a:buClr>
                <a:schemeClr val="dk1"/>
              </a:buClr>
              <a:buSzPts val="2000"/>
            </a:pPr>
            <a:r>
              <a:rPr lang="ru-RU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То, что мы вкладываем в учеников сегодня, завтра даст соответствующие результаты. Воспитаем патриотов, деловых и здоровых людей, значит, можно быть уверенным в развитии и становлении стабильного общества. </a:t>
            </a:r>
            <a:endParaRPr lang="ru-RU" sz="2400" dirty="0"/>
          </a:p>
          <a:p>
            <a:pPr lvl="0">
              <a:buClr>
                <a:schemeClr val="dk1"/>
              </a:buClr>
              <a:buSzPts val="2000"/>
            </a:pPr>
            <a:r>
              <a:rPr lang="ru-RU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Воспитывать патриотов нужно на каждом уроке. </a:t>
            </a:r>
            <a:endParaRPr lang="ru-RU" sz="2400" dirty="0"/>
          </a:p>
          <a:p>
            <a:pPr lvl="0">
              <a:buClr>
                <a:schemeClr val="dk1"/>
              </a:buClr>
              <a:buSzPts val="2000"/>
            </a:pPr>
            <a:endParaRPr lang="ru-RU" sz="24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ctr">
              <a:buClr>
                <a:schemeClr val="dk1"/>
              </a:buClr>
              <a:buSzPts val="2800"/>
            </a:pPr>
            <a:r>
              <a:rPr lang="ru-RU" sz="2400" b="1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Математика - это лишь малая доля</a:t>
            </a:r>
            <a:endParaRPr lang="ru-RU" sz="2400" b="1" i="1" dirty="0"/>
          </a:p>
          <a:p>
            <a:pPr lvl="0" algn="ctr">
              <a:buClr>
                <a:schemeClr val="dk1"/>
              </a:buClr>
              <a:buSzPts val="2800"/>
            </a:pPr>
            <a:r>
              <a:rPr lang="ru-RU" sz="2400" b="1" i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океане патриотизма.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894502684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i="1" dirty="0">
                <a:solidFill>
                  <a:schemeClr val="accent6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Достижения России</a:t>
            </a:r>
            <a:endParaRPr sz="4000" i="1" dirty="0">
              <a:solidFill>
                <a:schemeClr val="accent6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t="18788" r="5891"/>
          <a:stretch/>
        </p:blipFill>
        <p:spPr>
          <a:xfrm>
            <a:off x="208327" y="845256"/>
            <a:ext cx="6571680" cy="5555543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sp>
        <p:nvSpPr>
          <p:cNvPr id="10" name="Скругленный прямоугольник 9"/>
          <p:cNvSpPr/>
          <p:nvPr/>
        </p:nvSpPr>
        <p:spPr>
          <a:xfrm>
            <a:off x="4926552" y="1939573"/>
            <a:ext cx="4087885" cy="385162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Обнинская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атомная электростанция -  первая АЭС в мире. Она заработала в июне 1954 г в Обнинске, недалеко от Москвы. Ее мощность была всего 5 МВт, что по современным меркам даже не мини, а микро-АЭС. Сейчас в нашей стране работают десять крупнейших АЭС</a:t>
            </a:r>
          </a:p>
        </p:txBody>
      </p:sp>
    </p:spTree>
    <p:extLst>
      <p:ext uri="{BB962C8B-B14F-4D97-AF65-F5344CB8AC3E}">
        <p14:creationId xmlns:p14="http://schemas.microsoft.com/office/powerpoint/2010/main" val="422057069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005020"/>
              </p:ext>
            </p:extLst>
          </p:nvPr>
        </p:nvGraphicFramePr>
        <p:xfrm>
          <a:off x="722096" y="284121"/>
          <a:ext cx="8229599" cy="3812219"/>
        </p:xfrm>
        <a:graphic>
          <a:graphicData uri="http://schemas.openxmlformats.org/drawingml/2006/table">
            <a:tbl>
              <a:tblPr firstRow="1" firstCol="1" bandRow="1"/>
              <a:tblGrid>
                <a:gridCol w="2067406">
                  <a:extLst>
                    <a:ext uri="{9D8B030D-6E8A-4147-A177-3AD203B41FA5}">
                      <a16:colId xmlns:a16="http://schemas.microsoft.com/office/drawing/2014/main" val="100963373"/>
                    </a:ext>
                  </a:extLst>
                </a:gridCol>
                <a:gridCol w="4687339">
                  <a:extLst>
                    <a:ext uri="{9D8B030D-6E8A-4147-A177-3AD203B41FA5}">
                      <a16:colId xmlns:a16="http://schemas.microsoft.com/office/drawing/2014/main" val="2644712530"/>
                    </a:ext>
                  </a:extLst>
                </a:gridCol>
                <a:gridCol w="1474854">
                  <a:extLst>
                    <a:ext uri="{9D8B030D-6E8A-4147-A177-3AD203B41FA5}">
                      <a16:colId xmlns:a16="http://schemas.microsoft.com/office/drawing/2014/main" val="2004500808"/>
                    </a:ext>
                  </a:extLst>
                </a:gridCol>
              </a:tblGrid>
              <a:tr h="4086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АЭС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Расположение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Мощность, </a:t>
                      </a:r>
                      <a:r>
                        <a:rPr lang="ru-RU" sz="10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МВт</a:t>
                      </a:r>
                      <a:endParaRPr lang="ru-RU" sz="10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2878285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Ленинградская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Сосновый Бор, Ленинградской обл.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4200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9830204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Балаковская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Саратовская область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718795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Калининская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 120 км  от города Тверь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376518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Курская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Курчатове Курской области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0947302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Ростовская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около г. Волгодонска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4000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419911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Нововоронежская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Воронежская область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3029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812886"/>
                  </a:ext>
                </a:extLst>
              </a:tr>
              <a:tr h="41944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Смоленская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Десногорск Смоленской обл.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3000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823150"/>
                  </a:ext>
                </a:extLst>
              </a:tr>
              <a:tr h="3935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Кольская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Полярные Зори, Мурманской обл.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1760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1270577"/>
                  </a:ext>
                </a:extLst>
              </a:tr>
              <a:tr h="31773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Белоярская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 Заречный, в Свердловской области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1485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6589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Билибинская</a:t>
                      </a:r>
                      <a:endParaRPr lang="ru-RU" sz="1800" b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г.Билибино</a:t>
                      </a: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Чукотского АО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1800" b="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9256292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2097" y="4267198"/>
            <a:ext cx="822959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Построить диаграмму в масштабе 1:1000, рассчитать разницу мощности Курской  и Белоярской АЭС;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2) На сколько процентов мощность Кольской АЭС меньше мощности Ленинградской АЭС?;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3)  Во сколько раз мощность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Билибинской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АЭС меньше мощности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Балаковской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АЭС?</a:t>
            </a:r>
          </a:p>
        </p:txBody>
      </p:sp>
    </p:spTree>
    <p:extLst>
      <p:ext uri="{BB962C8B-B14F-4D97-AF65-F5344CB8AC3E}">
        <p14:creationId xmlns:p14="http://schemas.microsoft.com/office/powerpoint/2010/main" val="481085623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Достижения России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b="29387"/>
          <a:stretch/>
        </p:blipFill>
        <p:spPr>
          <a:xfrm>
            <a:off x="2854630" y="935183"/>
            <a:ext cx="5403272" cy="3255818"/>
          </a:xfrm>
          <a:prstGeom prst="rect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2274" y="665018"/>
            <a:ext cx="2828501" cy="1898074"/>
          </a:xfrm>
          <a:prstGeom prst="rect">
            <a:avLst/>
          </a:prstGeom>
        </p:spPr>
      </p:pic>
      <p:cxnSp>
        <p:nvCxnSpPr>
          <p:cNvPr id="8" name="Прямая со стрелкой 7"/>
          <p:cNvCxnSpPr/>
          <p:nvPr/>
        </p:nvCxnSpPr>
        <p:spPr>
          <a:xfrm flipH="1">
            <a:off x="4960258" y="1995053"/>
            <a:ext cx="1140661" cy="180109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Овал 11"/>
          <p:cNvSpPr/>
          <p:nvPr/>
        </p:nvSpPr>
        <p:spPr>
          <a:xfrm>
            <a:off x="4849421" y="2105890"/>
            <a:ext cx="110837" cy="1385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63235" y="1769561"/>
            <a:ext cx="3255819" cy="424731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«Академик Ломоносов» — первая в мире плавучая атомная теплоэлектростанция, находящаяся в порту города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Певек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Чаунский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район, Чукотского автономного округа), самая северная АЭС в мире. Также она может быть использована для опреснения морской воды.</a:t>
            </a:r>
          </a:p>
          <a:p>
            <a:pPr algn="just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Длина корпуса — 140 м, ширина — 30 м, вес корпуса без оборудования — 9549 тонн, с оборудованием — 19088 тонн.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3768436" y="4700969"/>
            <a:ext cx="53755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1)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Рассчитать на сколько процентов вес плавучей ПАТЭС с оборудование больше, чем без оборудования;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2) Выразить отношение ширины корпуса станции к ее длине в десятичном виде (ответ округлить до сотых).</a:t>
            </a:r>
          </a:p>
        </p:txBody>
      </p:sp>
    </p:spTree>
    <p:extLst>
      <p:ext uri="{BB962C8B-B14F-4D97-AF65-F5344CB8AC3E}">
        <p14:creationId xmlns:p14="http://schemas.microsoft.com/office/powerpoint/2010/main" val="1490085097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Достижения России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20437" y="526473"/>
            <a:ext cx="5791199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апреля 1961 года Юрий Алексеевич Гагарин стал первым человеком в мировой истории, совершившим полёт в космическое пространство. Ракета-носитель «Восток» с кораблём «Восток-1», на борту которого находился Гагарин, была запущена с космодрома Байконур, расположенного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Кызылординской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области Казахстана. Спустя некоторое время Гагарин успешно приземлился в Саратовской области, неподалёку от Энгельса.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8849" y="611752"/>
            <a:ext cx="2300024" cy="3265018"/>
          </a:xfrm>
          <a:prstGeom prst="rect">
            <a:avLst/>
          </a:prstGeom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68390"/>
              </p:ext>
            </p:extLst>
          </p:nvPr>
        </p:nvGraphicFramePr>
        <p:xfrm>
          <a:off x="614679" y="4937455"/>
          <a:ext cx="4733175" cy="1150088"/>
        </p:xfrm>
        <a:graphic>
          <a:graphicData uri="http://schemas.openxmlformats.org/drawingml/2006/table">
            <a:tbl>
              <a:tblPr firstRow="1" firstCol="1" bandRow="1"/>
              <a:tblGrid>
                <a:gridCol w="1444081">
                  <a:extLst>
                    <a:ext uri="{9D8B030D-6E8A-4147-A177-3AD203B41FA5}">
                      <a16:colId xmlns:a16="http://schemas.microsoft.com/office/drawing/2014/main" val="3977031169"/>
                    </a:ext>
                  </a:extLst>
                </a:gridCol>
                <a:gridCol w="1186708">
                  <a:extLst>
                    <a:ext uri="{9D8B030D-6E8A-4147-A177-3AD203B41FA5}">
                      <a16:colId xmlns:a16="http://schemas.microsoft.com/office/drawing/2014/main" val="4105911057"/>
                    </a:ext>
                  </a:extLst>
                </a:gridCol>
                <a:gridCol w="907027">
                  <a:extLst>
                    <a:ext uri="{9D8B030D-6E8A-4147-A177-3AD203B41FA5}">
                      <a16:colId xmlns:a16="http://schemas.microsoft.com/office/drawing/2014/main" val="887643193"/>
                    </a:ext>
                  </a:extLst>
                </a:gridCol>
                <a:gridCol w="1195359">
                  <a:extLst>
                    <a:ext uri="{9D8B030D-6E8A-4147-A177-3AD203B41FA5}">
                      <a16:colId xmlns:a16="http://schemas.microsoft.com/office/drawing/2014/main" val="907648997"/>
                    </a:ext>
                  </a:extLst>
                </a:gridCol>
              </a:tblGrid>
              <a:tr h="7330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b="1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Стартовый</a:t>
                      </a:r>
                      <a:br>
                        <a:rPr lang="ru-RU" sz="1600" b="1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ru-RU" sz="1600" b="1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корабль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b="1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Дата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b="1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Старт 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b="1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Посадка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565935"/>
                  </a:ext>
                </a:extLst>
              </a:tr>
              <a:tr h="4170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u="sng" dirty="0">
                          <a:solidFill>
                            <a:srgbClr val="0645AD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4" tooltip="Восток-1"/>
                        </a:rPr>
                        <a:t>Восток-1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u="sng" dirty="0">
                          <a:solidFill>
                            <a:srgbClr val="0645AD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5" tooltip="12 апреля"/>
                        </a:rPr>
                        <a:t>12.04</a:t>
                      </a:r>
                      <a:r>
                        <a:rPr lang="ru-RU" sz="16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600" u="sng" dirty="0">
                          <a:solidFill>
                            <a:srgbClr val="0645AD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  <a:hlinkClick r:id="rId6" tooltip="1961 год"/>
                        </a:rPr>
                        <a:t>1961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06:07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ru-RU" sz="1600" dirty="0">
                          <a:solidFill>
                            <a:srgbClr val="202122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07:55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2A9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9992935"/>
                  </a:ext>
                </a:extLst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5638800" y="4358337"/>
            <a:ext cx="331123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Задание: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Рассчитать длительность полета космонавта, записав ответ: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часах;  в минутах;  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секундах.</a:t>
            </a:r>
          </a:p>
        </p:txBody>
      </p:sp>
    </p:spTree>
    <p:extLst>
      <p:ext uri="{BB962C8B-B14F-4D97-AF65-F5344CB8AC3E}">
        <p14:creationId xmlns:p14="http://schemas.microsoft.com/office/powerpoint/2010/main" val="1052744596"/>
      </p:ext>
    </p:extLst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5139459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Достижения России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2400" y="678871"/>
            <a:ext cx="6192982" cy="12884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Основное назначение ракетных комплексов «Искандер» — уничтожение систем ПВО и ПРО противника, а также важнейших объектов, охраняемых ими.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075709" y="2075099"/>
            <a:ext cx="6012871" cy="19119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«Кинжал— российский гиперзвуковой авиационный ракетный комплекс. Гиперзвуковые ракеты комплекса способны поражать как стационарные объекты, так и надводные корабли: авианосцы, крейсеры, эсминцы и фрегаты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2400" y="4094203"/>
            <a:ext cx="5929744" cy="149629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Циркон» — российская гиперзвуковая противокорабельная ракета, разрабатываемая «НПО машиностроения». Принята на вооружение 4 января 2023 года.</a:t>
            </a:r>
          </a:p>
        </p:txBody>
      </p:sp>
      <p:pic>
        <p:nvPicPr>
          <p:cNvPr id="12" name="Рисунок 11" descr="https://avatars.mds.yandex.net/i?id=a6fc98e99b65a78161421d1b4324edce59f6297e-7761820-images-thumbs&amp;n=13&amp;exp=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176" y="4142376"/>
            <a:ext cx="2551401" cy="1345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s://avatars.mds.yandex.net/i?id=2c8bdc95136a233e664118739e76579d-4818428-images-thumbs&amp;n=13&amp;exp=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27" y="2304596"/>
            <a:ext cx="2424545" cy="15703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s://avatars.mds.yandex.net/i?id=7cf8369ca347430b0e66468eac95cdd496d85c07-8265302-images-thumbs&amp;n=13&amp;exp=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3518" y="332507"/>
            <a:ext cx="2304719" cy="1634836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1250674" y="5714428"/>
            <a:ext cx="78045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Рассчитайте сколько км/ч составляет  скорость в 1 Мах, если отношение скоростей ракет «Циркон», «Кинжал» и «Искандер» составляет 8:10:6 Махов , а их общая скорость 16705,584 км/ч.</a:t>
            </a:r>
          </a:p>
        </p:txBody>
      </p:sp>
    </p:spTree>
    <p:extLst>
      <p:ext uri="{BB962C8B-B14F-4D97-AF65-F5344CB8AC3E}">
        <p14:creationId xmlns:p14="http://schemas.microsoft.com/office/powerpoint/2010/main" val="1594884464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Великая отечественная война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04394" y="4475018"/>
            <a:ext cx="8037294" cy="22167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Великая Отечественная война длилась 1418 дней и ночей, погибло 27 млн. советских людей, а это значит 19000 убитых ежедневно, 790 человек в час, 13 человек ежеминутно. Если по каждому убитому человек объявить минуту молчания, сколько времени будет Россия молчать?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4050" y="800171"/>
            <a:ext cx="5317981" cy="3539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443933"/>
      </p:ext>
    </p:extLst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Великая отечественная война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34032" y="942109"/>
            <a:ext cx="47099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годы ВОВ в нашей стране было создано немало техники, превосходившей по своим техническим характеристикам технику противника. Самолёт Як-3 создал в 1943 году коллектив, возглавляемый авиаконструктором Александром Сергеевичем Яковлевым.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309" y="1134154"/>
            <a:ext cx="3584334" cy="24782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9236" y="3551398"/>
            <a:ext cx="2191760" cy="307942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1011382" y="4081521"/>
            <a:ext cx="5128923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Як-3 развивал максимальную скорость 720 км/ч, что в 1,2  раза больше, чем немецкий самолет «Фокке-Вульф-190» и на 150 км/ч больше, немецкого же истребителя «Мессершмитт-109Е».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Найдите скорость истребителей.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379286760"/>
      </p:ext>
    </p:extLst>
  </p:cSld>
  <p:clrMapOvr>
    <a:masterClrMapping/>
  </p:clrMapOvr>
  <p:transition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249382" y="159183"/>
            <a:ext cx="9033163" cy="1060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"Меч Победы" – </a:t>
            </a:r>
            <a:b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</a:b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от Уральских гор до Берлина.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308764" y="1496291"/>
            <a:ext cx="4682836" cy="514003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Связка трех элементов в один смысловой конструктор называется - триптих. Уникальным триптихом в скульптуре стала серия монументов с Мечом Победы в разных городах, которая включает в себя также монументы: "Тыл — фронту", установленный в Магнитогорске, "Родина-мать зовет!" в Волгограде  и "Воин-освободитель", расположенный в берлинском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Трептов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-парке. Все три скульптуры объединяет один общий элемент — Меч Победы.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218" y="1962717"/>
            <a:ext cx="3796145" cy="4207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968625"/>
      </p:ext>
    </p:extLst>
  </p:cSld>
  <p:clrMapOvr>
    <a:masterClrMapping/>
  </p:clrMapOvr>
  <p:transition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249382" y="159183"/>
            <a:ext cx="9033163" cy="1060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"Меч Победы" – </a:t>
            </a:r>
            <a:b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</a:b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от Уральских гор до Берлина.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97526" y="1399309"/>
            <a:ext cx="3643745" cy="514003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Подразумевается, что Меч Победы, который был выкован на Урале, в дальнейшем будет поднят «Родиной-матерью» в Сталинграде – городе, где наступил коренной перелом в войне. А третий монумент, «Воин-освободитель», опустит Меч в самом логове врага — Берлине..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20106" r="18900"/>
          <a:stretch/>
        </p:blipFill>
        <p:spPr>
          <a:xfrm>
            <a:off x="4987636" y="1537854"/>
            <a:ext cx="3754582" cy="4898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19042"/>
      </p:ext>
    </p:extLst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249382" y="159183"/>
            <a:ext cx="9033163" cy="1060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"Меч Победы" – </a:t>
            </a:r>
            <a:b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</a:b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от Уральских гор до Берлина.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5978" r="16984" b="4682"/>
          <a:stretch/>
        </p:blipFill>
        <p:spPr>
          <a:xfrm>
            <a:off x="5140037" y="1532100"/>
            <a:ext cx="3557766" cy="507651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967664" y="1648720"/>
                <a:ext cx="3978409" cy="48538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Задача. 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Общая высота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манумента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«Родина-мать» — в 5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200" i="1" dirty="0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32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sz="32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раза больше, чем высота памятника "Тыл-фронту",  а высота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манумента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"Воин-освободитель" – на 2 метра меньше, чем памятник  "Тыл-фронту". Общая высота трех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манументов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113 метров. Определите высоту  каждого  </a:t>
                </a:r>
                <a:r>
                  <a:rPr lang="ru-RU" sz="24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манумента</a:t>
                </a:r>
                <a:r>
                  <a:rPr lang="ru-RU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7664" y="1648720"/>
                <a:ext cx="3978409" cy="4853893"/>
              </a:xfrm>
              <a:prstGeom prst="rect">
                <a:avLst/>
              </a:prstGeom>
              <a:blipFill>
                <a:blip r:embed="rId4"/>
                <a:stretch>
                  <a:fillRect l="-2454" t="-1004" r="-2607" b="-18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66195602"/>
      </p:ext>
    </p:extLst>
  </p:cSld>
  <p:clrMapOvr>
    <a:masterClrMapping/>
  </p:clrMapOvr>
  <p:transition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Подвиг России в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26182" y="3844867"/>
            <a:ext cx="401781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 подножья Мамаева кургана до его вершины посетитель проходит 200 гранитных ступеней, так как Сталинградская битва продолжалась 200 дней и ночей. Высота ступени 0,15м, ширина 0,35м. Какова Высота Мамаева кургана?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35526" y="665018"/>
            <a:ext cx="4890655" cy="563231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Мама́ев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курга́н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возвышенность на правом берегу реки Волги в Волгограде, где во время Сталинградской битвы происходили ожесточённые бои, начиная с сентября 1942 года и заканчивая январём 1943 года. Сегодня Мамаев курган известен в первую очередь памятником-ансамблем «Героям Сталинградской битвы» с главным монументом «Родина-мать зовёт!». На Мамаевом кургане существует несколько братских и индивидуальных могил, в которых покоится прах более чем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35 000 защитников Сталинграда.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«Мамаев курган» известно издавна, со времен Золотой Орды. На его вершине были когда-то сторожевые дозоры.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7855" y="714742"/>
            <a:ext cx="3080400" cy="30804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13232481"/>
      </p:ext>
    </p:extLst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Подвиг России в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3894" y="678873"/>
            <a:ext cx="47798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октябре 1941 года враг совершил на Москву 31 налет. В этих налетах участвовало 2000 немецких самолетов, из них было сбито 278, к городу прорвалось только 72 самолета. Сколько вражеских самолетов не сумели прорваться к Москве?  Каков процент сбитых самолетов?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983712" y="665018"/>
            <a:ext cx="4031673" cy="605443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Битва за Москву – одно из величайших событий Великой Отечественной войны. Она началась 30 сентября 1941 года и завершилась 20 апреля 1942 года. Московская битва стала первым стратегическим поражением Германии во Второй мировой войне. Фашистам противостояли силы трёх фронтов Красной Армии. Их общую численность можно оценить в 1,25 млн солдат, 7,6 тыс. орудий и миномётов, почти 1 тыс. танков и около 700 самолётов.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50545" t="1749" r="1000" b="24126"/>
          <a:stretch/>
        </p:blipFill>
        <p:spPr>
          <a:xfrm>
            <a:off x="973281" y="3496655"/>
            <a:ext cx="3241045" cy="322280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70441496"/>
      </p:ext>
    </p:extLst>
  </p:cSld>
  <p:clrMapOvr>
    <a:masterClrMapping/>
  </p:clrMapOvr>
  <p:transition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Подвиг России в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3345" y="925667"/>
            <a:ext cx="4572000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Военная блокада города Ленинграда немецкими и финскими войсками и их союзниками во время ВОВ длилась с 8 сентября 1941 года по 27 января 1944 года, блокада продолжалась 872 дня. Блокада унесла жизни до 1,5 миллиона жителей города. От фашистских бомбежек погибли лишь 3% людей, остальные 97% -  от голода: ежедневно от истощения умирали около 4 тысяч человек.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86691" y="4971969"/>
            <a:ext cx="825730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изготовление дневной нормы хлеба в блокадном Ленинграде требовалось: 40 грамм соломы и столько же опилок, муки в 2 раза меньше, чем соломы, а отрубей в 5 раз больше, чем муки. Узнайте вес кусочка хлеба, который съедал в сутки житель блокадного Ленинграда?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2196" y="774082"/>
            <a:ext cx="3682649" cy="4088823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23667384"/>
      </p:ext>
    </p:extLst>
  </p:cSld>
  <p:clrMapOvr>
    <a:masterClrMapping/>
  </p:clrMapOvr>
  <p:transition>
    <p:fade thruBlk="1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Подвиг России в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7668" y="3485246"/>
            <a:ext cx="4350327" cy="255454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сводок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Совинформбюро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За 12, 15 и 17 июня 1944 года в воздушных боях и огнём зенитной артиллерии сбито самолётов противника в отношении 4:5:8 Общая численность сбитых самолетов противника 51.  Сколько самолетов было уничтожено в каждый день.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13986" y="983673"/>
            <a:ext cx="3517395" cy="5375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Со́винформбюро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́ (Советское информационное бюро) информационное ведомство в СССР, образованное 24 июня 1941 года. 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задача Бюро заключалась в составлении сводок для радио, газет и журналов о положении на фронтах, работе тыла, о партизанском движении во время Великой Отечественной войны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424" y="745682"/>
            <a:ext cx="3774813" cy="26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774160"/>
      </p:ext>
    </p:extLst>
  </p:cSld>
  <p:clrMapOvr>
    <a:masterClrMapping/>
  </p:clrMapOvr>
  <p:transition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Подвиг России в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6137" y="4765555"/>
            <a:ext cx="5777345" cy="163121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летном отряде имеются истребители Ла-7 , в количестве 38 штук, бомбардировщики У-2 , в количестве 20 единиц и штурмовики  Ил-2 – 17 шт. Найдите вероятность того, что летчик полетит на бомбардировщике?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985164" y="748145"/>
            <a:ext cx="2951018" cy="302029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Ла-7 - это один из лучших истребителей своего времени,  произведенный под руководством Лавочкина во время войны. На Ла-7 летали легендарные советские пилоты Иван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Кожедуб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и Алексей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Маресьев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0124" y="619501"/>
            <a:ext cx="3456429" cy="2705590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У-2 использовался преимущественно для ночных бомбардировок. Это было обусловлено тем, что летать У-2 мог достаточно низко, а при приближении к цели приглушал мотор и становился почти незаметным.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985164" y="4148692"/>
            <a:ext cx="3048000" cy="242547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"Летающий танк", "бетонный самолет", "черная смерть" — все это прозвища Ил-2, самого массового боевого самолета в истории, созданного КБ Ильюшина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3504" y="3677204"/>
            <a:ext cx="2609850" cy="942975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7014" y="3530345"/>
            <a:ext cx="2522648" cy="1205239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6518" y="1075196"/>
            <a:ext cx="2139886" cy="1205569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04947129"/>
      </p:ext>
    </p:extLst>
  </p:cSld>
  <p:clrMapOvr>
    <a:masterClrMapping/>
  </p:clrMapOvr>
  <p:transition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Урал в годы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96015" y="4405278"/>
            <a:ext cx="6844145" cy="224676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за годы войны заводом Уралмаш было выпущено 13, 7 тысяч бронекорпусов для различных боевых машин, 7, 1 тысяч башен тяжелого танка «Клим Ворошилов», более 5 тысяч самоходных артиллерийских установок (в основном СУ-122, СУ-85), 731 танк Т-34. Определите отношение числа танков Т-34 к артиллерийским установкам?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394" y="687594"/>
            <a:ext cx="5453933" cy="3554796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4995" y="691861"/>
            <a:ext cx="2553422" cy="3550528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21916423"/>
      </p:ext>
    </p:extLst>
  </p:cSld>
  <p:clrMapOvr>
    <a:masterClrMapping/>
  </p:clrMapOvr>
  <p:transition>
    <p:fade thruBlk="1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Урал в годы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10838" y="3078134"/>
            <a:ext cx="8853053" cy="359975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Уральский добровольческий танковый корпус был сформирован в феврале — мае 1943 года и оснащён оружием и техникой, изготовленными трудящимися Свердловской, Челябинской и </a:t>
            </a:r>
            <a:r>
              <a:rPr lang="ru-RU" sz="1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Молотовской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(ныне — Пермский край) областей безвозмездным трудом сверх плана и на добровольные взносы. По всему Уралу собрали добровольные пожертвования на сумму свыше 70 миллионов рублей: на боевую технику, вооружение и обмундирование. По данным от июля 1943 года, материальная часть корпуса составляла: танков Т-34 — 202, Т-70 — 7; бронемашин БА-64 — 68; самоходных 122-миллиметровых орудий — 16; 85-миллиметровых орудий — 12; 120-миллиметровых минометов — 42; 82-миллиметровых минометов — 52; установок М-13 — 8; 76-миллиметровых орудий — 24; 45-миллиметровых орудий — 32; 37-миллиметровых орудий — 16.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860473" y="994413"/>
            <a:ext cx="32835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Выразить все составляющие материальной части Уральского добровольческого корпуса в процентах.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5824" t="29072" r="10228" b="17897"/>
          <a:stretch/>
        </p:blipFill>
        <p:spPr>
          <a:xfrm>
            <a:off x="304800" y="665018"/>
            <a:ext cx="5361709" cy="2540234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7408737"/>
      </p:ext>
    </p:extLst>
  </p:cSld>
  <p:clrMapOvr>
    <a:masterClrMapping/>
  </p:clrMapOvr>
  <p:transition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Полевской в годы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5636" y="3513462"/>
            <a:ext cx="8368146" cy="286232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подсчетам работников Полевского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горвоенкомата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участниками обороны Москвы были 64 человека, Ленинграда – на 54 человека больше, Сталинграда – на 17 человек больше, чем Ленинграда, Киева – 11, Одессы – 3, Севастополя – 3, Заполярья – 27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полевчан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освобождении Кавказа участвовали 33, Новгорода – 2, Будапешта – 12, Белграда – 3, Варшавы – 69, Праги – 28, Вены – в 11 раз меньше чел., чем Берлина.  Штурмовали Берлин 132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полевчанина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Сколько всего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полевчан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участвовали в освобождении этих городов; составьте диаграмму.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/>
          <a:srcRect l="2461" t="2250" r="2431" b="22671"/>
          <a:stretch/>
        </p:blipFill>
        <p:spPr>
          <a:xfrm>
            <a:off x="415636" y="665018"/>
            <a:ext cx="8354291" cy="268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501530"/>
      </p:ext>
    </p:extLst>
  </p:cSld>
  <p:clrMapOvr>
    <a:masterClrMapping/>
  </p:clrMapOvr>
  <p:transition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Полевской в годы ВОВ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09600" y="824345"/>
            <a:ext cx="8229600" cy="2202873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Во время Великой Отечественной войны из Полевского на фронт ушли: в 1941 г. - 2 907 человек, что на 296 чел. больше чем в 1942 г. и на 1828 чел больше, чем в 1943 г., в 1945 г. – 197 чел, а численность 1944г. составляет 300% от 1945г. Найдите общую численность ушедших на фронт из нашего города.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3490" y="3186545"/>
            <a:ext cx="5226942" cy="3449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733417"/>
      </p:ext>
    </p:extLst>
  </p:cSld>
  <p:clrMapOvr>
    <a:masterClrMapping/>
  </p:clrMapOvr>
  <p:transition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Природа России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90109" y="4537508"/>
            <a:ext cx="51538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 всех пресных озерах мира содержится 123000 км3 воды. Озеро Байкал содержит 19% этих запасов и 90% российских запасов пресной воды. Определить запасы воды в озере Байкал и запасы пресной воды в России?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700" y="4237693"/>
            <a:ext cx="3309015" cy="2481761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</p:pic>
      <p:sp>
        <p:nvSpPr>
          <p:cNvPr id="7" name="Скругленный прямоугольник 6"/>
          <p:cNvSpPr/>
          <p:nvPr/>
        </p:nvSpPr>
        <p:spPr>
          <a:xfrm>
            <a:off x="235528" y="665018"/>
            <a:ext cx="8645236" cy="336665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Байка́л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озеро тектонического происхождения в южной части Восточной Сибири на границе Иркутской области и Республики Бурятия, самое глубокое озеро на планете, крупнейший природный резервуар пресной воды и самое большое по площади пресноводное озеро Евразии. Озеро протянулось с юго-запада на северо-восток на 636 км. в виде гигантского полумесяца. Ширина водоёма колеблется в пределах от 24 до 79 км. Дно Байкала в самой глубокой его части на 1187 метров ниже уровня Мирового океана. Площадь водной поверхности Байкала — 31 722 км², что примерно равно площади таких стран, как Бельгия или Нидерланды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41523741"/>
      </p:ext>
    </p:extLst>
  </p:cSld>
  <p:clrMapOvr>
    <a:masterClrMapping/>
  </p:clrMapOvr>
  <p:transition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Природа России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738255" y="942110"/>
            <a:ext cx="4156364" cy="566650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Чусова́я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- река на Среднем Урале, левый приток Камы.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Протекает по территории Челябинской, Свердловской областей и Пермского края России. Река интересна тем, что берёт начало на восточных склонах Уральского хребта, пересекает его и затем протекает по его западным склонам. Протяженность реки по Свердловской области – 377 км, что в 18,85 раза больше, чем по Челябинской области и на 182 км длиннее, чем протяженность реки по Пермскому краю.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3116" y="3438519"/>
            <a:ext cx="432992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1) Рассчитайте длину реки Чусовая.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2) На сколько процентов общая длина реки больше ее протяженности  по Свердловской области (ответ округлите до целых)?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Какова длина реки Чусовой, если 5/16 ее длины составляет 185 км?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254" y="665018"/>
            <a:ext cx="3153026" cy="2686378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496886434"/>
      </p:ext>
    </p:extLst>
  </p:cSld>
  <p:clrMapOvr>
    <a:masterClrMapping/>
  </p:clrMapOvr>
  <p:transition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Природа России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35528" y="792129"/>
            <a:ext cx="5638800" cy="42579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Свердло́вская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о́бласть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субъект Российской Федерации, являющийся вторым по числу городов в России (после Московской области). Входит в состав Уральского федерального округа. Область граничит с Пермским краем, Республикой Коми, с Ханты-Мансийским автономным округом, с Тюменской,  Курганской, Челябинской областями и с Башкирией. Свердловская область была образована в составе РСФСР 17 января 1934, в нынешних границах область существует с 1938 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89709" y="5121147"/>
            <a:ext cx="83542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 лесов на территории Свердловской области составляет  16 047,7 тыс. га. Ельники составляют - 16,3 %, кедровники - 6,2, пихтачи - 1,6, лиственные леса - 0,2 %. Какую площадь занимает каждая порода? Составить различные виды диаграмм.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7522" y="792129"/>
            <a:ext cx="2972664" cy="4257997"/>
          </a:xfrm>
          <a:prstGeom prst="rect">
            <a:avLst/>
          </a:prstGeom>
          <a:ln w="38100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787769764"/>
      </p:ext>
    </p:extLst>
  </p:cSld>
  <p:clrMapOvr>
    <a:masterClrMapping/>
  </p:clrMapOvr>
  <p:transition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Город Полевской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8179" y="2396837"/>
            <a:ext cx="4811036" cy="4249342"/>
          </a:xfrm>
          <a:prstGeom prst="rect">
            <a:avLst/>
          </a:prstGeom>
          <a:ln w="57150">
            <a:solidFill>
              <a:schemeClr val="accent1">
                <a:lumMod val="75000"/>
              </a:schemeClr>
            </a:solidFill>
          </a:ln>
        </p:spPr>
      </p:pic>
      <p:sp>
        <p:nvSpPr>
          <p:cNvPr id="5" name="Прямоугольник 4"/>
          <p:cNvSpPr/>
          <p:nvPr/>
        </p:nvSpPr>
        <p:spPr>
          <a:xfrm>
            <a:off x="471055" y="665018"/>
            <a:ext cx="3754582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Полевской городской округ расположен на юге Свердловской области, к югу и юго-западу от города Екатеринбурга. Городской округ образован в границах административно-территориальной единицы «город Полевской». Площадь Полевского городского округа — 1550,58 км², что составляет около 0,8 % от общей площади Свердловской области. Найдите площадь Свердловской области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31573584"/>
      </p:ext>
    </p:extLst>
  </p:cSld>
  <p:clrMapOvr>
    <a:masterClrMapping/>
  </p:clrMapOvr>
  <p:transition>
    <p:fade thruBlk="1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Город Полевской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823041" y="786127"/>
            <a:ext cx="4128655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Первое письменное упоминание Полевского относится к 1699 году. В «Пермских губернских ведомостях» приводится текст жалобы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полевских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крестьян на имя Петра Первого. Однако официальным годом основания Полевского принято считать 1718 год, когда был восстановлен 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Гумешевский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рудник после нападения башкир</a:t>
            </a:r>
            <a:r>
              <a:rPr lang="ru-RU" sz="20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6441" y="2791711"/>
            <a:ext cx="4646600" cy="34778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 мая 1933 года в Полевском родился Юрий Ефремович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Бояринцев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советский и российский математик, доктор физико-математических наук, профессор, заведующего кафедрой вычислительной математики в Иркутском государственном университете, создатель советской школы по изучению линейных и нелинейных АДС (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-дифференцированных систем).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3684" y="725572"/>
            <a:ext cx="1775989" cy="20055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4823041" y="4473653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Рассчитайте сколько лет прошло с момента официального основания города Полевского до рождения  математика Ю.Е.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Бояринцева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66766165"/>
      </p:ext>
    </p:extLst>
  </p:cSld>
  <p:clrMapOvr>
    <a:masterClrMapping/>
  </p:clrMapOvr>
  <p:transition>
    <p:fade thruBlk="1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1205923" y="159183"/>
            <a:ext cx="7234237" cy="5058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4000" dirty="0">
                <a:solidFill>
                  <a:schemeClr val="accent6"/>
                </a:solidFill>
                <a:latin typeface="Monotype Corsiva" panose="03010101010201010101" pitchFamily="66" charset="0"/>
              </a:rPr>
              <a:t>Город Полевской</a:t>
            </a:r>
            <a:endParaRPr sz="4000" dirty="0">
              <a:solidFill>
                <a:schemeClr val="accent6"/>
              </a:solidFill>
              <a:latin typeface="Monotype Corsiva" panose="03010101010201010101" pitchFamily="66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5542922"/>
              </p:ext>
            </p:extLst>
          </p:nvPr>
        </p:nvGraphicFramePr>
        <p:xfrm>
          <a:off x="4920106" y="858981"/>
          <a:ext cx="3808258" cy="5020077"/>
        </p:xfrm>
        <a:graphic>
          <a:graphicData uri="http://schemas.openxmlformats.org/drawingml/2006/table">
            <a:tbl>
              <a:tblPr firstRow="1" firstCol="1" bandRow="1">
                <a:tableStyleId>{67E29403-F001-4EDE-8430-1800F7EB2116}</a:tableStyleId>
              </a:tblPr>
              <a:tblGrid>
                <a:gridCol w="2268667">
                  <a:extLst>
                    <a:ext uri="{9D8B030D-6E8A-4147-A177-3AD203B41FA5}">
                      <a16:colId xmlns:a16="http://schemas.microsoft.com/office/drawing/2014/main" val="2998638622"/>
                    </a:ext>
                  </a:extLst>
                </a:gridCol>
                <a:gridCol w="1539591">
                  <a:extLst>
                    <a:ext uri="{9D8B030D-6E8A-4147-A177-3AD203B41FA5}">
                      <a16:colId xmlns:a16="http://schemas.microsoft.com/office/drawing/2014/main" val="2365006218"/>
                    </a:ext>
                  </a:extLst>
                </a:gridCol>
              </a:tblGrid>
              <a:tr h="464169">
                <a:tc>
                  <a:txBody>
                    <a:bodyPr/>
                    <a:lstStyle/>
                    <a:p>
                      <a:pPr indent="45021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жителей Полевского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268437"/>
                  </a:ext>
                </a:extLst>
              </a:tr>
              <a:tr h="2530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0289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63 743 человек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2012 год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32393417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63 412 человек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2013 год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792323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62 904 человек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2014 год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6752391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62 728 человек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2015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7057603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62 402 человек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6831092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62 259 человек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4658434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61 853 человек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416053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61 332 человек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13741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60 979 человек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1557004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60 012 человек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2499298"/>
                  </a:ext>
                </a:extLst>
              </a:tr>
              <a:tr h="302569"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59 112 человек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450215"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 год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3774" marR="53774" marT="35849" marB="35849" anchor="b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421377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49429" y="4597523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  По данным таблицы составьте график изменения численности населения Полевского. Сделайте выводы.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07" y="726763"/>
            <a:ext cx="3820938" cy="3617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489975"/>
      </p:ext>
    </p:extLst>
  </p:cSld>
  <p:clrMapOvr>
    <a:masterClrMapping/>
  </p:clrMapOvr>
  <p:transition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6"/>
          <p:cNvSpPr txBox="1">
            <a:spLocks noGrp="1"/>
          </p:cNvSpPr>
          <p:nvPr>
            <p:ph type="ctrTitle"/>
          </p:nvPr>
        </p:nvSpPr>
        <p:spPr>
          <a:xfrm>
            <a:off x="985730" y="1460299"/>
            <a:ext cx="7234237" cy="36306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/>
          <a:p>
            <a:pPr lvl="0">
              <a:buClr>
                <a:schemeClr val="lt2"/>
              </a:buClr>
              <a:buSzPts val="5400"/>
            </a:pPr>
            <a:r>
              <a:rPr lang="ru-RU" sz="5400" b="1" i="1" dirty="0">
                <a:solidFill>
                  <a:schemeClr val="tx1"/>
                </a:solidFill>
              </a:rPr>
              <a:t>ПАТРИОТИЧЕСКОЕ ВОСПИТАНИЕ </a:t>
            </a:r>
            <a:br>
              <a:rPr lang="ru-RU" sz="5400" b="1" i="1" dirty="0">
                <a:solidFill>
                  <a:schemeClr val="tx1"/>
                </a:solidFill>
              </a:rPr>
            </a:br>
            <a:r>
              <a:rPr lang="ru-RU" sz="5400" b="1" i="1" dirty="0">
                <a:solidFill>
                  <a:schemeClr val="tx1"/>
                </a:solidFill>
              </a:rPr>
              <a:t>НА </a:t>
            </a:r>
            <a:br>
              <a:rPr lang="ru-RU" sz="5400" b="1" i="1" dirty="0">
                <a:solidFill>
                  <a:schemeClr val="tx1"/>
                </a:solidFill>
              </a:rPr>
            </a:br>
            <a:r>
              <a:rPr lang="ru-RU" sz="5400" b="1" i="1" dirty="0">
                <a:solidFill>
                  <a:schemeClr val="tx1"/>
                </a:solidFill>
              </a:rPr>
              <a:t>УРОКАХ МАТЕМАТИКИ</a:t>
            </a:r>
            <a:r>
              <a:rPr lang="en-US" sz="4800" b="1" i="1" u="none" dirty="0">
                <a:solidFill>
                  <a:schemeClr val="tx1"/>
                </a:solidFill>
                <a:latin typeface="Wingdings 3" panose="05040102010807070707" pitchFamily="18" charset="2"/>
                <a:sym typeface="Times New Roman"/>
              </a:rPr>
              <a:t>  </a:t>
            </a:r>
            <a:endParaRPr b="1" i="1" dirty="0">
              <a:solidFill>
                <a:schemeClr val="tx1"/>
              </a:solidFill>
              <a:latin typeface="Wingdings 3" panose="05040102010807070707" pitchFamily="18" charset="2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53AFC04-BC9A-AD9A-C68C-98DF0478F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6839" y="64354"/>
            <a:ext cx="1297080" cy="1297080"/>
          </a:xfrm>
          <a:prstGeom prst="rect">
            <a:avLst/>
          </a:prstGeom>
        </p:spPr>
      </p:pic>
      <p:sp>
        <p:nvSpPr>
          <p:cNvPr id="5" name="Google Shape;110;p16">
            <a:extLst>
              <a:ext uri="{FF2B5EF4-FFF2-40B4-BE49-F238E27FC236}">
                <a16:creationId xmlns:a16="http://schemas.microsoft.com/office/drawing/2014/main" id="{9AFB51B3-035B-75FB-0271-83BCAB7219C8}"/>
              </a:ext>
            </a:extLst>
          </p:cNvPr>
          <p:cNvSpPr txBox="1">
            <a:spLocks/>
          </p:cNvSpPr>
          <p:nvPr/>
        </p:nvSpPr>
        <p:spPr>
          <a:xfrm>
            <a:off x="1322773" y="0"/>
            <a:ext cx="6436309" cy="10830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Noto Sans Symbols"/>
              <a:buNone/>
              <a:defRPr sz="3200" b="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397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71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indent="0">
              <a:spcBef>
                <a:spcPts val="0"/>
              </a:spcBef>
              <a:buSzPts val="2400"/>
            </a:pPr>
            <a:r>
              <a:rPr lang="ru-RU" sz="2000" b="1" dirty="0">
                <a:solidFill>
                  <a:schemeClr val="tx1"/>
                </a:solidFill>
              </a:rPr>
              <a:t>МАОУ ПГО «Политехнический лицей № 21 «Эрудит»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6" name="Google Shape;110;p16">
            <a:extLst>
              <a:ext uri="{FF2B5EF4-FFF2-40B4-BE49-F238E27FC236}">
                <a16:creationId xmlns:a16="http://schemas.microsoft.com/office/drawing/2014/main" id="{89A33B32-6F7A-DCC4-85E0-FB00C5113A64}"/>
              </a:ext>
            </a:extLst>
          </p:cNvPr>
          <p:cNvSpPr txBox="1">
            <a:spLocks/>
          </p:cNvSpPr>
          <p:nvPr/>
        </p:nvSpPr>
        <p:spPr>
          <a:xfrm>
            <a:off x="4647291" y="5326602"/>
            <a:ext cx="4807427" cy="15313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075" tIns="46025" rIns="92075" bIns="460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31800" algn="ctr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Noto Sans Symbols"/>
              <a:buNone/>
              <a:defRPr sz="3200" b="0" i="0" u="none" strike="noStrike" cap="none">
                <a:solidFill>
                  <a:schemeClr val="lt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39751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71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indent="0">
              <a:spcBef>
                <a:spcPts val="480"/>
              </a:spcBef>
              <a:buSzPts val="2400"/>
            </a:pPr>
            <a:r>
              <a:rPr lang="ru-RU" sz="2000" b="1" dirty="0">
                <a:solidFill>
                  <a:schemeClr val="tx1"/>
                </a:solidFill>
              </a:rPr>
              <a:t>Учитель математики </a:t>
            </a:r>
            <a:endParaRPr lang="ru-RU" sz="2000" dirty="0">
              <a:solidFill>
                <a:schemeClr val="tx1"/>
              </a:solidFill>
            </a:endParaRPr>
          </a:p>
          <a:p>
            <a:pPr marL="0" indent="0">
              <a:spcBef>
                <a:spcPts val="480"/>
              </a:spcBef>
              <a:buSzPts val="2400"/>
            </a:pPr>
            <a:r>
              <a:rPr lang="ru-RU" sz="2000" b="1" dirty="0">
                <a:solidFill>
                  <a:schemeClr val="tx1"/>
                </a:solidFill>
              </a:rPr>
              <a:t>Хабарова Ольга Александровна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82552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1_Стратегия">
  <a:themeElements>
    <a:clrScheme name="Стратегия 2">
      <a:dk1>
        <a:srgbClr val="000000"/>
      </a:dk1>
      <a:lt1>
        <a:srgbClr val="E9E2B6"/>
      </a:lt1>
      <a:dk2>
        <a:srgbClr val="996600"/>
      </a:dk2>
      <a:lt2>
        <a:srgbClr val="786950"/>
      </a:lt2>
      <a:accent1>
        <a:srgbClr val="727DE0"/>
      </a:accent1>
      <a:accent2>
        <a:srgbClr val="D54F41"/>
      </a:accent2>
      <a:accent3>
        <a:srgbClr val="F2EED7"/>
      </a:accent3>
      <a:accent4>
        <a:srgbClr val="000000"/>
      </a:accent4>
      <a:accent5>
        <a:srgbClr val="BCBFED"/>
      </a:accent5>
      <a:accent6>
        <a:srgbClr val="C1473A"/>
      </a:accent6>
      <a:hlink>
        <a:srgbClr val="003300"/>
      </a:hlink>
      <a:folHlink>
        <a:srgbClr val="33993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847</TotalTime>
  <Words>2825</Words>
  <Application>Microsoft Office PowerPoint</Application>
  <PresentationFormat>Экран (4:3)</PresentationFormat>
  <Paragraphs>187</Paragraphs>
  <Slides>32</Slides>
  <Notes>32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</vt:lpstr>
      <vt:lpstr>Calibri</vt:lpstr>
      <vt:lpstr>Cambria Math</vt:lpstr>
      <vt:lpstr>Monotype Corsiva</vt:lpstr>
      <vt:lpstr>Noto Sans Symbols</vt:lpstr>
      <vt:lpstr>Times New Roman</vt:lpstr>
      <vt:lpstr>Wingdings</vt:lpstr>
      <vt:lpstr>Wingdings 3</vt:lpstr>
      <vt:lpstr>1_Стратегия</vt:lpstr>
      <vt:lpstr>ПАТРИОТИЧЕСКОЕ ВОСПИТАНИЕ  НА  УРОКАХ МАТЕМАТИКИ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Достижения России</vt:lpstr>
      <vt:lpstr>Презентация PowerPoint</vt:lpstr>
      <vt:lpstr>Достижения России</vt:lpstr>
      <vt:lpstr>Достижения России</vt:lpstr>
      <vt:lpstr>Достижения России</vt:lpstr>
      <vt:lpstr>Великая отечественная война</vt:lpstr>
      <vt:lpstr>Великая отечественная война</vt:lpstr>
      <vt:lpstr>"Меч Победы" –  от Уральских гор до Берлина.</vt:lpstr>
      <vt:lpstr>"Меч Победы" –  от Уральских гор до Берлина.</vt:lpstr>
      <vt:lpstr>"Меч Победы" –  от Уральских гор до Берлина.</vt:lpstr>
      <vt:lpstr>Подвиг России в ВОВ</vt:lpstr>
      <vt:lpstr>Подвиг России в ВОВ</vt:lpstr>
      <vt:lpstr>Подвиг России в ВОВ</vt:lpstr>
      <vt:lpstr>Подвиг России в ВОВ</vt:lpstr>
      <vt:lpstr>Подвиг России в ВОВ</vt:lpstr>
      <vt:lpstr>Урал в годы ВОВ</vt:lpstr>
      <vt:lpstr>Урал в годы ВОВ</vt:lpstr>
      <vt:lpstr>Полевской в годы ВОВ</vt:lpstr>
      <vt:lpstr>Полевской в годы ВОВ</vt:lpstr>
      <vt:lpstr>Природа России</vt:lpstr>
      <vt:lpstr>Природа России</vt:lpstr>
      <vt:lpstr>Природа России</vt:lpstr>
      <vt:lpstr>Город Полевской</vt:lpstr>
      <vt:lpstr>Город Полевской</vt:lpstr>
      <vt:lpstr>Город Полевской</vt:lpstr>
      <vt:lpstr>ПАТРИОТИЧЕСКОЕ ВОСПИТАНИЕ  НА  УРОКАХ МАТЕМАТИКИ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ПАТРИОТИЧЕСКОЕ ВОСПИТАНИЕ  НА  УРОКАХ МАТЕМАТИКИ</dc:title>
  <dc:creator>Зоя Владимировна</dc:creator>
  <cp:lastModifiedBy>Зоя Владимировна</cp:lastModifiedBy>
  <cp:revision>71</cp:revision>
  <dcterms:modified xsi:type="dcterms:W3CDTF">2023-03-22T15:55:40Z</dcterms:modified>
</cp:coreProperties>
</file>