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302" r:id="rId25"/>
    <p:sldId id="281" r:id="rId26"/>
    <p:sldId id="283" r:id="rId27"/>
    <p:sldId id="285" r:id="rId28"/>
    <p:sldId id="284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303" r:id="rId40"/>
    <p:sldId id="304" r:id="rId41"/>
    <p:sldId id="305" r:id="rId42"/>
    <p:sldId id="307" r:id="rId43"/>
    <p:sldId id="297" r:id="rId44"/>
    <p:sldId id="300" r:id="rId45"/>
    <p:sldId id="298" r:id="rId46"/>
    <p:sldId id="299" r:id="rId47"/>
    <p:sldId id="301" r:id="rId4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98336"/>
    <a:srgbClr val="A0E914"/>
    <a:srgbClr val="A62423"/>
    <a:srgbClr val="D7C12D"/>
    <a:srgbClr val="FBD8B1"/>
    <a:srgbClr val="87A627"/>
    <a:srgbClr val="102B02"/>
    <a:srgbClr val="638821"/>
    <a:srgbClr val="869D20"/>
    <a:srgbClr val="7E931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-40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368300"/>
            <a:ext cx="7112000" cy="1770063"/>
          </a:xfrm>
          <a:prstGeom prst="round2DiagRect">
            <a:avLst/>
          </a:prstGeom>
          <a:ln w="76200">
            <a:solidFill>
              <a:srgbClr val="198336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none"/>
        </p:style>
        <p:txBody>
          <a:bodyPr anchor="b"/>
          <a:lstStyle>
            <a:lvl1pPr algn="ctr">
              <a:defRPr sz="6000" b="1" cap="none" spc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/>
                <a:latin typeface="Bahnschrift" panose="020B05020402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76700" y="3124595"/>
            <a:ext cx="4051300" cy="74850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12089933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ound2Diag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15385777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34188988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ound2Diag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78393378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4223251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63892414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92119839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63190395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05612723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87944143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4001466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39EEA-B55E-4D74-AE12-4E1E6EA2BB5C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F408F-56D8-49A6-8B85-83ABFFEF5C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ound2DiagRect">
            <a:avLst/>
          </a:prstGeom>
          <a:solidFill>
            <a:srgbClr val="A0E914"/>
          </a:solidFill>
          <a:ln>
            <a:solidFill>
              <a:srgbClr val="198336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none"/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7952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cap="none" spc="0">
          <a:ln w="6600">
            <a:solidFill>
              <a:schemeClr val="tx1"/>
            </a:solidFill>
            <a:prstDash val="solid"/>
          </a:ln>
          <a:solidFill>
            <a:schemeClr val="tx1"/>
          </a:solidFill>
          <a:effectLst>
            <a:outerShdw blurRad="50800" dist="38100" algn="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5869" y="206061"/>
            <a:ext cx="5760523" cy="1961100"/>
          </a:xfrm>
        </p:spPr>
        <p:txBody>
          <a:bodyPr>
            <a:normAutofit/>
          </a:bodyPr>
          <a:lstStyle/>
          <a:p>
            <a:r>
              <a:rPr lang="ru-RU" dirty="0" smtClean="0"/>
              <a:t>Экология родного края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0105" y="3870252"/>
            <a:ext cx="4051300" cy="209461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Подготовил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Скобелкин</a:t>
            </a:r>
            <a:r>
              <a:rPr lang="ru-RU" dirty="0" smtClean="0"/>
              <a:t> Олег Сергеевич </a:t>
            </a:r>
          </a:p>
          <a:p>
            <a:r>
              <a:rPr lang="ru-RU" b="1" dirty="0" smtClean="0"/>
              <a:t>Руководители</a:t>
            </a:r>
            <a:r>
              <a:rPr lang="ru-RU" dirty="0" smtClean="0"/>
              <a:t>: </a:t>
            </a:r>
          </a:p>
          <a:p>
            <a:r>
              <a:rPr lang="ru-RU" dirty="0" smtClean="0"/>
              <a:t>Николаева Елена Михайловна</a:t>
            </a:r>
          </a:p>
          <a:p>
            <a:r>
              <a:rPr lang="ru-RU" dirty="0" smtClean="0"/>
              <a:t>Маняхина Елена Юрьевна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82233" y="6326372"/>
            <a:ext cx="2014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Алексеевка, 2021г.</a:t>
            </a:r>
            <a:endParaRPr lang="ru-RU" dirty="0"/>
          </a:p>
        </p:txBody>
      </p:sp>
      <p:pic>
        <p:nvPicPr>
          <p:cNvPr id="7170" name="Picture 2" descr="http://i.mycdn.me/i?r=AzGBqNaF5OQp2lMpnhRx4DEF4DDcBW2HC0p9U3rCdqfrvUNXGtQH27e50ImexYVDPi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549" y="404038"/>
            <a:ext cx="1371600" cy="13716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5577842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	Есть у меня мечта одна, чтоб регион наш преобразился!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6146" name="Picture 2" descr="https://alexaat.ru/images/stories/news/2016/04/sovet/image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840" y="1775638"/>
            <a:ext cx="3460896" cy="2307264"/>
          </a:xfrm>
          <a:prstGeom prst="rect">
            <a:avLst/>
          </a:prstGeom>
          <a:noFill/>
        </p:spPr>
      </p:pic>
      <p:pic>
        <p:nvPicPr>
          <p:cNvPr id="44034" name="Picture 2" descr="https://bel.cultreg.ru/uploads/279e3d604a63eca11a8c27580741bea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6525" y="3919363"/>
            <a:ext cx="3043717" cy="1747283"/>
          </a:xfrm>
          <a:prstGeom prst="rect">
            <a:avLst/>
          </a:prstGeom>
          <a:noFill/>
        </p:spPr>
      </p:pic>
      <p:pic>
        <p:nvPicPr>
          <p:cNvPr id="44036" name="Picture 4" descr="https://ic.pics.livejournal.com/mrakorius/68705938/368118/368118_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9110" y="1818674"/>
            <a:ext cx="4082144" cy="2721429"/>
          </a:xfrm>
          <a:prstGeom prst="rect">
            <a:avLst/>
          </a:prstGeom>
          <a:noFill/>
        </p:spPr>
      </p:pic>
      <p:pic>
        <p:nvPicPr>
          <p:cNvPr id="44042" name="Picture 10" descr="http://vrn-sms.ru/belgorod/image234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25556" y="4359239"/>
            <a:ext cx="3257475" cy="23209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3178981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016000" y="368300"/>
            <a:ext cx="7112000" cy="72685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413051" y="1275908"/>
            <a:ext cx="5284382" cy="3934045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экологических ценностей, экологического мировоззрения и экологически ориентированных знаний экологической ситуации в Белгородской области на основе духовно-нравственного развития личности;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воспитание уважительного, бережного отношения к окружающей природе, активного участия в деле защиты охраны окружающей среды родного края.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8700970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16000" y="368300"/>
            <a:ext cx="7112000" cy="9926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678864" y="1520456"/>
            <a:ext cx="4933507" cy="4869711"/>
          </a:xfrm>
        </p:spPr>
        <p:txBody>
          <a:bodyPr>
            <a:normAutofit fontScale="77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/>
              <a:t>способствовать развитию активной гражданской позиции, творческого мышления, умения самостоятельно добывать знания из различных источников информации, перерабатывать их, анализировать, делать выводы и применять в конкретной ситуации;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/>
              <a:t>способствовать формированию экологической грамотности, интереса к экологической ситуации в проживаемой местности;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/>
              <a:t>формировать интерес к экологическим проблемам, и их решению; представление о нравственном поведении;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/>
              <a:t>воспитывать у студентов чувства уважительного и бережного отношения к окружающей природе;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/>
              <a:t>воспитывать стремление узнать, как можно улучшить экологическую ситуацию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Проблемы </a:t>
            </a:r>
            <a:r>
              <a:rPr lang="ru-RU" dirty="0" err="1" smtClean="0"/>
              <a:t>Белгородчины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последнее время идет загрязнение бытовыми отходами.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 с этим бороться?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ждет регион в будущем?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25721"/>
          </a:xfrm>
        </p:spPr>
        <p:txBody>
          <a:bodyPr/>
          <a:lstStyle/>
          <a:p>
            <a:r>
              <a:rPr lang="ru-RU" dirty="0" smtClean="0"/>
              <a:t>Гипотеза: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350335"/>
            <a:ext cx="7886700" cy="3678865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Проблема: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мешаем или способствуем сохранению окружающего мира родного края?</a:t>
            </a:r>
          </a:p>
          <a:p>
            <a:pPr>
              <a:lnSpc>
                <a:spcPct val="80000"/>
              </a:lnSpc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Собрать информацию о загрязнении объектов природы родного края;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Проанализировать;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Вынести общее решение</a:t>
            </a:r>
          </a:p>
          <a:p>
            <a:pPr>
              <a:lnSpc>
                <a:spcPct val="80000"/>
              </a:lnSpc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Уточнить имеющуюся информация и накопление новой информации по теме;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Найти эффективные формы работы;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Выработать правила безопасного поведения</a:t>
            </a:r>
          </a:p>
          <a:p>
            <a:pPr>
              <a:lnSpc>
                <a:spcPct val="80000"/>
              </a:lnSpc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Продукт: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Правила поведения на природе;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Участие обучающихся в проектных акциях по охране природы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gudvill.com/belgorod/wp-content/uploads/sites/6/2020/05/karta-belg-ob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img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04900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Формы организации экологических мероприятий: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28650" y="1509823"/>
            <a:ext cx="7886700" cy="3912782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занятия;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акции;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презентации;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труд в природе;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использование метода проектов;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проведение экологических праздников;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экскурсии;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экспериментирование;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просмотр видеофильмов, видеороликов, прослушивание аудиозаписей;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наблюдения.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img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4267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Тем, кто любит свой край!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499191"/>
            <a:ext cx="7886700" cy="489097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могут сделать волонтеры для своего края: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Увидел того, кто мусорит – сделай замечание! Это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Родина! Это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дом!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ТЕБЕ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жить возле мусора!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Стал свидетелем сбросов отходов, выброса мусора, рубки деревьев, пожара –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сообщи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Приглашай участвовать друзей в экологических акциях движения волонтеров!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Принимай участие в делах и обсуждениях движения! </a:t>
            </a:r>
          </a:p>
          <a:p>
            <a:pPr marL="514350" indent="-51435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Помните, что Конституция Российской Федерации гарантирует каждому право на благоприятную окружающую среду и достоверную информацию о ее состоянии!</a:t>
            </a:r>
          </a:p>
          <a:p>
            <a:pPr marL="514350" indent="-514350">
              <a:buAutoNum type="arabicPeriod"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можно сделать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сохранения природы: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Отдохнул на природе – убери!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(Увези мусор в специально отведенное для этого место – мусорный контейнер! Возьми за правило – брать с собой мешок для мусора и перчатки!)</a:t>
            </a:r>
          </a:p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Развел костер – затуши!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(Не затушенные костры причина пожаров. Гибнет лес, который является домом для множества живых организмов и кислородом для тебя)</a:t>
            </a:r>
          </a:p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руби на берегу!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(Деревья, растущие на берегу рек – защита водоема и его обитателей. Вырубка прибрежных лесов приводит к гибели реки, ухудшению условий воспроизводства рыбы, заиливанию реки)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867711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/>
              <a:t>	Огромная роль отводится природным ресурсам и их рациональному использованию, охране окружающей среды и экологической  безопасности территории Белгородской области.</a:t>
            </a:r>
            <a:endParaRPr lang="ru-RU" sz="28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34" y="2243470"/>
            <a:ext cx="9146634" cy="4614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9851" y="563525"/>
            <a:ext cx="78680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По результатам сформированного общественной организацией «Зеленый патруль» экологического рейтинга субъектов Российской Федерации, в 2020 году Белгородской области присвоено четвертое место.</a:t>
            </a:r>
            <a:endParaRPr lang="ru-RU" sz="2400" b="1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3981"/>
            <a:ext cx="9144000" cy="4774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avatars.mds.yandex.net/get-zen_doc/164147/pub_5c013753bf228500aa566f54_5c01376c79558e03fe7ad5c8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70873" y="818708"/>
            <a:ext cx="23077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Белгородская область – один из самых чистых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регионов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России, согласно результатам исследования общественной организации «Зелёный патруль» в конце 2020 года.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2adc13adf42c86f80fcb634caa5f4a7a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288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39227" y="393405"/>
            <a:ext cx="90047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ЗАГРЯЗНЕНИЕ АТМОСФЕРЫ БЕЛГОРОДСКОЙ ОБЛАСТИ.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0d2a703ee74"/>
          <p:cNvPicPr>
            <a:picLocks noChangeAspect="1" noChangeArrowheads="1"/>
          </p:cNvPicPr>
          <p:nvPr/>
        </p:nvPicPr>
        <p:blipFill>
          <a:blip r:embed="rId2"/>
          <a:srcRect b="41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https://cloud.prezentacii.org/18/10/90550/images/scre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44009"/>
            <a:ext cx="7886700" cy="1796903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Выбросы автотранспорта являются приоритетным источником загрязнения атмосферы Белгородской области – более 55% от всех выбросов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5696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ukrainianwall.com/images/2019/06/13/jt9sa49FEpvVcPNm4SVMHAHwzgpPSEX3q36IgdRj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8855" y="233916"/>
            <a:ext cx="88250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Масштабы выбросов с промышленных предприятий Белгородской области </a:t>
            </a:r>
          </a:p>
          <a:p>
            <a:pPr marL="342900" indent="-34290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составляют 126123 тонн в год:</a:t>
            </a:r>
          </a:p>
          <a:p>
            <a:pPr marL="342900" indent="-342900" algn="just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обрабатывающая промышленность (металлургия, производство готовых металлических изделий, производство неметаллических минеральных продуктов) – 56,8%;</a:t>
            </a:r>
          </a:p>
          <a:p>
            <a:pPr marL="342900" indent="-34290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добыча полезных ископаемых – 20,4%;</a:t>
            </a:r>
          </a:p>
          <a:p>
            <a:pPr marL="342900" indent="-34290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производство и распределение электроэнергии, газа и воды – 15,7%.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ds02.infourok.ru/uploads/ex/06cb/000104b2-eddb4220/20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4a8c495dd53ed12d7334e480b0337b6bb241b8811347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4173" y="229359"/>
            <a:ext cx="42018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Старый Оскол занимает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первое место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загрязнению атмосферы в регионе -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свыше 56%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вредных выбросов с промышленных предприятий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 noChangeArrowheads="1"/>
          </p:cNvPicPr>
          <p:nvPr/>
        </p:nvPicPr>
        <p:blipFill>
          <a:blip r:embed="rId2"/>
          <a:srcRect b="2826"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44548" y="0"/>
            <a:ext cx="87505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Эффективность функционирования очистных сооружений в Белгородской области</a:t>
            </a: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составляет 98%: 86,4% выбрасываемых промышленными предприятиями </a:t>
            </a: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веществ обезвреживается, и только чуть больше 2% – выпускается в атмосферу. 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50828208ae72b609aaf2ce8524c14c4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46568" y="946297"/>
            <a:ext cx="833420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Второе место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принадлежит городу Губкину – чуть более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18% загрязняющих веществ со стационарных источников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82503" y="5380075"/>
            <a:ext cx="80033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Третье  место  по загрязнению атмосферы принадлежит</a:t>
            </a:r>
            <a:b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городу  Белгороду – 7,2%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7" name="Picture 4" descr="3803cc63467717a59ecce9ef6167588d_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44009"/>
            <a:ext cx="9144000" cy="5613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93405" y="148856"/>
            <a:ext cx="83465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Третье  место  по загрязнению атмосферы принадлежит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городу  Белгороду – 7,2%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38223"/>
            <a:ext cx="7886700" cy="158425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https://mcx.gov.ru/upload/iblock/346/346c4aa57085f56bec1d232ea515185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6447" y="180753"/>
            <a:ext cx="5847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79%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площади  области занимают сельскохозяйственные угодья.</a:t>
            </a:r>
            <a:endParaRPr lang="ru-RU" sz="2800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0371" y="1012372"/>
            <a:ext cx="85561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Животноводческие комплексы  представляют угрозу для экологии Белгородской области в целом, и для почвы региона в частности. Из-за нерегулярного контроля качества стоков со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свинокомплексов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применяемых как удобрения, возникает опасность загрязнения пашни. На 25% территории сельскохозяйственных угодий в ходе исследований были выявлены жизнеспособные яйца гельминтов. На 4,2% изучаемой площади было обнаружено превышение предельно допустимой концентрации нитрата азота.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62" name="Picture 2" descr="https://www.apkholding.ru/upload/medialibrary/441/4416caf5dc3aff068363484d1f7dd7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08514"/>
            <a:ext cx="4455042" cy="4049486"/>
          </a:xfrm>
          <a:prstGeom prst="rect">
            <a:avLst/>
          </a:prstGeom>
          <a:noFill/>
        </p:spPr>
      </p:pic>
      <p:pic>
        <p:nvPicPr>
          <p:cNvPr id="40964" name="Picture 4" descr="https://strategy24.ru/images/news/202004/b8e1605fb1a03db0bf385631fdd205c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02428"/>
          </a:xfrm>
          <a:prstGeom prst="rect">
            <a:avLst/>
          </a:prstGeom>
          <a:noFill/>
        </p:spPr>
      </p:pic>
      <p:pic>
        <p:nvPicPr>
          <p:cNvPr id="40966" name="Picture 6" descr="https://agrofoodinfo.com/upload/iblock/62e/62e869842455661ffe43e6d0efa61b9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862" y="3083442"/>
            <a:ext cx="4714137" cy="377455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merc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61237" y="4199860"/>
            <a:ext cx="827188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Результаты анализа почвы Белгородской области </a:t>
            </a:r>
          </a:p>
          <a:p>
            <a:pPr algn="just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свидетельствуют о загрязнениях как химического, </a:t>
            </a:r>
          </a:p>
          <a:p>
            <a:pPr algn="just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так и биологического происхождения. В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Губкинском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just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Алексеевском,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Прохоровском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Старооскольском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</a:p>
          <a:p>
            <a:pPr algn="just"/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Корочановском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районах зафиксированы случаи </a:t>
            </a:r>
          </a:p>
          <a:p>
            <a:pPr algn="just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превышения норм по микробиологическим показателям.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x_826f17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46524" y="225056"/>
            <a:ext cx="6263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ПРОМЫШЛЕННЫЕ И БЫТОВЫЕ ОТХОДЫ БЕЛГОРОДСКОЙ ОБЛАСТИ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8524d45ecab9c0ec6925bed0341021d"/>
          <p:cNvPicPr>
            <a:picLocks noChangeAspect="1" noChangeArrowheads="1"/>
          </p:cNvPicPr>
          <p:nvPr/>
        </p:nvPicPr>
        <p:blipFill>
          <a:blip r:embed="rId2"/>
          <a:srcRect b="97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4171" y="185058"/>
            <a:ext cx="871945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регионе насчитывается 28 полигонов для захоронения твёрдых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бытовых отходов с предприятий жилищно-коммунального хозяйства.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Кроме того, в Белгородской области имеется 290 санкционированных свалок бытовых отходов вблизи сельских населённых пунктов. Суммарная площадь территории для складирования бытовых отходов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составляет почти 314 Га.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399" y="228600"/>
            <a:ext cx="858883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Проблемы:</a:t>
            </a:r>
          </a:p>
          <a:p>
            <a:pPr marL="342900" indent="-3429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несоблюдение технологии складирования ТБО на большей части объектов захоронения отходов;</a:t>
            </a:r>
          </a:p>
          <a:p>
            <a:pPr marL="342900" indent="-3429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нехватка предприятий, специализирующихся на утилизации биологических отходов;</a:t>
            </a:r>
          </a:p>
          <a:p>
            <a:pPr marL="342900" indent="-3429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недостаточное количество сливных станций для приёма жидких отходов;</a:t>
            </a:r>
          </a:p>
          <a:p>
            <a:pPr marL="342900" indent="-3429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дефицит специализированного автотранспорта у предприятий жилищно-коммунального хозяйства;</a:t>
            </a:r>
          </a:p>
          <a:p>
            <a:pPr marL="342900" indent="-3429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несоблюдение установленной законом периодичности вывоза мусора из населённых пунктов;</a:t>
            </a:r>
          </a:p>
          <a:p>
            <a:pPr marL="342900" indent="-3429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неполнота охвата населения услугами санитарной очистки;</a:t>
            </a:r>
          </a:p>
          <a:p>
            <a:pPr marL="342900" indent="-3429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отсутствие сбора вышедших из строя энергосберегающих ламп.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29233767_p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2525" y="5231219"/>
            <a:ext cx="8691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ЗАГРЯЗНЕНИЕ ВОДОЁМОВ БЕЛГОРОДСКОЙ ОБЛАСТИ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Степень загрязнения водоёмов региона по санитарно-химическим показателям.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18166" y="1825625"/>
            <a:ext cx="6697183" cy="4351338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Красногвардейский район (68%), </a:t>
            </a:r>
          </a:p>
          <a:p>
            <a:pPr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Вейделевский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 (57%), </a:t>
            </a: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Алексеевский район (55,6%), </a:t>
            </a:r>
          </a:p>
          <a:p>
            <a:pPr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Борисовский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 (47%), </a:t>
            </a:r>
          </a:p>
          <a:p>
            <a:pPr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Старооскольский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 (42%); </a:t>
            </a:r>
          </a:p>
          <a:p>
            <a:pPr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микробиологическим показателям – в:</a:t>
            </a:r>
          </a:p>
          <a:p>
            <a:pPr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Старооскольском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районе (77, 3%), </a:t>
            </a:r>
          </a:p>
          <a:p>
            <a:pPr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Ровеньском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районе(71,4%) и </a:t>
            </a:r>
          </a:p>
          <a:p>
            <a:pPr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Вейделевском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районе (60%).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6568" y="574158"/>
            <a:ext cx="78255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На ряде промышленных предприятий отмечается неэффективная работа по обеззараживанию сточных вод.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Нормативная очистка сточных вод осуществляется на таких очистных сооружениях, как МУП «Водоканал» в Губкине, ОАО ЛГОК «СОК Лесная сказка», ООО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Онкен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», ООО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Песчанский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завод сухих кормовых дрожжей».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93faed1d14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93405" y="5816009"/>
            <a:ext cx="83465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ЗАГРЯЗНЕНИЕ ПИТЬЕВОЙ ВОДЫ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БЕЛГОРОДСКОЙ ОБЛАСТИ.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vodaa_16617_266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22043" y="5188688"/>
            <a:ext cx="902195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Удельный вес неудовлетворительных анализов питьевой воды </a:t>
            </a:r>
          </a:p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 микробиологическим показателям</a:t>
            </a:r>
          </a:p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 Белгородской области составляет всего 4,7%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belgorod_img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16" y="1399954"/>
            <a:ext cx="3994298" cy="385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338084" y="1020725"/>
            <a:ext cx="445883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Около 14% населения Белгородской области пьют воду из колодцев и других нецентрализованных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источников водоснабжения. Анализ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этой воды показал, что она значительно уступает водопроводной: 28,5% исследований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проб показали несоответствие требованиям по микробиологическим показателям, 32% –по санитарно-химическим.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14% проб водопроводной воды оказалось с превышением показателей по суммарной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альфа-бета-активности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10002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65944"/>
            <a:ext cx="4242391" cy="289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243470" y="308344"/>
            <a:ext cx="56777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Всеми загрязненная река Тихая Сосна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P10002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2121" y="3944679"/>
            <a:ext cx="4401879" cy="291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cs.biglu.ru/cs624816/v624816535/1a636/foui_LShtcQ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68246" y="839970"/>
            <a:ext cx="4582973" cy="3061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Наше волонтерское движение следит за санитарным состоянием берега реки.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фото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2506662"/>
            <a:ext cx="5433237" cy="4351338"/>
          </a:xfrm>
        </p:spPr>
      </p:pic>
      <p:pic>
        <p:nvPicPr>
          <p:cNvPr id="8" name="Содержимое 3" descr="фото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3236" y="1722474"/>
            <a:ext cx="3710763" cy="513552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cs.biglu.ru/cs624816/v624816535/1a63f/3HboWwLoZO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gdb.rferl.org/A48CC5C6-3D94-47BD-A93D-5FE72C68C959_w1023_r1_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04800" y="152400"/>
            <a:ext cx="85561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РАДИОАКТИВНОЕ ЗАГРЯЗНЕНИЕ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БЕЛГОРОДСКОЙ ОБЛАСТИ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90847" y="1329070"/>
            <a:ext cx="69536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 каждого жителя Белгородской области в среднем приходится годовая доза  облучения равная 3,23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мЗв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Это средний показатель по нашей стране. Почти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90% радиоактивных излучений, входящих в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вышеуказанную дозу, исходит от природных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источников, и только 10% – от объектов и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предметов медицины, последствия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чернобыльской аварии составляют всего 0,1%.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0948" y="1371600"/>
            <a:ext cx="48577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295400"/>
            <a:ext cx="48577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33375" y="148856"/>
            <a:ext cx="703590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5400" b="1" kern="0" dirty="0" smtClean="0">
                <a:solidFill>
                  <a:srgbClr val="FFFFB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/>
              </a:rPr>
              <a:t>Законы экологии</a:t>
            </a:r>
          </a:p>
          <a:p>
            <a:pPr algn="ctr">
              <a:defRPr/>
            </a:pPr>
            <a:r>
              <a:rPr lang="ru-RU" b="1" kern="0" dirty="0" smtClean="0">
                <a:solidFill>
                  <a:srgbClr val="FFFFB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/>
              </a:rPr>
              <a:t>1.Все связано со всем</a:t>
            </a:r>
          </a:p>
          <a:p>
            <a:pPr algn="ctr">
              <a:defRPr/>
            </a:pPr>
            <a:r>
              <a:rPr lang="ru-RU" b="1" kern="0" dirty="0" smtClean="0">
                <a:solidFill>
                  <a:srgbClr val="FFFFB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/>
              </a:rPr>
              <a:t>2. Ничто не дается даром</a:t>
            </a:r>
          </a:p>
          <a:p>
            <a:pPr algn="ctr">
              <a:defRPr/>
            </a:pPr>
            <a:r>
              <a:rPr lang="ru-RU" b="1" kern="0" dirty="0" smtClean="0">
                <a:solidFill>
                  <a:srgbClr val="FFFFB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/>
              </a:rPr>
              <a:t>3. Природа знает лучше</a:t>
            </a:r>
          </a:p>
          <a:p>
            <a:pPr algn="ctr">
              <a:defRPr/>
            </a:pPr>
            <a:r>
              <a:rPr lang="ru-RU" b="1" kern="0" dirty="0" smtClean="0">
                <a:solidFill>
                  <a:srgbClr val="FFFFB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/>
              </a:rPr>
              <a:t>4. Все должно куда то деваться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Основополагающими принципами региональной политики                           в области экологии: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lnSpc>
                <a:spcPct val="80000"/>
              </a:lnSpc>
              <a:buNone/>
              <a:defRPr/>
            </a:pPr>
            <a:r>
              <a:rPr lang="ru-RU" dirty="0" smtClean="0"/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устойчивое развитие экономики и общества при условии признания невозможности развития человеческого общества при деградации природы;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предотвращение негативных экологических последствий в результате хозяйственной деятельности;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приоритетность жизнеобеспечивающих  функций биосферы по отношению к прямому использованию ее ресурсов;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обязательное сохранение и восстановление существующих природных систем;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открытость экологической информации;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участие гражданского общества и деловых кругов в принятии и реализации решений в области охраны окружающей среды и рационального природопользования.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Titulnyi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1114</Words>
  <Application>Microsoft Office PowerPoint</Application>
  <PresentationFormat>Экран (4:3)</PresentationFormat>
  <Paragraphs>140</Paragraphs>
  <Slides>47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Office Theme</vt:lpstr>
      <vt:lpstr>Экология родного края</vt:lpstr>
      <vt:lpstr> Есть у меня мечта одна, чтоб регион наш преобразился!</vt:lpstr>
      <vt:lpstr>Цель:</vt:lpstr>
      <vt:lpstr>Задачи:</vt:lpstr>
      <vt:lpstr>Проблемы Белгородчины:</vt:lpstr>
      <vt:lpstr>Гипотеза:</vt:lpstr>
      <vt:lpstr>Слайд 7</vt:lpstr>
      <vt:lpstr>Слайд 8</vt:lpstr>
      <vt:lpstr>Формы организации экологических мероприятий:</vt:lpstr>
      <vt:lpstr>Слайд 10</vt:lpstr>
      <vt:lpstr>Тем, кто любит свой край!</vt:lpstr>
      <vt:lpstr>Что можно сделать самому для сохранения природы:</vt:lpstr>
      <vt:lpstr> Огромная роль отводится природным ресурсам и их рациональному использованию, охране окружающей среды и экологической  безопасности территории Белгородской области.</vt:lpstr>
      <vt:lpstr>Слайд 14</vt:lpstr>
      <vt:lpstr>Слайд 15</vt:lpstr>
      <vt:lpstr>Слайд 16</vt:lpstr>
      <vt:lpstr>Слайд 17</vt:lpstr>
      <vt:lpstr>Слайд 18</vt:lpstr>
      <vt:lpstr>Выбросы автотранспорта являются приоритетным источником загрязнения атмосферы Белгородской области – более 55% от всех выбросов</vt:lpstr>
      <vt:lpstr>Слайд 20</vt:lpstr>
      <vt:lpstr>Слайд 21</vt:lpstr>
      <vt:lpstr>Слайд 22</vt:lpstr>
      <vt:lpstr>Слайд 23</vt:lpstr>
      <vt:lpstr>Слайд 24</vt:lpstr>
      <vt:lpstr>Слайд 25</vt:lpstr>
      <vt:lpstr> 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Степень загрязнения водоёмов региона по санитарно-химическим показателям. </vt:lpstr>
      <vt:lpstr>Слайд 35</vt:lpstr>
      <vt:lpstr>Слайд 36</vt:lpstr>
      <vt:lpstr>Слайд 37</vt:lpstr>
      <vt:lpstr>Слайд 38</vt:lpstr>
      <vt:lpstr>Слайд 39</vt:lpstr>
      <vt:lpstr>Наше волонтерское движение следит за санитарным состоянием берега реки.</vt:lpstr>
      <vt:lpstr>Слайд 41</vt:lpstr>
      <vt:lpstr>Слайд 42</vt:lpstr>
      <vt:lpstr>Слайд 43</vt:lpstr>
      <vt:lpstr>Слайд 44</vt:lpstr>
      <vt:lpstr>Слайд 45</vt:lpstr>
      <vt:lpstr>Основополагающими принципами региональной политики                           в области экологии: </vt:lpstr>
      <vt:lpstr>Слайд 47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Inna Manchak</dc:creator>
  <cp:lastModifiedBy>Пользователь</cp:lastModifiedBy>
  <cp:revision>43</cp:revision>
  <dcterms:created xsi:type="dcterms:W3CDTF">2018-09-12T15:59:56Z</dcterms:created>
  <dcterms:modified xsi:type="dcterms:W3CDTF">2021-03-11T08:09:17Z</dcterms:modified>
</cp:coreProperties>
</file>