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64" r:id="rId3"/>
    <p:sldId id="257" r:id="rId4"/>
    <p:sldId id="278" r:id="rId5"/>
    <p:sldId id="280" r:id="rId6"/>
    <p:sldId id="283" r:id="rId7"/>
    <p:sldId id="284" r:id="rId8"/>
    <p:sldId id="285" r:id="rId9"/>
    <p:sldId id="281" r:id="rId10"/>
    <p:sldId id="286" r:id="rId11"/>
    <p:sldId id="261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1" r:id="rId26"/>
    <p:sldId id="300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660066"/>
    <a:srgbClr val="008000"/>
    <a:srgbClr val="800000"/>
    <a:srgbClr val="E8FCAA"/>
    <a:srgbClr val="F06A93"/>
    <a:srgbClr val="FFFFFF"/>
    <a:srgbClr val="FFCCFF"/>
    <a:srgbClr val="EECF16"/>
    <a:srgbClr val="380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883" autoAdjust="0"/>
  </p:normalViewPr>
  <p:slideViewPr>
    <p:cSldViewPr>
      <p:cViewPr varScale="1">
        <p:scale>
          <a:sx n="85" d="100"/>
          <a:sy n="85" d="100"/>
        </p:scale>
        <p:origin x="-72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6" d="100"/>
        <a:sy n="3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8A9E3-B34C-4FE1-8B61-919CF6DB4ECF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90C5AC-38A2-48B6-9CD7-2CF301D339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291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90C5AC-38A2-48B6-9CD7-2CF301D3399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807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3A52E1-F398-49E1-B4CC-24129C9C43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446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2F7C7A-B73A-48FE-8BF7-E0486AB4DF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6095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48547-A859-48FF-91CD-E0C341D418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647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78460-49D0-4FA9-835E-C41D3C54BF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6756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540D6-2499-472A-85B3-9C316C12CC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0100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290904-825C-4FC2-BEF0-F5E57DAFD5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7569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91E9A-1196-4528-B15B-93756B5653F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6967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7D90F-D7CA-4841-BFC7-E016B8F818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99312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04F56-D7E5-473A-9B26-2B9F23BFF9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667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82897-FF1C-4A40-BCCD-240C631D99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3707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7CC69-B9E6-4C9A-AE96-4D65C7B0F9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42208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49FCE4F-970B-4FF2-801F-E83D6DC18D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888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FFCC">
                <a:gamma/>
                <a:tint val="2353"/>
                <a:invGamma/>
              </a:srgbClr>
            </a:gs>
            <a:gs pos="100000">
              <a:srgbClr val="99FF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6B532B-27F3-4865-B984-E2FCD08AE9C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14.xml"/><Relationship Id="rId18" Type="http://schemas.openxmlformats.org/officeDocument/2006/relationships/slide" Target="slide15.xml"/><Relationship Id="rId26" Type="http://schemas.openxmlformats.org/officeDocument/2006/relationships/slide" Target="slide31.xml"/><Relationship Id="rId3" Type="http://schemas.openxmlformats.org/officeDocument/2006/relationships/slide" Target="slide12.xml"/><Relationship Id="rId21" Type="http://schemas.openxmlformats.org/officeDocument/2006/relationships/slide" Target="slide30.xml"/><Relationship Id="rId7" Type="http://schemas.openxmlformats.org/officeDocument/2006/relationships/slide" Target="slide8.xml"/><Relationship Id="rId12" Type="http://schemas.openxmlformats.org/officeDocument/2006/relationships/slide" Target="slide9.xml"/><Relationship Id="rId17" Type="http://schemas.openxmlformats.org/officeDocument/2006/relationships/slide" Target="slide10.xml"/><Relationship Id="rId25" Type="http://schemas.openxmlformats.org/officeDocument/2006/relationships/slide" Target="slide26.xml"/><Relationship Id="rId2" Type="http://schemas.openxmlformats.org/officeDocument/2006/relationships/slide" Target="slide7.xml"/><Relationship Id="rId16" Type="http://schemas.openxmlformats.org/officeDocument/2006/relationships/slide" Target="slide29.xml"/><Relationship Id="rId20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7.xml"/><Relationship Id="rId11" Type="http://schemas.openxmlformats.org/officeDocument/2006/relationships/slide" Target="slide28.xml"/><Relationship Id="rId24" Type="http://schemas.openxmlformats.org/officeDocument/2006/relationships/slide" Target="slide21.xml"/><Relationship Id="rId5" Type="http://schemas.openxmlformats.org/officeDocument/2006/relationships/slide" Target="slide22.xml"/><Relationship Id="rId15" Type="http://schemas.openxmlformats.org/officeDocument/2006/relationships/slide" Target="slide24.xml"/><Relationship Id="rId23" Type="http://schemas.openxmlformats.org/officeDocument/2006/relationships/slide" Target="slide16.xml"/><Relationship Id="rId28" Type="http://schemas.openxmlformats.org/officeDocument/2006/relationships/slide" Target="slide33.xml"/><Relationship Id="rId10" Type="http://schemas.openxmlformats.org/officeDocument/2006/relationships/slide" Target="slide23.xml"/><Relationship Id="rId19" Type="http://schemas.openxmlformats.org/officeDocument/2006/relationships/slide" Target="slide20.xml"/><Relationship Id="rId4" Type="http://schemas.openxmlformats.org/officeDocument/2006/relationships/slide" Target="slide17.xml"/><Relationship Id="rId9" Type="http://schemas.openxmlformats.org/officeDocument/2006/relationships/slide" Target="slide18.xml"/><Relationship Id="rId14" Type="http://schemas.openxmlformats.org/officeDocument/2006/relationships/slide" Target="slide19.xml"/><Relationship Id="rId22" Type="http://schemas.openxmlformats.org/officeDocument/2006/relationships/slide" Target="slide11.xml"/><Relationship Id="rId27" Type="http://schemas.openxmlformats.org/officeDocument/2006/relationships/slide" Target="slide3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slide" Target="slide6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bigpodarok.ru/imgbd/2009/06/22/b549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41;&#1080;&#1073;&#1083;&#1080;&#1086;&#1090;&#1077;&#1082;&#1080;\&#1056;&#1072;&#1073;&#1086;&#1095;&#1080;&#1081;%20&#1089;&#1090;&#1086;&#1083;\&#1055;&#1091;&#1073;&#1083;&#1080;&#1082;&#1072;&#1094;&#1080;&#1080;,%202%20&#1087;&#1086;&#1083;&#1091;&#1075;&#1086;&#1076;&#1080;&#1077;\&#1083;&#1103;&#1075;&#1091;&#1096;&#1082;&#1072;.wav" TargetMode="Externa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91643">
            <a:off x="6808788" y="3573463"/>
            <a:ext cx="2335212" cy="30035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3419475" cy="22764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Содержимое 3" descr="на последний слайд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4900"/>
            <a:ext cx="3779838" cy="2738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WordArt 16" descr="Мелкая сетка"/>
          <p:cNvSpPr>
            <a:spLocks noChangeArrowheads="1" noChangeShapeType="1" noTextEdit="1"/>
          </p:cNvSpPr>
          <p:nvPr/>
        </p:nvSpPr>
        <p:spPr bwMode="auto">
          <a:xfrm>
            <a:off x="430212" y="1986582"/>
            <a:ext cx="8713788" cy="15128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ru-RU" sz="3600" kern="10" dirty="0">
                <a:ln w="9525">
                  <a:round/>
                  <a:headEnd/>
                  <a:tailEnd/>
                </a:ln>
                <a:pattFill prst="smGrid">
                  <a:fgClr>
                    <a:srgbClr val="FFCCFF"/>
                  </a:fgClr>
                  <a:bgClr>
                    <a:srgbClr val="FF9999"/>
                  </a:bgClr>
                </a:pattFill>
                <a:latin typeface="Times New Roman"/>
                <a:cs typeface="Times New Roman"/>
              </a:rPr>
              <a:t>«Га    д ы»  </a:t>
            </a:r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155" y="5445224"/>
            <a:ext cx="2520950" cy="1238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55875" cy="21732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155" y="3612165"/>
            <a:ext cx="1800225" cy="1465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Рисунок 3" descr="зм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117" y="303212"/>
            <a:ext cx="2089150" cy="15668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fro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2061989"/>
            <a:ext cx="19050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99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5" name="WordArt 15"/>
          <p:cNvSpPr>
            <a:spLocks noChangeArrowheads="1" noChangeShapeType="1" noTextEdit="1"/>
          </p:cNvSpPr>
          <p:nvPr/>
        </p:nvSpPr>
        <p:spPr bwMode="auto">
          <a:xfrm>
            <a:off x="250825" y="333375"/>
            <a:ext cx="8201025" cy="3714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</a:rPr>
              <a:t>«Ни одна группа животных не вызывала в людях такого всеобщего </a:t>
            </a:r>
          </a:p>
        </p:txBody>
      </p:sp>
      <p:sp>
        <p:nvSpPr>
          <p:cNvPr id="10256" name="WordArt 16"/>
          <p:cNvSpPr>
            <a:spLocks noChangeArrowheads="1" noChangeShapeType="1" noTextEdit="1"/>
          </p:cNvSpPr>
          <p:nvPr/>
        </p:nvSpPr>
        <p:spPr bwMode="auto">
          <a:xfrm>
            <a:off x="0" y="1125538"/>
            <a:ext cx="9105900" cy="3714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</a:rPr>
              <a:t>отвращения, ни одни животные не преследовались так беспощадно и так </a:t>
            </a:r>
          </a:p>
        </p:txBody>
      </p:sp>
      <p:sp>
        <p:nvSpPr>
          <p:cNvPr id="10257" name="WordArt 17"/>
          <p:cNvSpPr>
            <a:spLocks noChangeArrowheads="1" noChangeShapeType="1" noTextEdit="1"/>
          </p:cNvSpPr>
          <p:nvPr/>
        </p:nvSpPr>
        <p:spPr bwMode="auto">
          <a:xfrm>
            <a:off x="0" y="1844675"/>
            <a:ext cx="3455988" cy="1066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</a:rPr>
              <a:t>несправедливо»</a:t>
            </a:r>
          </a:p>
          <a:p>
            <a:r>
              <a:rPr lang="ru-RU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/>
              </a:rPr>
              <a:t>                                                          </a:t>
            </a:r>
          </a:p>
          <a:p>
            <a:endParaRPr lang="ru-RU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/>
            </a:endParaRPr>
          </a:p>
        </p:txBody>
      </p:sp>
      <p:sp>
        <p:nvSpPr>
          <p:cNvPr id="10258" name="WordArt 18"/>
          <p:cNvSpPr>
            <a:spLocks noChangeArrowheads="1" noChangeShapeType="1" noTextEdit="1"/>
          </p:cNvSpPr>
          <p:nvPr/>
        </p:nvSpPr>
        <p:spPr bwMode="auto">
          <a:xfrm>
            <a:off x="3851275" y="2565400"/>
            <a:ext cx="1828800" cy="533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ru-RU" kern="10" spc="-18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Альфред   Брэм</a:t>
            </a: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4356100" y="3851275"/>
            <a:ext cx="4464050" cy="2109788"/>
          </a:xfrm>
          <a:prstGeom prst="rect">
            <a:avLst/>
          </a:prstGeom>
          <a:noFill/>
          <a:ln w="38100" algn="ctr">
            <a:solidFill>
              <a:srgbClr val="008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gerian" pitchFamily="82" charset="0"/>
              </a:rPr>
              <a:t>«Гад»</a:t>
            </a:r>
            <a:r>
              <a:rPr lang="ru-RU" altLang="ru-RU"/>
              <a:t> - </a:t>
            </a:r>
            <a:r>
              <a:rPr lang="ru-RU" altLang="ru-RU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Algerian" pitchFamily="82" charset="0"/>
              </a:rPr>
              <a:t>обычно </a:t>
            </a:r>
            <a:r>
              <a:rPr lang="ru-RU" altLang="ru-RU" sz="20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gerian" pitchFamily="82" charset="0"/>
              </a:rPr>
              <a:t>Пресмыкающееся </a:t>
            </a:r>
            <a:r>
              <a:rPr lang="ru-RU" altLang="ru-RU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Algerian" pitchFamily="82" charset="0"/>
              </a:rPr>
              <a:t>или </a:t>
            </a:r>
            <a:r>
              <a:rPr lang="ru-RU" altLang="ru-RU" sz="20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gerian" pitchFamily="82" charset="0"/>
              </a:rPr>
              <a:t>Земноводное</a:t>
            </a:r>
            <a:r>
              <a:rPr lang="ru-RU" altLang="ru-RU">
                <a:solidFill>
                  <a:srgbClr val="380BF9"/>
                </a:solidFill>
              </a:rPr>
              <a:t> </a:t>
            </a:r>
            <a:r>
              <a:rPr lang="ru-RU" altLang="ru-RU"/>
              <a:t> </a:t>
            </a:r>
          </a:p>
          <a:p>
            <a:pPr>
              <a:spcBef>
                <a:spcPct val="50000"/>
              </a:spcBef>
            </a:pPr>
            <a:r>
              <a:rPr lang="ru-RU" altLang="ru-RU"/>
              <a:t>( </a:t>
            </a:r>
            <a:r>
              <a:rPr lang="ru-RU" altLang="ru-RU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Algerian" pitchFamily="82" charset="0"/>
              </a:rPr>
              <a:t>мерзкий, отвратительный человек</a:t>
            </a:r>
            <a:r>
              <a:rPr lang="ru-RU" altLang="ru-RU" sz="2000" i="1">
                <a:latin typeface="Algerian" pitchFamily="82" charset="0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ru-RU" altLang="ru-RU" sz="2400" b="1">
                <a:effectLst>
                  <a:outerShdw blurRad="38100" dist="38100" dir="2700000" algn="tl">
                    <a:srgbClr val="FFFFFF"/>
                  </a:outerShdw>
                </a:effectLst>
                <a:latin typeface="Algerian" pitchFamily="82" charset="0"/>
              </a:rPr>
              <a:t>Толковый словарь Ожегова</a:t>
            </a:r>
          </a:p>
        </p:txBody>
      </p:sp>
      <p:pic>
        <p:nvPicPr>
          <p:cNvPr id="10273" name="Picture 33" descr="fr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716338"/>
            <a:ext cx="19050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99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1025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 animBg="1"/>
      <p:bldP spid="10256" grpId="0" animBg="1"/>
      <p:bldP spid="10257" grpId="0" animBg="1"/>
      <p:bldP spid="10258" grpId="0" animBg="1"/>
      <p:bldP spid="102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213725" cy="4678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4067175" y="3500438"/>
            <a:ext cx="720725" cy="0"/>
          </a:xfrm>
          <a:prstGeom prst="line">
            <a:avLst/>
          </a:prstGeom>
          <a:noFill/>
          <a:ln w="190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1" name="WordArt 9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143875" cy="9683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r>
              <a:rPr lang="ru-RU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Классификация животных по К.Линнею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3563938" y="2924175"/>
            <a:ext cx="2087562" cy="366713"/>
          </a:xfrm>
          <a:prstGeom prst="rect">
            <a:avLst/>
          </a:prstGeom>
          <a:solidFill>
            <a:srgbClr val="ADDA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ru-RU" altLang="ru-RU"/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3419475" y="2852738"/>
            <a:ext cx="2376488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89" name="WordArt 17"/>
          <p:cNvSpPr>
            <a:spLocks noChangeArrowheads="1" noChangeShapeType="1" noTextEdit="1"/>
          </p:cNvSpPr>
          <p:nvPr/>
        </p:nvSpPr>
        <p:spPr bwMode="auto">
          <a:xfrm>
            <a:off x="3563938" y="2852738"/>
            <a:ext cx="2087562" cy="503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ru-RU" sz="20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Гады   и   рыбы</a:t>
            </a:r>
          </a:p>
        </p:txBody>
      </p:sp>
      <p:sp>
        <p:nvSpPr>
          <p:cNvPr id="3090" name="WordArt 18" descr="Белый мрамор"/>
          <p:cNvSpPr>
            <a:spLocks noChangeArrowheads="1" noChangeShapeType="1" noTextEdit="1"/>
          </p:cNvSpPr>
          <p:nvPr/>
        </p:nvSpPr>
        <p:spPr bwMode="auto">
          <a:xfrm>
            <a:off x="179388" y="5949950"/>
            <a:ext cx="8772525" cy="7493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ru-RU" sz="3600" b="1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«Гады»   =    амфибии     +   рептилии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 animBg="1"/>
      <p:bldP spid="309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3" name="WordArt 13"/>
          <p:cNvSpPr>
            <a:spLocks noChangeArrowheads="1" noChangeShapeType="1" noTextEdit="1"/>
          </p:cNvSpPr>
          <p:nvPr/>
        </p:nvSpPr>
        <p:spPr bwMode="auto">
          <a:xfrm>
            <a:off x="250825" y="0"/>
            <a:ext cx="3348038" cy="476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2800" b="1" i="1" kern="10" spc="56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Палеозойская эра</a:t>
            </a:r>
          </a:p>
        </p:txBody>
      </p:sp>
      <p:sp>
        <p:nvSpPr>
          <p:cNvPr id="30735" name="WordArt 15"/>
          <p:cNvSpPr>
            <a:spLocks noChangeArrowheads="1" noChangeShapeType="1" noTextEdit="1"/>
          </p:cNvSpPr>
          <p:nvPr/>
        </p:nvSpPr>
        <p:spPr bwMode="auto">
          <a:xfrm>
            <a:off x="7380288" y="0"/>
            <a:ext cx="1439862" cy="4762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2400" b="1" i="1" kern="10" spc="480">
                <a:solidFill>
                  <a:srgbClr val="0033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Карбон </a:t>
            </a: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4140200" y="0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Algerian" pitchFamily="82" charset="0"/>
              </a:rPr>
              <a:t>345 млн. лет назад -</a:t>
            </a:r>
            <a:r>
              <a:rPr lang="ru-RU" altLang="ru-RU">
                <a:latin typeface="Algerian" pitchFamily="82" charset="0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78" y="516047"/>
            <a:ext cx="8455938" cy="6341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1908175" y="188913"/>
            <a:ext cx="3519488" cy="5127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2400" b="1" i="1" kern="10">
                <a:solidFill>
                  <a:srgbClr val="0033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Мезозойская    эра</a:t>
            </a:r>
          </a:p>
        </p:txBody>
      </p:sp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5724524" y="188913"/>
            <a:ext cx="3383979" cy="46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gerian" pitchFamily="82" charset="0"/>
              </a:rPr>
              <a:t>- 230 млн. лет назад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16" y="836712"/>
            <a:ext cx="8360656" cy="5802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055440"/>
              </p:ext>
            </p:extLst>
          </p:nvPr>
        </p:nvGraphicFramePr>
        <p:xfrm>
          <a:off x="683568" y="620689"/>
          <a:ext cx="7056784" cy="5378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280"/>
                <a:gridCol w="936104"/>
                <a:gridCol w="936104"/>
                <a:gridCol w="864096"/>
                <a:gridCol w="936104"/>
                <a:gridCol w="864096"/>
              </a:tblGrid>
              <a:tr h="100811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A50021"/>
                          </a:solidFill>
                          <a:latin typeface="Comic Sans MS" panose="030F0702030302020204" pitchFamily="66" charset="0"/>
                        </a:rPr>
                        <a:t>Систематика </a:t>
                      </a:r>
                      <a:endParaRPr lang="ru-RU" sz="2400" b="1" dirty="0">
                        <a:solidFill>
                          <a:srgbClr val="A5002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924858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A50021"/>
                          </a:solidFill>
                          <a:latin typeface="Comic Sans MS" panose="030F0702030302020204" pitchFamily="66" charset="0"/>
                        </a:rPr>
                        <a:t>Биологические особенности</a:t>
                      </a:r>
                      <a:endParaRPr lang="ru-RU" sz="2400" b="1" dirty="0">
                        <a:solidFill>
                          <a:srgbClr val="A5002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59542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A50021"/>
                          </a:solidFill>
                          <a:latin typeface="Comic Sans MS" panose="030F0702030302020204" pitchFamily="66" charset="0"/>
                        </a:rPr>
                        <a:t>Роль в природе</a:t>
                      </a:r>
                      <a:r>
                        <a:rPr lang="ru-RU" sz="2400" b="1" baseline="0" dirty="0" smtClean="0">
                          <a:solidFill>
                            <a:srgbClr val="A50021"/>
                          </a:solidFill>
                          <a:latin typeface="Comic Sans MS" panose="030F0702030302020204" pitchFamily="66" charset="0"/>
                        </a:rPr>
                        <a:t> и жизни человека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924858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A50021"/>
                          </a:solidFill>
                          <a:latin typeface="Comic Sans MS" panose="030F0702030302020204" pitchFamily="66" charset="0"/>
                        </a:rPr>
                        <a:t>Значение в эволюции</a:t>
                      </a:r>
                      <a:endParaRPr lang="ru-RU" sz="2400" b="1" dirty="0">
                        <a:solidFill>
                          <a:srgbClr val="A5002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924858"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rgbClr val="A5002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Веришь,  не веришь </a:t>
                      </a:r>
                      <a:endParaRPr lang="ru-RU" sz="2400" dirty="0">
                        <a:solidFill>
                          <a:srgbClr val="A5002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E8FCA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E8FCA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E8FCA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E8FCA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E8FCA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E8FCAA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>
            <a:hlinkClick r:id="rId2" action="ppaction://hlinksldjump"/>
          </p:cNvPr>
          <p:cNvSpPr txBox="1"/>
          <p:nvPr/>
        </p:nvSpPr>
        <p:spPr>
          <a:xfrm>
            <a:off x="3347864" y="76470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" action="ppaction://hlinksldjump"/>
              </a:rPr>
              <a:t>1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347864" y="177281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tx2">
                    <a:lumMod val="95000"/>
                    <a:lumOff val="5000"/>
                  </a:schemeClr>
                </a:solidFill>
                <a:hlinkClick r:id="rId3" action="ppaction://hlinksldjump"/>
              </a:rPr>
              <a:t>1</a:t>
            </a:r>
            <a:endParaRPr lang="ru-RU" sz="3600" dirty="0">
              <a:solidFill>
                <a:schemeClr val="tx2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TextBox 5">
            <a:hlinkClick r:id="rId4" action="ppaction://hlinksldjump"/>
          </p:cNvPr>
          <p:cNvSpPr txBox="1"/>
          <p:nvPr/>
        </p:nvSpPr>
        <p:spPr>
          <a:xfrm>
            <a:off x="3347864" y="292494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1</a:t>
            </a:r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3425424" y="429309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5" action="ppaction://hlinksldjump"/>
              </a:rPr>
              <a:t>1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347864" y="522920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6" action="ppaction://hlinksldjump"/>
              </a:rPr>
              <a:t>1</a:t>
            </a:r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4260722" y="76470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7" action="ppaction://hlinksldjump"/>
              </a:rPr>
              <a:t>2</a:t>
            </a:r>
            <a:endParaRPr lang="ru-RU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260722" y="176624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8" action="ppaction://hlinksldjump"/>
              </a:rPr>
              <a:t>2</a:t>
            </a:r>
            <a:endParaRPr lang="ru-RU" sz="3600" dirty="0"/>
          </a:p>
        </p:txBody>
      </p:sp>
      <p:sp>
        <p:nvSpPr>
          <p:cNvPr id="11" name="TextBox 10">
            <a:hlinkClick r:id="rId9" action="ppaction://hlinksldjump"/>
          </p:cNvPr>
          <p:cNvSpPr txBox="1"/>
          <p:nvPr/>
        </p:nvSpPr>
        <p:spPr>
          <a:xfrm>
            <a:off x="4260722" y="292494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2</a:t>
            </a:r>
            <a:endParaRPr lang="ru-RU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4260722" y="4293095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0" action="ppaction://hlinksldjump"/>
              </a:rPr>
              <a:t>2</a:t>
            </a:r>
            <a:endParaRPr lang="ru-R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4260722" y="522919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1" action="ppaction://hlinksldjump"/>
              </a:rPr>
              <a:t>2</a:t>
            </a:r>
            <a:endParaRPr lang="ru-RU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5220072" y="76470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2" action="ppaction://hlinksldjump"/>
              </a:rPr>
              <a:t>3</a:t>
            </a:r>
            <a:endParaRPr lang="ru-RU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5191516" y="177281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3" action="ppaction://hlinksldjump"/>
              </a:rPr>
              <a:t>3</a:t>
            </a:r>
            <a:endParaRPr lang="ru-RU" sz="3600" dirty="0"/>
          </a:p>
        </p:txBody>
      </p:sp>
      <p:sp>
        <p:nvSpPr>
          <p:cNvPr id="16" name="TextBox 15">
            <a:hlinkClick r:id="rId14" action="ppaction://hlinksldjump"/>
          </p:cNvPr>
          <p:cNvSpPr txBox="1"/>
          <p:nvPr/>
        </p:nvSpPr>
        <p:spPr>
          <a:xfrm>
            <a:off x="5048436" y="292494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3</a:t>
            </a:r>
            <a:endParaRPr lang="ru-RU" sz="3600" dirty="0"/>
          </a:p>
        </p:txBody>
      </p:sp>
      <p:sp>
        <p:nvSpPr>
          <p:cNvPr id="17" name="TextBox 16"/>
          <p:cNvSpPr txBox="1"/>
          <p:nvPr/>
        </p:nvSpPr>
        <p:spPr>
          <a:xfrm>
            <a:off x="5191516" y="433828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5" action="ppaction://hlinksldjump"/>
              </a:rPr>
              <a:t>3</a:t>
            </a:r>
            <a:endParaRPr lang="ru-RU" sz="3600" dirty="0"/>
          </a:p>
        </p:txBody>
      </p:sp>
      <p:sp>
        <p:nvSpPr>
          <p:cNvPr id="18" name="TextBox 17"/>
          <p:cNvSpPr txBox="1"/>
          <p:nvPr/>
        </p:nvSpPr>
        <p:spPr>
          <a:xfrm>
            <a:off x="5162960" y="5205375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6" action="ppaction://hlinksldjump"/>
              </a:rPr>
              <a:t>3</a:t>
            </a:r>
            <a:endParaRPr lang="ru-RU" sz="3600" dirty="0"/>
          </a:p>
        </p:txBody>
      </p:sp>
      <p:sp>
        <p:nvSpPr>
          <p:cNvPr id="19" name="TextBox 18"/>
          <p:cNvSpPr txBox="1"/>
          <p:nvPr/>
        </p:nvSpPr>
        <p:spPr>
          <a:xfrm>
            <a:off x="6049575" y="79263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7" action="ppaction://hlinksldjump"/>
              </a:rPr>
              <a:t>4</a:t>
            </a:r>
            <a:endParaRPr lang="ru-RU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6049575" y="1735845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18" action="ppaction://hlinksldjump"/>
              </a:rPr>
              <a:t>4</a:t>
            </a:r>
            <a:endParaRPr lang="ru-RU" sz="3600" dirty="0"/>
          </a:p>
        </p:txBody>
      </p:sp>
      <p:sp>
        <p:nvSpPr>
          <p:cNvPr id="21" name="TextBox 20">
            <a:hlinkClick r:id="rId19" action="ppaction://hlinksldjump"/>
          </p:cNvPr>
          <p:cNvSpPr txBox="1"/>
          <p:nvPr/>
        </p:nvSpPr>
        <p:spPr>
          <a:xfrm>
            <a:off x="6049575" y="296355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4</a:t>
            </a:r>
            <a:endParaRPr lang="ru-RU" sz="3600" dirty="0"/>
          </a:p>
        </p:txBody>
      </p:sp>
      <p:sp>
        <p:nvSpPr>
          <p:cNvPr id="22" name="TextBox 21"/>
          <p:cNvSpPr txBox="1"/>
          <p:nvPr/>
        </p:nvSpPr>
        <p:spPr>
          <a:xfrm>
            <a:off x="6091397" y="429309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0" action="ppaction://hlinksldjump"/>
              </a:rPr>
              <a:t>4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6049575" y="520537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1" action="ppaction://hlinksldjump"/>
              </a:rPr>
              <a:t>4</a:t>
            </a:r>
            <a:endParaRPr lang="ru-RU" sz="3600" dirty="0"/>
          </a:p>
        </p:txBody>
      </p:sp>
      <p:sp>
        <p:nvSpPr>
          <p:cNvPr id="24" name="TextBox 23"/>
          <p:cNvSpPr txBox="1"/>
          <p:nvPr/>
        </p:nvSpPr>
        <p:spPr>
          <a:xfrm>
            <a:off x="7020272" y="81399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2" action="ppaction://hlinksldjump"/>
              </a:rPr>
              <a:t>5</a:t>
            </a:r>
            <a:endParaRPr lang="ru-RU" sz="3600" dirty="0"/>
          </a:p>
        </p:txBody>
      </p:sp>
      <p:sp>
        <p:nvSpPr>
          <p:cNvPr id="25" name="TextBox 24"/>
          <p:cNvSpPr txBox="1"/>
          <p:nvPr/>
        </p:nvSpPr>
        <p:spPr>
          <a:xfrm>
            <a:off x="7020272" y="172680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3" action="ppaction://hlinksldjump"/>
              </a:rPr>
              <a:t>5</a:t>
            </a:r>
            <a:endParaRPr lang="ru-RU" sz="3600" dirty="0"/>
          </a:p>
        </p:txBody>
      </p:sp>
      <p:sp>
        <p:nvSpPr>
          <p:cNvPr id="26" name="TextBox 25">
            <a:hlinkClick r:id="rId24" action="ppaction://hlinksldjump"/>
          </p:cNvPr>
          <p:cNvSpPr txBox="1"/>
          <p:nvPr/>
        </p:nvSpPr>
        <p:spPr>
          <a:xfrm>
            <a:off x="7020272" y="292494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5</a:t>
            </a:r>
            <a:endParaRPr lang="ru-RU" sz="3600" i="1" dirty="0">
              <a:solidFill>
                <a:schemeClr val="tx2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29502" y="429309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5" action="ppaction://hlinksldjump"/>
              </a:rPr>
              <a:t>5</a:t>
            </a:r>
            <a:endParaRPr lang="ru-RU" sz="3600" dirty="0"/>
          </a:p>
        </p:txBody>
      </p:sp>
      <p:sp>
        <p:nvSpPr>
          <p:cNvPr id="28" name="TextBox 27"/>
          <p:cNvSpPr txBox="1"/>
          <p:nvPr/>
        </p:nvSpPr>
        <p:spPr>
          <a:xfrm>
            <a:off x="7020272" y="51856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6" action="ppaction://hlinksldjump"/>
              </a:rPr>
              <a:t>5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100392" y="532122"/>
            <a:ext cx="648072" cy="550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A50021"/>
                </a:solidFill>
                <a:latin typeface="Comic Sans MS" panose="030F0702030302020204" pitchFamily="66" charset="0"/>
                <a:hlinkClick r:id="rId27" action="ppaction://hlinksldjump"/>
              </a:rPr>
              <a:t>Разминка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endParaRPr lang="ru-RU" dirty="0">
              <a:solidFill>
                <a:srgbClr val="A50021"/>
              </a:solidFill>
            </a:endParaRPr>
          </a:p>
        </p:txBody>
      </p:sp>
      <p:sp>
        <p:nvSpPr>
          <p:cNvPr id="29" name="Стрелка вправо 28">
            <a:hlinkClick r:id="rId28" action="ppaction://hlinksldjump"/>
          </p:cNvPr>
          <p:cNvSpPr/>
          <p:nvPr/>
        </p:nvSpPr>
        <p:spPr bwMode="auto">
          <a:xfrm>
            <a:off x="4260722" y="6054354"/>
            <a:ext cx="3578149" cy="720080"/>
          </a:xfrm>
          <a:prstGeom prst="rightArrow">
            <a:avLst/>
          </a:prstGeom>
          <a:noFill/>
          <a:ln w="952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Comic Sans MS" panose="030F0702030302020204" pitchFamily="66" charset="0"/>
                <a:hlinkClick r:id="rId28" action="ppaction://hlinksldjump"/>
              </a:rPr>
              <a:t>Стихотворение</a:t>
            </a:r>
            <a:r>
              <a:rPr lang="ru-RU" dirty="0" smtClean="0">
                <a:latin typeface="Comic Sans MS" panose="030F0702030302020204" pitchFamily="66" charset="0"/>
              </a:rPr>
              <a:t>, конец урока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24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548680"/>
            <a:ext cx="7416824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Выбери видовое название животного:</a:t>
            </a:r>
          </a:p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1. Клювоголовые</a:t>
            </a:r>
          </a:p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2. Медянка обыкновенная</a:t>
            </a:r>
          </a:p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3. Гюрза</a:t>
            </a:r>
          </a:p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4. </a:t>
            </a:r>
            <a:r>
              <a:rPr lang="ru-RU" sz="2400" b="1" dirty="0" err="1" smtClean="0">
                <a:solidFill>
                  <a:srgbClr val="A50021"/>
                </a:solidFill>
                <a:latin typeface="Comic Sans MS" panose="030F0702030302020204" pitchFamily="66" charset="0"/>
              </a:rPr>
              <a:t>Медянковые</a:t>
            </a:r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 </a:t>
            </a:r>
            <a:endParaRPr lang="ru-RU" sz="24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07591"/>
            <a:ext cx="3168352" cy="3713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4932040" y="6336496"/>
            <a:ext cx="2815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Медянка обыкновенная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341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Предлагаю ходить по грибы - Страница 198 - Харьков Форум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6275851" cy="47068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382608"/>
            <a:ext cx="54006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Назовите класс, отряд, вид изображенного животного</a:t>
            </a:r>
            <a:endParaRPr lang="ru-RU" sz="24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848" y="5484366"/>
            <a:ext cx="4339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Класс – Рептилии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Отряд – Чешуйчатые</a:t>
            </a:r>
            <a:b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Вид – Уж обыкновенный</a:t>
            </a:r>
            <a:endParaRPr lang="ru-RU" sz="24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37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Название животного -</a:t>
            </a:r>
          </a:p>
        </p:txBody>
      </p:sp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77702"/>
            <a:ext cx="2432050" cy="4371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20" y="5949677"/>
            <a:ext cx="6064509" cy="4312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О древней жизни - InternetUrok.ru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4" y="1934889"/>
            <a:ext cx="4876800" cy="3657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latin typeface="Comic Sans MS" panose="030F0702030302020204" pitchFamily="66" charset="0"/>
              </a:rPr>
              <a:t>Найди ошибки в классификации этого животного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6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7" y="2060848"/>
            <a:ext cx="4301781" cy="4269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1916832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Тип – Позвоночные</a:t>
            </a:r>
          </a:p>
          <a:p>
            <a:pPr algn="l"/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Класс – Хордовые</a:t>
            </a:r>
          </a:p>
          <a:p>
            <a:pPr algn="l"/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Отряд – Хвостатые</a:t>
            </a:r>
          </a:p>
          <a:p>
            <a:pPr algn="l"/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Род – Саламандра</a:t>
            </a:r>
          </a:p>
          <a:p>
            <a:pPr algn="l"/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Вид – Саламандра огненная </a:t>
            </a:r>
            <a:endParaRPr lang="ru-RU" sz="24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04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8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565400"/>
            <a:ext cx="6769100" cy="3721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627313" y="908050"/>
            <a:ext cx="388778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altLang="ru-RU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Тип -</a:t>
            </a:r>
          </a:p>
          <a:p>
            <a:pPr algn="l">
              <a:spcBef>
                <a:spcPct val="50000"/>
              </a:spcBef>
            </a:pPr>
            <a:r>
              <a:rPr lang="ru-RU" altLang="ru-RU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Подтип -</a:t>
            </a:r>
          </a:p>
          <a:p>
            <a:pPr algn="l">
              <a:spcBef>
                <a:spcPct val="50000"/>
              </a:spcBef>
            </a:pPr>
            <a:r>
              <a:rPr lang="ru-RU" altLang="ru-RU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Класс</a:t>
            </a:r>
            <a:r>
              <a:rPr lang="ru-RU" altLang="ru-RU"/>
              <a:t> </a:t>
            </a:r>
            <a:r>
              <a:rPr lang="ru-RU" altLang="ru-RU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39750" y="260350"/>
            <a:ext cx="81359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altLang="ru-RU" sz="2400" b="1" i="1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Дополните систематические категории.</a:t>
            </a:r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>
            <a:off x="2411413" y="285273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6516688" y="2852738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4500563" y="4652963"/>
            <a:ext cx="13668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3708400" y="836613"/>
            <a:ext cx="2232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Хордовые 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4211638" y="1412875"/>
            <a:ext cx="2665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Позвоночные 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3924300" y="1989138"/>
            <a:ext cx="5219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Земноводные или Амфибии</a:t>
            </a: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339975" y="2492375"/>
            <a:ext cx="15128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0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Безногие</a:t>
            </a:r>
            <a:r>
              <a:rPr lang="ru-RU" altLang="ru-RU">
                <a:solidFill>
                  <a:srgbClr val="380BF9"/>
                </a:solidFill>
              </a:rPr>
              <a:t> 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6443663" y="2492375"/>
            <a:ext cx="2016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0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Бесхвостые 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4500563" y="4365625"/>
            <a:ext cx="18002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7" rIns="92075" bIns="46037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000" b="1" i="1">
                <a:solidFill>
                  <a:srgbClr val="380BF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Хвостатые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6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7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7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7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20"/>
                            </p:stCondLst>
                            <p:childTnLst>
                              <p:par>
                                <p:cTn id="2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720"/>
                            </p:stCondLst>
                            <p:childTnLst>
                              <p:par>
                                <p:cTn id="2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720"/>
                            </p:stCondLst>
                            <p:childTnLst>
                              <p:par>
                                <p:cTn id="3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/>
      <p:bldP spid="7182" grpId="0"/>
      <p:bldP spid="7184" grpId="0"/>
      <p:bldP spid="7185" grpId="0"/>
      <p:bldP spid="71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/>
          <a:lstStyle/>
          <a:p>
            <a:r>
              <a:rPr lang="ru-RU" dirty="0"/>
              <a:t>	</a:t>
            </a:r>
            <a:r>
              <a:rPr lang="ru-RU" dirty="0">
                <a:latin typeface="Comic Sans MS" panose="030F0702030302020204" pitchFamily="66" charset="0"/>
              </a:rPr>
              <a:t>Как называется личинка лягушки? </a:t>
            </a:r>
          </a:p>
        </p:txBody>
      </p:sp>
      <p:pic>
        <p:nvPicPr>
          <p:cNvPr id="2050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72816"/>
            <a:ext cx="5238750" cy="4276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88738" y="6165304"/>
            <a:ext cx="19014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Головастик</a:t>
            </a:r>
          </a:p>
        </p:txBody>
      </p:sp>
    </p:spTree>
    <p:extLst>
      <p:ext uri="{BB962C8B-B14F-4D97-AF65-F5344CB8AC3E}">
        <p14:creationId xmlns:p14="http://schemas.microsoft.com/office/powerpoint/2010/main" val="223638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Comic Sans MS" panose="030F0702030302020204" pitchFamily="66" charset="0"/>
              </a:rPr>
              <a:t>Какое свойство организма позволяет отращивать ящерице утерянный хвост? </a:t>
            </a:r>
          </a:p>
        </p:txBody>
      </p:sp>
      <p:pic>
        <p:nvPicPr>
          <p:cNvPr id="3074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02822"/>
            <a:ext cx="3377426" cy="49479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>
              <a:rot lat="0" lon="900000" rev="20399999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6156176" y="5589240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Регенерация.</a:t>
            </a:r>
          </a:p>
        </p:txBody>
      </p:sp>
    </p:spTree>
    <p:extLst>
      <p:ext uri="{BB962C8B-B14F-4D97-AF65-F5344CB8AC3E}">
        <p14:creationId xmlns:p14="http://schemas.microsoft.com/office/powerpoint/2010/main" val="402889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Comic Sans MS" panose="030F0702030302020204" pitchFamily="66" charset="0"/>
              </a:rPr>
              <a:t>Про каких животных можно сказать, что они вылезают из кожи вон? </a:t>
            </a:r>
          </a:p>
        </p:txBody>
      </p:sp>
      <p:pic>
        <p:nvPicPr>
          <p:cNvPr id="4098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66664"/>
            <a:ext cx="5760640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1187624" y="588714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Про </a:t>
            </a:r>
            <a:r>
              <a:rPr lang="ru-RU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змей. При линьке они вылезают из старой кожи,  протискиваясь между камнями, корнями</a:t>
            </a:r>
          </a:p>
        </p:txBody>
      </p:sp>
    </p:spTree>
    <p:extLst>
      <p:ext uri="{BB962C8B-B14F-4D97-AF65-F5344CB8AC3E}">
        <p14:creationId xmlns:p14="http://schemas.microsoft.com/office/powerpoint/2010/main" val="191207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Какие ящерицы не имеют ног? 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48" y="1504508"/>
            <a:ext cx="4762500" cy="3543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Фауна Земли - Part 1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640" y="3636992"/>
            <a:ext cx="3961626" cy="26410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81858" y="6101443"/>
            <a:ext cx="1931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Веретеница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5049728"/>
            <a:ext cx="19848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Желтопузик</a:t>
            </a:r>
            <a:endParaRPr lang="ru-RU" sz="24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9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У каких позвоночных развито только одно легкое?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614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81469"/>
            <a:ext cx="6521796" cy="4347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05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Какое животное изображено на эмблеме врачей? </a:t>
            </a:r>
          </a:p>
        </p:txBody>
      </p:sp>
      <p:pic>
        <p:nvPicPr>
          <p:cNvPr id="4" name="Picture 2" descr="i?id=49912012-15&amp;tov=3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2975975" cy="45259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2132856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>
                <a:solidFill>
                  <a:srgbClr val="A50021"/>
                </a:solidFill>
                <a:latin typeface="Comic Sans MS" panose="030F0702030302020204" pitchFamily="66" charset="0"/>
              </a:rPr>
              <a:t>Змея, а именно </a:t>
            </a:r>
            <a:r>
              <a:rPr lang="ru-RU" sz="2400" b="1" dirty="0" err="1">
                <a:solidFill>
                  <a:srgbClr val="A50021"/>
                </a:solidFill>
                <a:latin typeface="Comic Sans MS" panose="030F0702030302020204" pitchFamily="66" charset="0"/>
              </a:rPr>
              <a:t>эскулапова</a:t>
            </a:r>
            <a:r>
              <a:rPr lang="ru-RU" sz="2400" b="1" dirty="0">
                <a:solidFill>
                  <a:srgbClr val="A50021"/>
                </a:solidFill>
                <a:latin typeface="Comic Sans MS" panose="030F0702030302020204" pitchFamily="66" charset="0"/>
              </a:rPr>
              <a:t> змея, </a:t>
            </a:r>
            <a:r>
              <a:rPr lang="ru-RU" sz="2400" dirty="0">
                <a:solidFill>
                  <a:srgbClr val="A50021"/>
                </a:solidFill>
                <a:latin typeface="Comic Sans MS" panose="030F0702030302020204" pitchFamily="66" charset="0"/>
              </a:rPr>
              <a:t>семейства ужей, которая ранее изображалась на жезле </a:t>
            </a:r>
            <a:r>
              <a:rPr lang="ru-RU" sz="24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бога </a:t>
            </a:r>
            <a:r>
              <a:rPr lang="ru-RU" sz="2400" b="1" dirty="0">
                <a:solidFill>
                  <a:srgbClr val="A50021"/>
                </a:solidFill>
                <a:latin typeface="Comic Sans MS" panose="030F0702030302020204" pitchFamily="66" charset="0"/>
                <a:hlinkClick r:id="rId4" action="ppaction://hlinksldjump"/>
              </a:rPr>
              <a:t>врачевания</a:t>
            </a:r>
            <a:r>
              <a:rPr lang="ru-RU" sz="2400" b="1" dirty="0">
                <a:solidFill>
                  <a:srgbClr val="A50021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Эскулапа</a:t>
            </a:r>
            <a:endParaRPr lang="ru-RU" sz="2400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3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z="3200" dirty="0">
                <a:latin typeface="Comic Sans MS" panose="030F0702030302020204" pitchFamily="66" charset="0"/>
              </a:rPr>
              <a:t>У каких рептилий самый скудный рацион? Их использовали мореплаватели как готовые мясные консервы. </a:t>
            </a:r>
          </a:p>
        </p:txBody>
      </p:sp>
      <p:pic>
        <p:nvPicPr>
          <p:cNvPr id="1026" name="Picture 2" descr="Морские черепахи заранее приспособились к глобальному потеплению, Морские черепахи заранее приспособились к глобальному потеплен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57" y="2564904"/>
            <a:ext cx="5715000" cy="34290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6176" y="2708920"/>
            <a:ext cx="2736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Крупные </a:t>
            </a:r>
            <a:r>
              <a:rPr lang="ru-RU" sz="2400" b="1" dirty="0">
                <a:solidFill>
                  <a:srgbClr val="A50021"/>
                </a:solidFill>
                <a:latin typeface="Comic Sans MS" panose="030F0702030302020204" pitchFamily="66" charset="0"/>
              </a:rPr>
              <a:t>черепахи едят так мало, что им достаточно одного банана в месяц.</a:t>
            </a:r>
          </a:p>
        </p:txBody>
      </p:sp>
    </p:spTree>
    <p:extLst>
      <p:ext uri="{BB962C8B-B14F-4D97-AF65-F5344CB8AC3E}">
        <p14:creationId xmlns:p14="http://schemas.microsoft.com/office/powerpoint/2010/main" val="15523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Самые ядовитые  позвоночные на Земле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http://im3-tub-ru.yandex.net/i?id=b899ae0b8affc1820fd84c932ec435fa-08-144&amp;n=2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4643109" cy="3380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20072" y="1881416"/>
            <a:ext cx="3456384" cy="34163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Лягушка </a:t>
            </a:r>
            <a:r>
              <a:rPr lang="ru-RU" sz="2400" b="1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кокоа</a:t>
            </a:r>
            <a:r>
              <a:rPr lang="ru-RU" sz="2400" dirty="0" smtClean="0">
                <a:latin typeface="Comic Sans MS" panose="030F0702030302020204" pitchFamily="66" charset="0"/>
              </a:rPr>
              <a:t>, </a:t>
            </a:r>
            <a:r>
              <a:rPr lang="ru-RU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проживающей в джунглях </a:t>
            </a:r>
            <a:r>
              <a:rPr lang="ru-RU" sz="2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Америки, размером 2-3 см.  Но </a:t>
            </a:r>
            <a:r>
              <a:rPr lang="ru-RU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яд ее сильнее цианистого калия в тысячу раз и в тридцать раз сильнее яда кобры.</a:t>
            </a:r>
          </a:p>
        </p:txBody>
      </p:sp>
    </p:spTree>
    <p:extLst>
      <p:ext uri="{BB962C8B-B14F-4D97-AF65-F5344CB8AC3E}">
        <p14:creationId xmlns:p14="http://schemas.microsoft.com/office/powerpoint/2010/main" val="264939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Comic Sans MS" panose="030F0702030302020204" pitchFamily="66" charset="0"/>
              </a:rPr>
              <a:t>Каких позвоночных используют в качестве </a:t>
            </a:r>
            <a:r>
              <a:rPr lang="ru-RU" sz="3600" dirty="0" err="1" smtClean="0">
                <a:latin typeface="Comic Sans MS" panose="030F0702030302020204" pitchFamily="66" charset="0"/>
              </a:rPr>
              <a:t>биоиндикации</a:t>
            </a:r>
            <a:r>
              <a:rPr lang="ru-RU" sz="36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3074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6832"/>
            <a:ext cx="5715000" cy="381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96136" y="2204864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Озерные лягушки не живут в загрязненных водоемах, а благодаря слизи на  коже могут долго сохранять свежесть воды</a:t>
            </a:r>
            <a:endParaRPr lang="ru-RU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235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Каким «гадам» фермеры поют дифирамбы?</a:t>
            </a:r>
            <a:endParaRPr lang="ru-RU" dirty="0">
              <a:solidFill>
                <a:schemeClr val="accent1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6" y="2348880"/>
            <a:ext cx="2952328" cy="26776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Это жабы, поедающие большое количество насекомых вредителей, их личинок, слизней</a:t>
            </a:r>
            <a:endParaRPr lang="ru-RU" sz="24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6" y="2340104"/>
            <a:ext cx="5715000" cy="3810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201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Какое доисторическое существо является древнейшим предком всех земноводных? </a:t>
            </a:r>
          </a:p>
        </p:txBody>
      </p:sp>
      <p:pic>
        <p:nvPicPr>
          <p:cNvPr id="4098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5328592" cy="39964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00192" y="443711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Кистеперая рыба</a:t>
            </a:r>
          </a:p>
        </p:txBody>
      </p:sp>
    </p:spTree>
    <p:extLst>
      <p:ext uri="{BB962C8B-B14F-4D97-AF65-F5344CB8AC3E}">
        <p14:creationId xmlns:p14="http://schemas.microsoft.com/office/powerpoint/2010/main" val="224426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Назовите дословный перевод слова « динозавр»</a:t>
            </a:r>
          </a:p>
        </p:txBody>
      </p:sp>
      <p:pic>
        <p:nvPicPr>
          <p:cNvPr id="5122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17032"/>
            <a:ext cx="3884249" cy="29131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4464496" cy="29720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80220" y="1988840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A50021"/>
                </a:solidFill>
                <a:latin typeface="Comic Sans MS" panose="030F0702030302020204" pitchFamily="66" charset="0"/>
              </a:rPr>
              <a:t>« Ужасный ящер»</a:t>
            </a:r>
          </a:p>
        </p:txBody>
      </p:sp>
    </p:spTree>
    <p:extLst>
      <p:ext uri="{BB962C8B-B14F-4D97-AF65-F5344CB8AC3E}">
        <p14:creationId xmlns:p14="http://schemas.microsoft.com/office/powerpoint/2010/main" val="4025380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Какую эру считают веком расцвета пресмыкающихся?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99792" y="1556792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Мезозойскую</a:t>
            </a:r>
          </a:p>
        </p:txBody>
      </p:sp>
      <p:pic>
        <p:nvPicPr>
          <p:cNvPr id="6148" name="Picture 4" descr="Ответы@Mail.Ru: Кто открыл динозавров?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15731"/>
            <a:ext cx="5744057" cy="46422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94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accent1">
                    <a:lumMod val="25000"/>
                  </a:schemeClr>
                </a:solidFill>
                <a:latin typeface="Comic Sans MS" panose="030F0702030302020204" pitchFamily="66" charset="0"/>
              </a:rPr>
              <a:t>Древние ящеры, сыгравшие важную роль в появлении млекопитающих</a:t>
            </a:r>
            <a:endParaRPr lang="ru-RU" sz="3200" b="1" dirty="0">
              <a:solidFill>
                <a:schemeClr val="accent1">
                  <a:lumMod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194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832" y="3573015"/>
            <a:ext cx="3979168" cy="29843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1"/>
            <a:ext cx="4752528" cy="27041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19672" y="1628800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Зверозубые ящеры</a:t>
            </a:r>
            <a:endParaRPr lang="ru-RU" sz="32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63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Почему гаттерию называют «живым ископаемым</a:t>
            </a:r>
            <a:r>
              <a:rPr lang="ru-RU" dirty="0">
                <a:latin typeface="Comic Sans MS" panose="030F0702030302020204" pitchFamily="66" charset="0"/>
              </a:rPr>
              <a:t>» </a:t>
            </a:r>
          </a:p>
        </p:txBody>
      </p:sp>
      <p:pic>
        <p:nvPicPr>
          <p:cNvPr id="7170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5697701" cy="4021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84168" y="1700808"/>
            <a:ext cx="29158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000" dirty="0">
                <a:latin typeface="Comic Sans MS" panose="030F0702030302020204" pitchFamily="66" charset="0"/>
              </a:rPr>
              <a:t>По затылку и спине проходит </a:t>
            </a:r>
            <a:r>
              <a:rPr lang="ru-RU" sz="20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гребень</a:t>
            </a:r>
            <a:r>
              <a:rPr lang="ru-RU" sz="2000" dirty="0">
                <a:latin typeface="Comic Sans MS" panose="030F0702030302020204" pitchFamily="66" charset="0"/>
              </a:rPr>
              <a:t>, спускающийся к хвосту,- его образует ряд сближенных шипов.</a:t>
            </a:r>
          </a:p>
          <a:p>
            <a:r>
              <a:rPr lang="ru-RU" sz="2000" dirty="0" smtClean="0">
                <a:latin typeface="Comic Sans MS" panose="030F0702030302020204" pitchFamily="66" charset="0"/>
              </a:rPr>
              <a:t>Ухо </a:t>
            </a:r>
            <a:r>
              <a:rPr lang="ru-RU" sz="2000" dirty="0">
                <a:latin typeface="Comic Sans MS" panose="030F0702030302020204" pitchFamily="66" charset="0"/>
              </a:rPr>
              <a:t>гаттерии, как и ухо змеи, </a:t>
            </a:r>
            <a:r>
              <a:rPr lang="ru-RU" sz="20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лишено барабанной </a:t>
            </a:r>
            <a:r>
              <a:rPr lang="ru-RU" sz="20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перепонки</a:t>
            </a:r>
            <a:r>
              <a:rPr lang="ru-RU" sz="2000" dirty="0" smtClean="0">
                <a:latin typeface="Comic Sans MS" panose="030F0702030302020204" pitchFamily="66" charset="0"/>
              </a:rPr>
              <a:t>. Гаттерия </a:t>
            </a:r>
            <a:r>
              <a:rPr lang="ru-RU" sz="2000" dirty="0">
                <a:latin typeface="Comic Sans MS" panose="030F0702030302020204" pitchFamily="66" charset="0"/>
              </a:rPr>
              <a:t>обладает </a:t>
            </a:r>
            <a:r>
              <a:rPr lang="ru-RU" sz="2000" b="1" dirty="0">
                <a:solidFill>
                  <a:srgbClr val="A50021"/>
                </a:solidFill>
                <a:latin typeface="Comic Sans MS" panose="030F0702030302020204" pitchFamily="66" charset="0"/>
              </a:rPr>
              <a:t>третьим </a:t>
            </a:r>
            <a:r>
              <a:rPr lang="ru-RU" sz="20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глазом</a:t>
            </a:r>
            <a:r>
              <a:rPr lang="ru-RU" sz="2000" dirty="0" smtClean="0">
                <a:latin typeface="Comic Sans MS" panose="030F0702030302020204" pitchFamily="66" charset="0"/>
              </a:rPr>
              <a:t>-, </a:t>
            </a:r>
            <a:r>
              <a:rPr lang="ru-RU" sz="2000" dirty="0">
                <a:latin typeface="Comic Sans MS" panose="030F0702030302020204" pitchFamily="66" charset="0"/>
              </a:rPr>
              <a:t>на темени </a:t>
            </a:r>
            <a:r>
              <a:rPr lang="ru-RU" sz="2000" dirty="0" smtClean="0">
                <a:latin typeface="Comic Sans MS" panose="030F0702030302020204" pitchFamily="66" charset="0"/>
              </a:rPr>
              <a:t>есть </a:t>
            </a:r>
            <a:r>
              <a:rPr lang="ru-RU" sz="2000" dirty="0">
                <a:latin typeface="Comic Sans MS" panose="030F0702030302020204" pitchFamily="66" charset="0"/>
              </a:rPr>
              <a:t>еще один глаз поменьше. </a:t>
            </a:r>
          </a:p>
        </p:txBody>
      </p:sp>
    </p:spTree>
    <p:extLst>
      <p:ext uri="{BB962C8B-B14F-4D97-AF65-F5344CB8AC3E}">
        <p14:creationId xmlns:p14="http://schemas.microsoft.com/office/powerpoint/2010/main" val="2167249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Головастик имеет боковую линию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2996952"/>
            <a:ext cx="7056784" cy="21236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У земноводных, как и у рыб, отсутствуют </a:t>
            </a:r>
            <a:r>
              <a:rPr lang="ru-RU" sz="44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  <a:hlinkClick r:id="rId2" action="ppaction://hlinksldjump"/>
              </a:rPr>
              <a:t>слюнные</a:t>
            </a:r>
            <a:r>
              <a:rPr lang="ru-RU" sz="44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 железы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56176" y="191683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Да </a:t>
            </a:r>
            <a:endParaRPr lang="ru-RU" sz="36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72200" y="5805264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Нет </a:t>
            </a:r>
            <a:endParaRPr lang="ru-RU" sz="36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01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6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Головастик питается растительной пищей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3429000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Язык змеи – это </a:t>
            </a:r>
            <a:r>
              <a:rPr lang="ru-RU" sz="36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  <a:hlinkClick r:id="rId2" action="ppaction://hlinksldjump"/>
              </a:rPr>
              <a:t>жало</a:t>
            </a:r>
            <a:r>
              <a:rPr lang="ru-RU" sz="36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8064" y="213285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Да</a:t>
            </a:r>
            <a:endParaRPr lang="ru-RU" sz="40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2160" y="465313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Нет </a:t>
            </a:r>
            <a:endParaRPr lang="ru-RU" sz="36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49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Глаза у многих земноводных помогают проталкивать к глотке захваченную добычу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3813730"/>
            <a:ext cx="7416824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  <a:hlinkClick r:id="rId2" action="ppaction://hlinksldjump"/>
              </a:rPr>
              <a:t>Ноздри</a:t>
            </a: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 у ящерицы сквозные, они пропускают воздух в ротовую полость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95212" y="1988840"/>
            <a:ext cx="1980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Да</a:t>
            </a:r>
            <a:endParaRPr lang="ru-RU" sz="40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92180" y="5733256"/>
            <a:ext cx="1980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Да</a:t>
            </a:r>
            <a:endParaRPr lang="ru-RU" sz="40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37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6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Пожирая своих жертв, крокодилы плачут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7584" y="3645024"/>
            <a:ext cx="6984776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У самцов лягушек во время кваканья сильно надуваются </a:t>
            </a: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  <a:hlinkClick r:id="rId2" action="ppaction://hlinksldjump"/>
              </a:rPr>
              <a:t>барабанные</a:t>
            </a: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 перепонки.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95736" y="1772816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Нет</a:t>
            </a:r>
            <a:r>
              <a:rPr lang="ru-RU" sz="2400" dirty="0">
                <a:latin typeface="Comic Sans MS" panose="030F0702030302020204" pitchFamily="66" charset="0"/>
              </a:rPr>
              <a:t>, крокодилы, обитающие в соленой воде, часто плачут на берегу, но при этом они просто избавляются от излишков соли.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48064" y="5733256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A50021"/>
                </a:solidFill>
                <a:latin typeface="Comic Sans MS" panose="030F0702030302020204" pitchFamily="66" charset="0"/>
              </a:rPr>
              <a:t>Нет </a:t>
            </a:r>
            <a:endParaRPr lang="ru-RU" sz="4000" b="1" dirty="0">
              <a:solidFill>
                <a:srgbClr val="A5002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83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6912768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Кобра танцует под звуки дудочки факира.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1556792"/>
            <a:ext cx="6984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Нет</a:t>
            </a:r>
            <a:r>
              <a:rPr lang="ru-RU" sz="2400" dirty="0">
                <a:latin typeface="Comic Sans MS" panose="030F0702030302020204" pitchFamily="66" charset="0"/>
              </a:rPr>
              <a:t>, она не способна слышать музыку. Когда с корзины со змеей снимают крышку, кобра приподнимается, готовясь к защите, а затем следует за движением дудочки, готовясь к атаке.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3861048"/>
            <a:ext cx="6912768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</a:rPr>
              <a:t>Чтобы спастись от врагов, крокодилы притворяются </a:t>
            </a: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Comic Sans MS" panose="030F0702030302020204" pitchFamily="66" charset="0"/>
                <a:hlinkClick r:id="rId2" action="ppaction://hlinksldjump"/>
              </a:rPr>
              <a:t>бревнами</a:t>
            </a:r>
            <a:endParaRPr lang="ru-RU" sz="3200" dirty="0">
              <a:solidFill>
                <a:schemeClr val="accent1">
                  <a:lumMod val="1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5533458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A50021"/>
                </a:solidFill>
                <a:latin typeface="Comic Sans MS" panose="030F0702030302020204" pitchFamily="66" charset="0"/>
              </a:rPr>
              <a:t>Нет</a:t>
            </a:r>
            <a:r>
              <a:rPr lang="ru-RU" sz="2400" dirty="0">
                <a:latin typeface="Comic Sans MS" panose="030F0702030302020204" pitchFamily="66" charset="0"/>
              </a:rPr>
              <a:t>, они пользуются сходством с бревнами, чтобы подкрасться поближе к своим жертвам.</a:t>
            </a:r>
          </a:p>
        </p:txBody>
      </p:sp>
    </p:spTree>
    <p:extLst>
      <p:ext uri="{BB962C8B-B14F-4D97-AF65-F5344CB8AC3E}">
        <p14:creationId xmlns:p14="http://schemas.microsoft.com/office/powerpoint/2010/main" val="187209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Comic Sans MS" panose="030F0702030302020204" pitchFamily="66" charset="0"/>
              </a:rPr>
              <a:t>Отгадай слово </a:t>
            </a:r>
            <a:r>
              <a:rPr lang="ru-RU" b="1" dirty="0" smtClean="0">
                <a:latin typeface="Comic Sans MS" panose="030F0702030302020204" pitchFamily="66" charset="0"/>
              </a:rPr>
              <a:t/>
            </a:r>
            <a:br>
              <a:rPr lang="ru-RU" b="1" dirty="0" smtClean="0">
                <a:latin typeface="Comic Sans MS" panose="030F0702030302020204" pitchFamily="66" charset="0"/>
              </a:rPr>
            </a:br>
            <a:r>
              <a:rPr lang="ru-RU" sz="1600" b="1" dirty="0" smtClean="0">
                <a:latin typeface="Comic Sans MS" panose="030F0702030302020204" pitchFamily="66" charset="0"/>
              </a:rPr>
              <a:t>По </a:t>
            </a:r>
            <a:r>
              <a:rPr lang="ru-RU" sz="1600" b="1" dirty="0">
                <a:latin typeface="Comic Sans MS" panose="030F0702030302020204" pitchFamily="66" charset="0"/>
              </a:rPr>
              <a:t>данным определениям отгадайте многозначные слова, являющиеся биологическими названиями, терминами или понятиями. Кто даст правильный ответ по меньшему числу определений, тот считается выигравшим.</a:t>
            </a:r>
            <a:r>
              <a:rPr lang="ru-RU" sz="1600" dirty="0">
                <a:latin typeface="Comic Sans MS" panose="030F0702030302020204" pitchFamily="66" charset="0"/>
              </a:rPr>
              <a:t/>
            </a:r>
            <a:br>
              <a:rPr lang="ru-RU" sz="1600" dirty="0">
                <a:latin typeface="Comic Sans MS" panose="030F0702030302020204" pitchFamily="66" charset="0"/>
              </a:rPr>
            </a:br>
            <a:endParaRPr lang="ru-RU" sz="1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628800"/>
            <a:ext cx="85689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Лестничная, шахматная, грудная, растительная, нервная, мышечная, птичья, звериная…. </a:t>
            </a:r>
            <a:endParaRPr lang="ru-RU" sz="2000" b="1" dirty="0" smtClean="0"/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Шоколадное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, хрустальное, золотое, голубое, пестрое, Пасхальное, крокодилье, змеиное, черепашье, птичье, муравьиное, вареное, крутое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…</a:t>
            </a:r>
          </a:p>
          <a:p>
            <a:r>
              <a:rPr lang="ru-RU" sz="2000" b="1" dirty="0" smtClean="0">
                <a:solidFill>
                  <a:srgbClr val="800000"/>
                </a:solidFill>
              </a:rPr>
              <a:t> Белая</a:t>
            </a:r>
            <a:r>
              <a:rPr lang="ru-RU" sz="2000" b="1" dirty="0">
                <a:solidFill>
                  <a:srgbClr val="800000"/>
                </a:solidFill>
              </a:rPr>
              <a:t>, широкая, узкая, слоновая, сахарная, мозговая, плечевая, локтевая, тазовая, берцовая, обглоданная, сросшаяся….</a:t>
            </a:r>
            <a:r>
              <a:rPr lang="ru-RU" sz="2000" b="1" dirty="0"/>
              <a:t> </a:t>
            </a:r>
            <a:r>
              <a:rPr lang="ru-RU" sz="2000" b="1" dirty="0" smtClean="0">
                <a:solidFill>
                  <a:srgbClr val="660066"/>
                </a:solidFill>
              </a:rPr>
              <a:t>Натуральная</a:t>
            </a:r>
            <a:r>
              <a:rPr lang="ru-RU" sz="2000" b="1" dirty="0">
                <a:solidFill>
                  <a:srgbClr val="660066"/>
                </a:solidFill>
              </a:rPr>
              <a:t>, искусственная, выделанная, обувная, пересаженная, пористая, молодая, крокодиловая, змеиная, </a:t>
            </a:r>
            <a:r>
              <a:rPr lang="ru-RU" sz="2000" b="1" dirty="0" smtClean="0">
                <a:solidFill>
                  <a:srgbClr val="660066"/>
                </a:solidFill>
              </a:rPr>
              <a:t>телячья…</a:t>
            </a:r>
          </a:p>
          <a:p>
            <a:r>
              <a:rPr lang="ru-RU" sz="2000" b="1" dirty="0" smtClean="0"/>
              <a:t>Водная</a:t>
            </a:r>
            <a:r>
              <a:rPr lang="ru-RU" sz="2000" b="1" dirty="0"/>
              <a:t>, транспортная, сонная, шейная, главная, легочная, почечная, подвздошная, бедренная … </a:t>
            </a:r>
            <a:endParaRPr lang="ru-RU" sz="2000" b="1" dirty="0" smtClean="0"/>
          </a:p>
          <a:p>
            <a:r>
              <a:rPr lang="ru-RU" sz="2000" b="1" dirty="0" smtClean="0">
                <a:solidFill>
                  <a:srgbClr val="008000"/>
                </a:solidFill>
              </a:rPr>
              <a:t>Резиновая </a:t>
            </a:r>
            <a:r>
              <a:rPr lang="ru-RU" sz="2000" b="1" dirty="0">
                <a:solidFill>
                  <a:srgbClr val="008000"/>
                </a:solidFill>
              </a:rPr>
              <a:t>брезентовая, пожарная, тонкая, толстая, прямая, двенадцатиперстная </a:t>
            </a:r>
            <a:r>
              <a:rPr lang="ru-RU" sz="2000" b="1" dirty="0"/>
              <a:t>…. </a:t>
            </a:r>
            <a:endParaRPr lang="ru-RU" sz="2000" b="1" dirty="0" smtClean="0"/>
          </a:p>
          <a:p>
            <a:r>
              <a:rPr lang="ru-RU" sz="2000" b="1" dirty="0" smtClean="0">
                <a:solidFill>
                  <a:srgbClr val="660066"/>
                </a:solidFill>
              </a:rPr>
              <a:t>Длинное</a:t>
            </a:r>
            <a:r>
              <a:rPr lang="ru-RU" sz="2000" b="1" dirty="0">
                <a:solidFill>
                  <a:srgbClr val="660066"/>
                </a:solidFill>
              </a:rPr>
              <a:t>, маленькое, огромное, висячее, стоячее, оттопыренное, чуткое, наружное, внутреннее, среднее </a:t>
            </a:r>
            <a:r>
              <a:rPr lang="ru-RU" sz="2000" b="1" dirty="0" smtClean="0">
                <a:solidFill>
                  <a:srgbClr val="660066"/>
                </a:solidFill>
              </a:rPr>
              <a:t>…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40252" y="191683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A50021"/>
                </a:solidFill>
              </a:rPr>
              <a:t>( клетка)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44208" y="285293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A50021"/>
                </a:solidFill>
              </a:rPr>
              <a:t>( яйцо</a:t>
            </a:r>
            <a:r>
              <a:rPr lang="ru-RU" b="1" dirty="0">
                <a:solidFill>
                  <a:srgbClr val="A50021"/>
                </a:solidFill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96296" y="342900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( кость)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44208" y="436510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A50021"/>
                </a:solidFill>
              </a:rPr>
              <a:t>(</a:t>
            </a:r>
            <a:r>
              <a:rPr lang="ru-RU" sz="2000" b="1" dirty="0">
                <a:solidFill>
                  <a:srgbClr val="A50021"/>
                </a:solidFill>
              </a:rPr>
              <a:t>кожа)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40252" y="494116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A50021"/>
                </a:solidFill>
              </a:rPr>
              <a:t>( артерия)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20780" y="558924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A50021"/>
                </a:solidFill>
              </a:rPr>
              <a:t>( кишка)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91772" y="6245448"/>
            <a:ext cx="2052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A50021"/>
                </a:solidFill>
              </a:rPr>
              <a:t>( </a:t>
            </a:r>
            <a:r>
              <a:rPr lang="ru-RU" sz="2000" b="1" dirty="0">
                <a:solidFill>
                  <a:srgbClr val="A50021"/>
                </a:solidFill>
                <a:hlinkClick r:id="rId2" action="ppaction://hlinksldjump"/>
              </a:rPr>
              <a:t>ухо</a:t>
            </a:r>
            <a:r>
              <a:rPr lang="ru-RU" sz="2000" b="1" dirty="0">
                <a:solidFill>
                  <a:srgbClr val="A5002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0132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53252" name="Содержимое 3" descr="на последний слайд.jpg"/>
          <p:cNvPicPr>
            <a:picLocks noGrp="1" noChangeAspect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1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3" name="лягушка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641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32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5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040313" cy="33575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8" name="Рисунок 3" descr="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3284538"/>
            <a:ext cx="3095625" cy="3082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9" name="Рисунок 3" descr="древесная лягушка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0944" flipH="1">
            <a:off x="0" y="3573463"/>
            <a:ext cx="3455988" cy="248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Рисунок 6" descr="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1833">
            <a:off x="2700338" y="4076700"/>
            <a:ext cx="3313112" cy="24606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61" name="Рисунок 3" descr="аааа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96557">
            <a:off x="4535488" y="260350"/>
            <a:ext cx="4608512" cy="30241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183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970213"/>
            <a:ext cx="5832475" cy="38877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7" name="Рисунок 4" descr="арлекин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300" y="13630"/>
            <a:ext cx="3889375" cy="2846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900113" y="3141663"/>
            <a:ext cx="3816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Радужная лягушка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859338" y="549275"/>
            <a:ext cx="30241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ru-RU" altLang="ru-RU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Лягушка-арлекин</a:t>
            </a:r>
          </a:p>
        </p:txBody>
      </p:sp>
      <p:pic>
        <p:nvPicPr>
          <p:cNvPr id="38920" name="Рисунок 5" descr="древолаз точно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3789363"/>
            <a:ext cx="2381250" cy="2847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1331913" y="0"/>
            <a:ext cx="1873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ru-RU" altLang="ru-RU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Листолаз</a:t>
            </a:r>
          </a:p>
        </p:txBody>
      </p:sp>
      <p:pic>
        <p:nvPicPr>
          <p:cNvPr id="3892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1" t="15500" r="15047" b="15500"/>
          <a:stretch>
            <a:fillRect/>
          </a:stretch>
        </p:blipFill>
        <p:spPr bwMode="auto">
          <a:xfrm rot="-364732">
            <a:off x="250825" y="0"/>
            <a:ext cx="4032250" cy="2809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2405">
            <a:off x="4211638" y="2924175"/>
            <a:ext cx="3338512" cy="22240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90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Рисунок 13" descr="ццц.jpg"/>
          <p:cNvPicPr>
            <a:picLocks noChangeAspect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3054350"/>
            <a:ext cx="4752975" cy="322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9" name="Рисунок 11" descr="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4030663"/>
            <a:ext cx="3384550" cy="28273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0" name="Рисунок 6" descr="кокои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351504">
            <a:off x="5183188" y="0"/>
            <a:ext cx="3960812" cy="30194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1" name="Рисунок 7" descr="листолаз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05275" cy="31321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2" name="Содержимое 3" descr="1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7708">
            <a:off x="0" y="4076700"/>
            <a:ext cx="3119438" cy="23383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Рисунок 5" descr="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9610">
            <a:off x="2667739" y="1032838"/>
            <a:ext cx="3518109" cy="28197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03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3141663"/>
            <a:ext cx="3457575" cy="3322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88" y="0"/>
            <a:ext cx="3097212" cy="2251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654550"/>
            <a:ext cx="3600450" cy="2203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8831">
            <a:off x="0" y="4149725"/>
            <a:ext cx="2881313" cy="2254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565400"/>
            <a:ext cx="2447925" cy="22669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2020">
            <a:off x="2555875" y="188913"/>
            <a:ext cx="3598863" cy="2232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96" y="181634"/>
            <a:ext cx="3036887" cy="3384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92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16" descr="Мелкая сетка"/>
          <p:cNvSpPr>
            <a:spLocks noChangeArrowheads="1" noChangeShapeType="1" noTextEdit="1"/>
          </p:cNvSpPr>
          <p:nvPr/>
        </p:nvSpPr>
        <p:spPr bwMode="auto">
          <a:xfrm>
            <a:off x="755576" y="4365104"/>
            <a:ext cx="8713788" cy="15128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r>
              <a:rPr lang="ru-RU" sz="3600" kern="10" dirty="0">
                <a:ln w="9525">
                  <a:round/>
                  <a:headEnd/>
                  <a:tailEnd/>
                </a:ln>
                <a:pattFill prst="smGrid">
                  <a:fgClr>
                    <a:srgbClr val="FFCCFF"/>
                  </a:fgClr>
                  <a:bgClr>
                    <a:srgbClr val="FF9999"/>
                  </a:bgClr>
                </a:pattFill>
                <a:latin typeface="Times New Roman"/>
                <a:cs typeface="Times New Roman"/>
              </a:rPr>
              <a:t>«</a:t>
            </a:r>
            <a:r>
              <a:rPr lang="ru-RU" sz="3600" kern="10" dirty="0" smtClean="0">
                <a:ln w="9525">
                  <a:round/>
                  <a:headEnd/>
                  <a:tailEnd/>
                </a:ln>
                <a:pattFill prst="smGrid">
                  <a:fgClr>
                    <a:srgbClr val="FFCCFF"/>
                  </a:fgClr>
                  <a:bgClr>
                    <a:srgbClr val="FF9999"/>
                  </a:bgClr>
                </a:pattFill>
                <a:latin typeface="Times New Roman"/>
                <a:cs typeface="Times New Roman"/>
              </a:rPr>
              <a:t>Га д </a:t>
            </a:r>
            <a:r>
              <a:rPr lang="ru-RU" sz="3600" kern="10" dirty="0">
                <a:ln w="9525">
                  <a:round/>
                  <a:headEnd/>
                  <a:tailEnd/>
                </a:ln>
                <a:pattFill prst="smGrid">
                  <a:fgClr>
                    <a:srgbClr val="FFCCFF"/>
                  </a:fgClr>
                  <a:bgClr>
                    <a:srgbClr val="FF9999"/>
                  </a:bgClr>
                </a:pattFill>
                <a:latin typeface="Times New Roman"/>
                <a:cs typeface="Times New Roman"/>
              </a:rPr>
              <a:t>ы»  </a:t>
            </a:r>
          </a:p>
        </p:txBody>
      </p:sp>
    </p:spTree>
    <p:extLst>
      <p:ext uri="{BB962C8B-B14F-4D97-AF65-F5344CB8AC3E}">
        <p14:creationId xmlns:p14="http://schemas.microsoft.com/office/powerpoint/2010/main" val="317551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99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2075" tIns="46037" rIns="92075" bIns="46037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99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2075" tIns="46037" rIns="92075" bIns="46037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1045</TotalTime>
  <Words>817</Words>
  <Application>Microsoft Office PowerPoint</Application>
  <PresentationFormat>Экран (4:3)</PresentationFormat>
  <Paragraphs>145</Paragraphs>
  <Slides>38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Название животного -</vt:lpstr>
      <vt:lpstr>Найди ошибки в классификации этого животного</vt:lpstr>
      <vt:lpstr>Презентация PowerPoint</vt:lpstr>
      <vt:lpstr> Как называется личинка лягушки? </vt:lpstr>
      <vt:lpstr>Какое свойство организма позволяет отращивать ящерице утерянный хвост? </vt:lpstr>
      <vt:lpstr>Про каких животных можно сказать, что они вылезают из кожи вон? </vt:lpstr>
      <vt:lpstr>Какие ящерицы не имеют ног? </vt:lpstr>
      <vt:lpstr>У каких позвоночных развито только одно легкое? </vt:lpstr>
      <vt:lpstr>Какое животное изображено на эмблеме врачей? </vt:lpstr>
      <vt:lpstr>У каких рептилий самый скудный рацион? Их использовали мореплаватели как готовые мясные консервы. </vt:lpstr>
      <vt:lpstr>Самые ядовитые  позвоночные на Земле</vt:lpstr>
      <vt:lpstr>Каких позвоночных используют в качестве биоиндикации?</vt:lpstr>
      <vt:lpstr>Каким «гадам» фермеры поют дифирамбы?</vt:lpstr>
      <vt:lpstr>Какое доисторическое существо является древнейшим предком всех земноводных? </vt:lpstr>
      <vt:lpstr>Назовите дословный перевод слова « динозавр»</vt:lpstr>
      <vt:lpstr>Какую эру считают веком расцвета пресмыкающихся? </vt:lpstr>
      <vt:lpstr>Древние ящеры, сыгравшие важную роль в появлении млекопитающих</vt:lpstr>
      <vt:lpstr>Почему гаттерию называют «живым ископаемым» </vt:lpstr>
      <vt:lpstr>Головастик имеет боковую линию</vt:lpstr>
      <vt:lpstr>Головастик питается растительной пищей</vt:lpstr>
      <vt:lpstr>Глаза у многих земноводных помогают проталкивать к глотке захваченную добычу</vt:lpstr>
      <vt:lpstr>Пожирая своих жертв, крокодилы плачут</vt:lpstr>
      <vt:lpstr>Кобра танцует под звуки дудочки факира. </vt:lpstr>
      <vt:lpstr>Отгадай слово  По данным определениям отгадайте многозначные слова, являющиеся биологическими названиями, терминами или понятиями. Кто даст правильный ответ по меньшему числу определений, тот считается выигравшим.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людмила</dc:creator>
  <cp:lastModifiedBy>user</cp:lastModifiedBy>
  <cp:revision>97</cp:revision>
  <dcterms:created xsi:type="dcterms:W3CDTF">2011-01-14T16:35:41Z</dcterms:created>
  <dcterms:modified xsi:type="dcterms:W3CDTF">2022-02-14T10:17:04Z</dcterms:modified>
</cp:coreProperties>
</file>