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16" r:id="rId14"/>
    <p:sldMasterId id="2147483828" r:id="rId15"/>
    <p:sldMasterId id="2147483840" r:id="rId16"/>
  </p:sldMasterIdLst>
  <p:sldIdLst>
    <p:sldId id="282" r:id="rId17"/>
    <p:sldId id="281" r:id="rId18"/>
    <p:sldId id="256" r:id="rId19"/>
    <p:sldId id="258" r:id="rId20"/>
    <p:sldId id="259" r:id="rId21"/>
    <p:sldId id="280" r:id="rId22"/>
    <p:sldId id="257" r:id="rId23"/>
    <p:sldId id="261" r:id="rId24"/>
    <p:sldId id="26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70" r:id="rId39"/>
    <p:sldId id="272" r:id="rId40"/>
    <p:sldId id="296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3366FF"/>
    <a:srgbClr val="66FF33"/>
    <a:srgbClr val="AD234A"/>
    <a:srgbClr val="CCFFCC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20" Type="http://schemas.openxmlformats.org/officeDocument/2006/relationships/slide" Target="slides/slide4.xml"/><Relationship Id="rId41" Type="http://schemas.openxmlformats.org/officeDocument/2006/relationships/slide" Target="slides/slide2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21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861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5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08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144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86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28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90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81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CBFA-F226-48B6-A487-A2577D3D157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900B1-AB8C-4F47-B94F-75F6C95204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639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3673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3872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024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3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2795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7083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4840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9379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0474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792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2297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83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822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8026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8531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783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337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8507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112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039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7603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7577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759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2186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4702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4392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114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4694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5615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348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72267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0149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3706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65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544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15812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57135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02951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02565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2797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1196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09293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095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80214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0657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2936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52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8359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54629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0543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99410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44207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600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47491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81653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566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73770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3002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04377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4802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56056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8496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1374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00425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6516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4923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40258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5989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74546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61154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46819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96161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87880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16953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68352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961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39460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05324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7321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1531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97909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60840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1316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79984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77717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23591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94773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55648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5376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09202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4600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25080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42371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85151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2632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42413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28650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7212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5506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0392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3922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3496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07135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90709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91578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97028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22259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98166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819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30617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7935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54144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18114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1965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49400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57880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03423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54284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617160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80142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58272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9839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521710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2730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61793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5451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65778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09626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517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8113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1288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36643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58395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935968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87813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81168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3291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9306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04542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374018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3586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12972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22074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282" y="4643446"/>
            <a:ext cx="2476484" cy="198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14238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9539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15702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06327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51390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3803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02219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36627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60742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30873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194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B8936-D197-4EFB-A62C-1E8FECD231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5AA31-4F10-4BCC-B728-25DD7CB099E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179512" y="188640"/>
            <a:ext cx="8784976" cy="6480720"/>
          </a:xfrm>
          <a:prstGeom prst="roundRect">
            <a:avLst/>
          </a:prstGeom>
          <a:solidFill>
            <a:schemeClr val="bg1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Rectangle 1"/>
          <p:cNvSpPr>
            <a:spLocks noChangeArrowheads="1"/>
          </p:cNvSpPr>
          <p:nvPr userDrawn="1"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 smtClean="0">
                <a:solidFill>
                  <a:prstClr val="white">
                    <a:lumMod val="75000"/>
                  </a:prst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 smtClean="0">
              <a:solidFill>
                <a:prstClr val="white">
                  <a:lumMod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7" descr="http://s43.radikal.ru/i102/0901/35/72544a67e659.jpg"/>
          <p:cNvPicPr>
            <a:picLocks noChangeAspect="1" noChangeArrowheads="1"/>
          </p:cNvPicPr>
          <p:nvPr userDrawn="1"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5373216"/>
            <a:ext cx="3168352" cy="1331080"/>
          </a:xfrm>
          <a:prstGeom prst="rect">
            <a:avLst/>
          </a:prstGeom>
          <a:noFill/>
        </p:spPr>
      </p:pic>
      <p:pic>
        <p:nvPicPr>
          <p:cNvPr id="10" name="Picture 7" descr="http://s43.radikal.ru/i102/0901/35/72544a67e659.jpg"/>
          <p:cNvPicPr>
            <a:picLocks noChangeAspect="1" noChangeArrowheads="1"/>
          </p:cNvPicPr>
          <p:nvPr userDrawn="1"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5373216"/>
            <a:ext cx="3168352" cy="1331080"/>
          </a:xfrm>
          <a:prstGeom prst="rect">
            <a:avLst/>
          </a:prstGeom>
          <a:noFill/>
        </p:spPr>
      </p:pic>
      <p:pic>
        <p:nvPicPr>
          <p:cNvPr id="11" name="Picture 7" descr="http://s43.radikal.ru/i102/0901/35/72544a67e659.jpg"/>
          <p:cNvPicPr>
            <a:picLocks noChangeAspect="1" noChangeArrowheads="1"/>
          </p:cNvPicPr>
          <p:nvPr userDrawn="1"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5373216"/>
            <a:ext cx="3168352" cy="1331080"/>
          </a:xfrm>
          <a:prstGeom prst="rect">
            <a:avLst/>
          </a:prstGeom>
          <a:noFill/>
        </p:spPr>
      </p:pic>
      <p:pic>
        <p:nvPicPr>
          <p:cNvPr id="12" name="Picture 2" descr="http://img-fotki.yandex.ru/get/5603/svetlera.233/0_5a2e8_6ca8761b_XS.jpg"/>
          <p:cNvPicPr>
            <a:picLocks noChangeAspect="1" noChangeArrowheads="1"/>
          </p:cNvPicPr>
          <p:nvPr userDrawn="1"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467544" y="5157192"/>
            <a:ext cx="1229177" cy="1321695"/>
          </a:xfrm>
          <a:prstGeom prst="rect">
            <a:avLst/>
          </a:prstGeom>
          <a:noFill/>
        </p:spPr>
      </p:pic>
      <p:pic>
        <p:nvPicPr>
          <p:cNvPr id="13" name="Picture 4" descr="http://img-fotki.yandex.ru/get/5905/svetlera.233/0_5a2e0_a1798d9c_L.png"/>
          <p:cNvPicPr>
            <a:picLocks noChangeAspect="1" noChangeArrowheads="1"/>
          </p:cNvPicPr>
          <p:nvPr userDrawn="1"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0" y="0"/>
            <a:ext cx="1405034" cy="1152128"/>
          </a:xfrm>
          <a:prstGeom prst="rect">
            <a:avLst/>
          </a:prstGeom>
          <a:noFill/>
        </p:spPr>
      </p:pic>
      <p:sp>
        <p:nvSpPr>
          <p:cNvPr id="14" name="AutoShape 6" descr="http://img-fotki.yandex.ru/get/5905/svetlera.233/0_5a2e9_2bfbcf22_L.png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5" name="Picture 8" descr="http://img-fotki.yandex.ru/get/5905/svetlera.233/0_5a2e9_2bfbcf22_L.png"/>
          <p:cNvPicPr>
            <a:picLocks noChangeAspect="1" noChangeArrowheads="1"/>
          </p:cNvPicPr>
          <p:nvPr userDrawn="1"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7596336" y="4653136"/>
            <a:ext cx="1240185" cy="17369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18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953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25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40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1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70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9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4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2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1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675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251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78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71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 descr="solnyshko_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5929322" y="357166"/>
            <a:ext cx="2840742" cy="22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78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ttp://static-eu.insales.ru/images/products/1/1132/86041708/4607082999411645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0488"/>
            <a:ext cx="8820472" cy="673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27378"/>
            <a:ext cx="3229431" cy="2290132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05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rused.ru/irk-mdou74/wp-content/uploads/sites/118/2020/01/p16_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43852"/>
            <a:ext cx="5059355" cy="671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image.jimcdn.com/app/cms/image/transf/none/path/s1e0d4428e344e50d/image/i7ab3b6d3d7bb767c/version/1468682692/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360"/>
            <a:ext cx="4427984" cy="689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17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1" y="-2293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37858" y="3736692"/>
            <a:ext cx="2753557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Biff" panose="02000000000000000000" pitchFamily="2" charset="0"/>
              </a:rPr>
              <a:t>«</a:t>
            </a:r>
            <a:r>
              <a:rPr lang="ru-RU" sz="2800" b="1" i="1" dirty="0" err="1" smtClean="0">
                <a:latin typeface="Biff" panose="02000000000000000000" pitchFamily="2" charset="0"/>
              </a:rPr>
              <a:t>Речецветик</a:t>
            </a:r>
            <a:r>
              <a:rPr lang="ru-RU" sz="2800" b="1" i="1" dirty="0" smtClean="0">
                <a:latin typeface="Biff" panose="02000000000000000000" pitchFamily="2" charset="0"/>
              </a:rPr>
              <a:t>»</a:t>
            </a:r>
            <a:endParaRPr lang="ru-RU" sz="2800" b="1" i="1" dirty="0">
              <a:latin typeface="Biff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4941167"/>
            <a:ext cx="3123126" cy="38472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900" b="1" dirty="0" smtClean="0">
                <a:latin typeface="Century Gothic" panose="020B0502020202020204" pitchFamily="34" charset="0"/>
              </a:rPr>
              <a:t>Байрамова Ф.Э.</a:t>
            </a:r>
            <a:endParaRPr lang="ru-RU" sz="1900" b="1" dirty="0">
              <a:latin typeface="Century Gothic" panose="020B0502020202020204" pitchFamily="34" charset="0"/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539552" y="179494"/>
            <a:ext cx="5256584" cy="1333019"/>
          </a:xfrm>
          <a:prstGeom prst="cloud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Муниципальное бюджетное </a:t>
            </a:r>
            <a:r>
              <a:rPr lang="ru-RU" b="1" dirty="0" smtClean="0">
                <a:solidFill>
                  <a:prstClr val="black"/>
                </a:solidFill>
              </a:rPr>
              <a:t>дошкольное </a:t>
            </a:r>
            <a:r>
              <a:rPr lang="ru-RU" b="1" dirty="0">
                <a:solidFill>
                  <a:prstClr val="black"/>
                </a:solidFill>
              </a:rPr>
              <a:t>образовательное учреждение №61 «Лель»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" name="Picture 2" descr="http://dyuymovochka.ucoz.ru/kartinki2/blobid15387457590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3" y="0"/>
            <a:ext cx="9525000" cy="680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37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mage3.slideserve.com/5867932/29-12-2012-273-01-09-2013-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15416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692696"/>
            <a:ext cx="8964488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en-US" sz="1400" dirty="0" smtClean="0"/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8689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97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sun9-55.userapi.com/c837627/v837627093/2513e/GJjcsVyQfm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99"/>
          <a:stretch/>
        </p:blipFill>
        <p:spPr bwMode="auto">
          <a:xfrm>
            <a:off x="0" y="0"/>
            <a:ext cx="9144000" cy="685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47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1737976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260648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endParaRPr lang="ru-RU" altLang="ru-RU" sz="3200" b="1" dirty="0" smtClean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iff" panose="02000000000000000000" pitchFamily="2" charset="0"/>
              </a:rPr>
              <a:t>Актуальность</a:t>
            </a:r>
            <a:endParaRPr lang="ru-RU" alt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C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iff" panose="02000000000000000000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1677239"/>
            <a:ext cx="7128792" cy="2772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1875"/>
              </a:lnSpc>
            </a:pP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 Работая с детьми, мы обратили внимание, что дети испытывают трудности в определении цвета. Нами было решено проводить «разноцветные недельки».</a:t>
            </a:r>
          </a:p>
          <a:p>
            <a:pPr algn="just" fontAlgn="base">
              <a:lnSpc>
                <a:spcPts val="1875"/>
              </a:lnSpc>
            </a:pP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 Занимаясь с детьми </a:t>
            </a: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мы начинаем с самых </a:t>
            </a: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простых вещей, </a:t>
            </a: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называем предметы, говорим о свойствах этих предметов и </a:t>
            </a:r>
            <a:r>
              <a:rPr lang="ru-RU" sz="2400" b="1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изучаем цвета с детьми</a:t>
            </a: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061C"/>
              </a:solidFill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 fontAlgn="base">
              <a:lnSpc>
                <a:spcPts val="1875"/>
              </a:lnSpc>
            </a:pP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Начинать </a:t>
            </a: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нужно с простых, так называемых, основных цветов — </a:t>
            </a: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учим красный, синий, желтый </a:t>
            </a:r>
            <a:r>
              <a:rPr lang="ru-RU" sz="2400" dirty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и </a:t>
            </a:r>
            <a:r>
              <a:rPr lang="ru-RU" sz="2400" dirty="0" smtClean="0">
                <a:solidFill>
                  <a:srgbClr val="00061C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зеленый цвета. 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1510" name="Picture 6" descr="https://ds04.infourok.ru/uploads/ex/0ee8/0004411f-d83b97eb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7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35696" y="1844824"/>
            <a:ext cx="529208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altLang="ru-RU" sz="32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C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iff" panose="02000000000000000000" pitchFamily="2" charset="0"/>
              </a:rPr>
              <a:t>Актуальность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1640" y="2411966"/>
            <a:ext cx="5904656" cy="5750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366785" y="4211931"/>
            <a:ext cx="529344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141476" y="3206997"/>
            <a:ext cx="4392488" cy="11521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18764" y="5093365"/>
            <a:ext cx="91627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C081B"/>
                </a:solidFill>
                <a:latin typeface="Open Sans"/>
              </a:rPr>
              <a:t> </a:t>
            </a:r>
            <a:r>
              <a:rPr lang="ru-RU" b="1" u="sng" dirty="0">
                <a:solidFill>
                  <a:srgbClr val="0C081B"/>
                </a:solidFill>
                <a:latin typeface="Open Sans"/>
              </a:rPr>
              <a:t>Запрет на проведение массовых </a:t>
            </a:r>
            <a:r>
              <a:rPr lang="ru-RU" b="1" u="sng" dirty="0" smtClean="0">
                <a:solidFill>
                  <a:srgbClr val="0C081B"/>
                </a:solidFill>
                <a:latin typeface="Open Sans"/>
              </a:rPr>
              <a:t>мероприятий.</a:t>
            </a:r>
            <a:endParaRPr lang="ru-RU" b="1" u="sng" dirty="0">
              <a:solidFill>
                <a:srgbClr val="0C081B"/>
              </a:solidFill>
              <a:latin typeface="Open Sans"/>
            </a:endParaRPr>
          </a:p>
          <a:p>
            <a:r>
              <a:rPr lang="ru-RU" b="1" dirty="0">
                <a:solidFill>
                  <a:srgbClr val="161617"/>
                </a:solidFill>
                <a:latin typeface="Open Sans"/>
              </a:rPr>
              <a:t>В детских садах вводится запрет на проведение массовых мероприятий, предусматривающих участие нескольких групп. Это значит, что до конца года отменяются совместные утренники, посещение театральных представлений, экскурсий пр. </a:t>
            </a:r>
            <a:r>
              <a:rPr lang="ru-RU" b="1" dirty="0" smtClean="0">
                <a:solidFill>
                  <a:srgbClr val="161617"/>
                </a:solidFill>
                <a:latin typeface="Open Sans"/>
              </a:rPr>
              <a:t>Утренники  </a:t>
            </a:r>
            <a:r>
              <a:rPr lang="ru-RU" b="1" dirty="0">
                <a:solidFill>
                  <a:srgbClr val="161617"/>
                </a:solidFill>
                <a:latin typeface="Open Sans"/>
              </a:rPr>
              <a:t>будут </a:t>
            </a:r>
            <a:r>
              <a:rPr lang="ru-RU" b="1" dirty="0" smtClean="0">
                <a:solidFill>
                  <a:srgbClr val="161617"/>
                </a:solidFill>
                <a:latin typeface="Open Sans"/>
              </a:rPr>
              <a:t>проходить  </a:t>
            </a:r>
            <a:r>
              <a:rPr lang="ru-RU" b="1" dirty="0">
                <a:solidFill>
                  <a:srgbClr val="161617"/>
                </a:solidFill>
                <a:latin typeface="Open Sans"/>
              </a:rPr>
              <a:t>без участия </a:t>
            </a:r>
            <a:r>
              <a:rPr lang="ru-RU" b="1" dirty="0" smtClean="0">
                <a:solidFill>
                  <a:srgbClr val="161617"/>
                </a:solidFill>
                <a:latin typeface="Open Sans"/>
              </a:rPr>
              <a:t>родителей.</a:t>
            </a:r>
            <a:endParaRPr lang="ru-RU" b="1" i="0" dirty="0">
              <a:solidFill>
                <a:srgbClr val="161617"/>
              </a:solidFill>
              <a:effectLst/>
              <a:latin typeface="Open Sans"/>
            </a:endParaRPr>
          </a:p>
        </p:txBody>
      </p:sp>
      <p:pic>
        <p:nvPicPr>
          <p:cNvPr id="4098" name="Picture 2" descr="http://foto.krasnodar.su/datas/files/_thumbs/1829/file_1829-1600x800-au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09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58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6" y="27559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://www.dc472.ru/images/12052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ad86.tom.ru/images/docs/725/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60" b="4450"/>
          <a:stretch/>
        </p:blipFill>
        <p:spPr bwMode="auto">
          <a:xfrm>
            <a:off x="338289" y="2636912"/>
            <a:ext cx="8712968" cy="442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3501008"/>
            <a:ext cx="830800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Правильно заполнять </a:t>
            </a:r>
            <a:r>
              <a:rPr lang="ru-RU" sz="3600" b="1" u="sng" dirty="0" smtClean="0">
                <a:solidFill>
                  <a:srgbClr val="C00000"/>
                </a:solidFill>
              </a:rPr>
              <a:t>утренний фильтр </a:t>
            </a:r>
            <a:r>
              <a:rPr lang="ru-RU" sz="3600" b="1" dirty="0" smtClean="0">
                <a:solidFill>
                  <a:srgbClr val="002060"/>
                </a:solidFill>
              </a:rPr>
              <a:t>и не забывать расписываться, забирая ребёнка домой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12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50" name="Picture 6" descr="https://sobes.tatarstan.ru/file/Image/%D0%9E%D1%81%D1%82%D0%BE%D1%80%D0%BE%D0%B6%D0%BD%D0%BE!%20%D0%93%D1%80%D0%B8%D0%BF%D0%BF!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6" y="24650"/>
            <a:ext cx="9082988" cy="68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89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62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2276872"/>
            <a:ext cx="8712968" cy="324036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«Что должен знать </a:t>
            </a:r>
          </a:p>
          <a:p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и уметь ребенок 4-5 лет»</a:t>
            </a:r>
          </a:p>
          <a:p>
            <a:pPr marL="4930775" algn="just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800" b="1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endParaRPr lang="ru-RU" sz="5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https://www.b-g.by/wp-content/uploads/2017/01/111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0648"/>
            <a:ext cx="4426318" cy="10824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577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63072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Inform" pitchFamily="34" charset="0"/>
              </a:rPr>
              <a:t>Программа «</a:t>
            </a:r>
            <a:r>
              <a:rPr lang="ru-RU" sz="2400" b="1" dirty="0" smtClean="0">
                <a:solidFill>
                  <a:srgbClr val="C00000"/>
                </a:solidFill>
                <a:latin typeface="Inform" pitchFamily="34" charset="0"/>
              </a:rPr>
              <a:t>ОТ РОЖДЕНИЯ ДО ШКОЛЫ»</a:t>
            </a:r>
            <a:br>
              <a:rPr lang="ru-RU" sz="2400" b="1" dirty="0" smtClean="0">
                <a:solidFill>
                  <a:srgbClr val="C00000"/>
                </a:solidFill>
                <a:latin typeface="Inform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Inform" pitchFamily="34" charset="0"/>
              </a:rPr>
              <a:t>по редакцией </a:t>
            </a:r>
            <a:r>
              <a:rPr lang="ru-RU" sz="2400" dirty="0" err="1" smtClean="0">
                <a:solidFill>
                  <a:srgbClr val="C00000"/>
                </a:solidFill>
                <a:latin typeface="Inform" pitchFamily="34" charset="0"/>
              </a:rPr>
              <a:t>Вераксы</a:t>
            </a:r>
            <a:r>
              <a:rPr lang="ru-RU" sz="2400" dirty="0" smtClean="0">
                <a:solidFill>
                  <a:srgbClr val="C00000"/>
                </a:solidFill>
                <a:latin typeface="Inform" pitchFamily="34" charset="0"/>
              </a:rPr>
              <a:t>, Т. С. Комаровой, </a:t>
            </a:r>
            <a:br>
              <a:rPr lang="ru-RU" sz="2400" dirty="0" smtClean="0">
                <a:solidFill>
                  <a:srgbClr val="C00000"/>
                </a:solidFill>
                <a:latin typeface="Inform" pitchFamily="34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Inform" pitchFamily="34" charset="0"/>
              </a:rPr>
              <a:t>М. А. Васильевой</a:t>
            </a:r>
            <a:endParaRPr lang="ru-RU" sz="2400" dirty="0">
              <a:solidFill>
                <a:srgbClr val="C00000"/>
              </a:solidFill>
              <a:latin typeface="Inform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412777"/>
            <a:ext cx="6444208" cy="2952327"/>
          </a:xfrm>
        </p:spPr>
        <p:txBody>
          <a:bodyPr>
            <a:normAutofit fontScale="77500" lnSpcReduction="20000"/>
          </a:bodyPr>
          <a:lstStyle/>
          <a:p>
            <a:pPr marL="184150" indent="15875" algn="just">
              <a:buNone/>
            </a:pPr>
            <a:r>
              <a:rPr lang="ru-RU" b="1" dirty="0" smtClean="0">
                <a:solidFill>
                  <a:srgbClr val="0000FF"/>
                </a:solidFill>
                <a:latin typeface="Monotype Corsiva" pitchFamily="66" charset="0"/>
              </a:rPr>
              <a:t>Ведущие цели Программы — создание благоприятных условий для полноценного проживания ребенком дошкольного детства, формирование основ базовой культуры личности, всестороннее развитие психических и физических качеств в соответствии с возрастными и индивидуальными особенностями, подготовка к жизни в современном обществе, формирование предпосылок  к  учебной деятельности, обеспечение безопасности  жизнедеятельности  дошкольника.</a:t>
            </a:r>
          </a:p>
          <a:p>
            <a:pPr>
              <a:buNone/>
            </a:pPr>
            <a:endParaRPr lang="ru-RU" b="1" dirty="0">
              <a:latin typeface="Monotype Corsiva" pitchFamily="66" charset="0"/>
            </a:endParaRPr>
          </a:p>
        </p:txBody>
      </p:sp>
      <p:pic>
        <p:nvPicPr>
          <p:cNvPr id="10" name="Рисунок 9" descr="C:\Users\Альбина\Documents\ВСЕ КАРТИНКИ\ШКОЛА\Учителя\d18dd0bcd0b1d0bbd0b5d0bcd0b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365104"/>
            <a:ext cx="2448272" cy="249289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699792" y="3789040"/>
            <a:ext cx="669674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4150" lvl="0" indent="15875">
              <a:spcBef>
                <a:spcPct val="20000"/>
              </a:spcBef>
            </a:pPr>
            <a:r>
              <a:rPr lang="ru-RU" sz="2800" b="1" dirty="0">
                <a:solidFill>
                  <a:srgbClr val="C00000"/>
                </a:solidFill>
                <a:latin typeface="Monotype Corsiva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Эти цели реализуются в процессе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разнообразных видов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детской      деятельности: игровой,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коммуникативной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, </a:t>
            </a:r>
            <a:r>
              <a:rPr lang="ru-RU" sz="2400" b="1" dirty="0" err="1" smtClean="0">
                <a:solidFill>
                  <a:srgbClr val="C00000"/>
                </a:solidFill>
                <a:latin typeface="Monotype Corsiva" pitchFamily="66" charset="0"/>
              </a:rPr>
              <a:t>трудовой,познавательно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- исследовательской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,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продуктивной (изобразительная,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конструктивная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и др.),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музыкальной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,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чтения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  <a:t>.</a:t>
            </a:r>
            <a:br>
              <a:rPr lang="ru-RU" sz="2400" b="1" dirty="0">
                <a:solidFill>
                  <a:srgbClr val="C00000"/>
                </a:solidFill>
                <a:latin typeface="Monotype Corsiva" pitchFamily="66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911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6635080" cy="295232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Inform" pitchFamily="34" charset="0"/>
              </a:rPr>
              <a:t>Планируемые</a:t>
            </a:r>
            <a:br>
              <a:rPr lang="ru-RU" dirty="0" smtClean="0">
                <a:solidFill>
                  <a:srgbClr val="0000FF"/>
                </a:solidFill>
                <a:latin typeface="Inform" pitchFamily="34" charset="0"/>
              </a:rPr>
            </a:br>
            <a:r>
              <a:rPr lang="ru-RU" dirty="0" smtClean="0">
                <a:solidFill>
                  <a:srgbClr val="0000FF"/>
                </a:solidFill>
                <a:latin typeface="Inform" pitchFamily="34" charset="0"/>
              </a:rPr>
              <a:t> результаты по областям развития</a:t>
            </a:r>
            <a:endParaRPr lang="ru-RU" dirty="0">
              <a:solidFill>
                <a:srgbClr val="0000FF"/>
              </a:solidFill>
              <a:latin typeface="Inform" pitchFamily="34" charset="0"/>
            </a:endParaRPr>
          </a:p>
        </p:txBody>
      </p:sp>
      <p:pic>
        <p:nvPicPr>
          <p:cNvPr id="3" name="Рисунок 2" descr="https://yandex.ru/images/_crpd/Qvq1e2000/d7f73diM_6PG/pAmLKRDB0UpdNmfuYZUenqg414nyqHtkQSt71gP_Ao1BAjFmu_UK40hxfnI5J8ITJsd94JfjuYCq3G0oGWt3kuSpr8xBwfAvbDJ2G8Hxbo4NPRLMo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3015212"/>
            <a:ext cx="3823855" cy="382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491880" y="2564904"/>
            <a:ext cx="56521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Содержание психолого-педагогической работы </a:t>
            </a:r>
            <a:b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с детьми 4-5  лет дается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по 5образовательным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областям: «Социально-коммуникативное</a:t>
            </a:r>
            <a:b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 развитие», «Познавательное развитие», </a:t>
            </a:r>
            <a:b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«Речевое развитие», «Художественно-эстетическое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 развитие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», «Физическое развитие». Содержание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 работы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ориентировано на разностороннее развитие </a:t>
            </a:r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 дошкольников </a:t>
            </a:r>
            <a:r>
              <a:rPr lang="ru-RU" sz="2400" b="1" dirty="0">
                <a:solidFill>
                  <a:srgbClr val="C00000"/>
                </a:solidFill>
                <a:latin typeface="Monotype Corsiva" pitchFamily="66" charset="0"/>
                <a:ea typeface="+mj-ea"/>
                <a:cs typeface="+mj-cs"/>
              </a:rPr>
              <a:t>с учетом их возрастных индивидуальных особенностей.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95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104456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  <a:latin typeface="Inform" pitchFamily="34" charset="0"/>
              </a:rPr>
              <a:t>             </a:t>
            </a:r>
            <a:r>
              <a:rPr lang="ru-RU" sz="2800" b="1" u="sng" dirty="0" smtClean="0">
                <a:solidFill>
                  <a:srgbClr val="FF0000"/>
                </a:solidFill>
                <a:latin typeface="Inform" pitchFamily="34" charset="0"/>
              </a:rPr>
              <a:t> ОКРУЖАЮЩИЙ  МИР     </a:t>
            </a: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b="1" dirty="0" smtClean="0">
                <a:latin typeface="Monotype Corsiva" pitchFamily="66" charset="0"/>
              </a:rPr>
              <a:t> 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Учить вычленять признаки предметов (цвет,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форму, величину,) определять материал, из которого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изготовлена вещь (дерево, металл, бумага, ткань).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Предметы мебели, одежды, посуды, некоторые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фрукты, транспорт (автомашины, поезд, самолёт,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пароход) ближайшего окружения.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Различать и называть части тела животного и человека.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Знать правила дорожного движения (улицу переходят специальных местах, переходить только на зелёный сигнал светофора).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Знать название города, деревни, где живут, улицу.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6" descr="http://zabavnik.club/wp-content/uploads/Knigi_na_prozrachnom_fone_36_3109084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149080"/>
            <a:ext cx="3960440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643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792088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Inform" pitchFamily="34" charset="0"/>
              </a:rPr>
              <a:t>       </a:t>
            </a:r>
            <a:r>
              <a:rPr lang="ru-RU" sz="2800" u="sng" dirty="0" smtClean="0">
                <a:solidFill>
                  <a:srgbClr val="FF0000"/>
                </a:solidFill>
                <a:latin typeface="Inform" pitchFamily="34" charset="0"/>
              </a:rPr>
              <a:t> ФОРМИРОВАНИЕ ЭЛЕМЕНТАРНЫХ </a:t>
            </a:r>
          </a:p>
          <a:p>
            <a:r>
              <a:rPr lang="ru-RU" sz="2800" dirty="0" smtClean="0">
                <a:solidFill>
                  <a:srgbClr val="FF0000"/>
                </a:solidFill>
                <a:latin typeface="Inform" pitchFamily="34" charset="0"/>
              </a:rPr>
              <a:t>    </a:t>
            </a:r>
            <a:r>
              <a:rPr lang="ru-RU" sz="2800" u="sng" dirty="0" smtClean="0">
                <a:solidFill>
                  <a:srgbClr val="FF0000"/>
                </a:solidFill>
                <a:latin typeface="Inform" pitchFamily="34" charset="0"/>
              </a:rPr>
              <a:t> МАТЕМАТИЧЕКИХ ПРЕДСТАВЛЕНИЙ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Считать в пределах 5 (количественный счет), отвечать на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вопрос «сколько всего».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Сравнивать 2 группы предметов,  используя счет.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Сравнивать 5 предметов разной длины, высоты, раскладывая их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возрастающем порядке по длине, высоте.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Узнавать и называть треугольник, отличать его от круга и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квадрата.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Различать и называть части суток.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Определять направление движения от себя (направо, налево, вперёд, назад, вверх, вниз).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Знать правую и левую руку.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s://avatars.mds.yandex.net/get-pdb/1269609/8fea0bb2-410a-471c-b2a5-c578b912c195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645024"/>
            <a:ext cx="5436096" cy="30442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228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Inform" pitchFamily="34" charset="0"/>
              </a:rPr>
              <a:t>    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 ПРИРОДА  </a:t>
            </a:r>
            <a:r>
              <a:rPr lang="ru-RU" dirty="0" smtClean="0">
                <a:solidFill>
                  <a:prstClr val="black"/>
                </a:solidFill>
              </a:rPr>
              <a:t> </a:t>
            </a:r>
          </a:p>
          <a:p>
            <a:r>
              <a:rPr lang="ru-RU" b="1" i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растениях: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называть основные части растений корень, стебель,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лист, цветок, бутон;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находить и называть у деревьев корень, ствол, ветки,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листья;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узнавать и называть 3-4 дерева, один кустарник,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3-4 травянистых растений;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учить различать по вкусу, цвету, величине и форме 3-5 вида овощей и фруктов;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знать 2-3 вида лесных ягод, грибов (съедобных и несъедобных). </a:t>
            </a:r>
          </a:p>
          <a:p>
            <a:r>
              <a:rPr lang="ru-RU" b="1" i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животных: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узнавать по голосам 2-3 птицы, называть бабочку, жука.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расширять представления о жизни диких, домашних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животных и их детенышах : как передвигаются,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чем питаются.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s://img-fotki.yandex.ru/get/5804/ladyo2004.207/0_5b85a_595877f5_XL.jpg"/>
          <p:cNvPicPr>
            <a:picLocks noChangeAspect="1" noChangeArrowheads="1"/>
          </p:cNvPicPr>
          <p:nvPr/>
        </p:nvPicPr>
        <p:blipFill>
          <a:blip r:embed="rId2" cstate="print"/>
          <a:srcRect l="8505" r="7391" b="10784"/>
          <a:stretch>
            <a:fillRect/>
          </a:stretch>
        </p:blipFill>
        <p:spPr bwMode="auto">
          <a:xfrm>
            <a:off x="4499992" y="3573016"/>
            <a:ext cx="4488183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644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2493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Inform" pitchFamily="34" charset="0"/>
              </a:rPr>
              <a:t>     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 РАЗВИТИЕ РЕЧИ</a:t>
            </a:r>
            <a:r>
              <a:rPr lang="ru-RU" sz="2800" dirty="0" smtClean="0">
                <a:solidFill>
                  <a:srgbClr val="FF0000"/>
                </a:solidFill>
                <a:latin typeface="Inform" pitchFamily="34" charset="0"/>
              </a:rPr>
              <a:t> </a:t>
            </a:r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 </a:t>
            </a:r>
            <a:r>
              <a:rPr lang="ru-RU" dirty="0" smtClean="0">
                <a:solidFill>
                  <a:prstClr val="black"/>
                </a:solidFill>
              </a:rPr>
              <a:t> 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Правильно произносить все звуки родного языка.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Использовать в речи существительные,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Обозначающие профессии.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-Употреблять существительные с обобщающим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значением: овощи, фрукты, ягоды, животные.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Согласовывать слова в роде, числе, падеже.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Пересказывать небольшие литературные тексты,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Составлять рассказ по сюжетной картине, игрушке, предметам.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Употреблять предложения с однородными членами.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s://189131.selcdn.ru/leonardo/uploadsForSiteId/200127/texteditor/5a6bd10e-15d2-4dd3-b905-641d76d46aa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501008"/>
            <a:ext cx="5400600" cy="31397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798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66064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ХУДОЖЕСТВЕННАЯ ЛИТЕРАТ</a:t>
            </a:r>
            <a:r>
              <a:rPr lang="ru-RU" sz="2800" b="1" u="sng" dirty="0" smtClean="0">
                <a:solidFill>
                  <a:srgbClr val="FF0000"/>
                </a:solidFill>
                <a:latin typeface="Inform" pitchFamily="34" charset="0"/>
              </a:rPr>
              <a:t> У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РА</a:t>
            </a:r>
            <a:r>
              <a:rPr lang="ru-RU" dirty="0" smtClean="0">
                <a:solidFill>
                  <a:prstClr val="black"/>
                </a:solidFill>
              </a:rPr>
              <a:t> 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Уметь отвечать на вопросы по содержанию прочитанного.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Читать наизусть небольшие стихотворениях, </a:t>
            </a:r>
            <a:r>
              <a:rPr lang="ru-RU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Воспроизводить содержание художественных произведений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помощью вопросов воспитателя.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2532" name="Picture 4" descr="https://i.pinimg.com/originals/ba/b7/78/bab7780f2390be597f88b14e826de0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90178"/>
            <a:ext cx="7056785" cy="4207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18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ИЗОБРАЗИТЕЛЬНАЯ ДЕЯТЕЛЬНОСТЬ</a:t>
            </a:r>
            <a:endParaRPr lang="ru-RU" sz="2800" dirty="0" smtClean="0">
              <a:solidFill>
                <a:srgbClr val="FF0000"/>
              </a:solidFill>
              <a:latin typeface="Inform" pitchFamily="34" charset="0"/>
            </a:endParaRPr>
          </a:p>
          <a:p>
            <a:r>
              <a:rPr lang="ru-RU" b="1" i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РИСОВАНИЕ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Правильно передавать в рисунке форму, строение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предметов, расположение частей, отношение по величине.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Изображать в одном рисунке несколько предметов,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Располагая их на одной линии, на всём листе, связывать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их единым содержанием.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- Создавать узоры на полосе, квадрате, круге, ритмично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располагая элементы.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- Создавать декоративные композиции по   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мотивам    дымковских и </a:t>
            </a:r>
            <a:r>
              <a:rPr lang="ru-RU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филимоновских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узоров.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64" name="Picture 12" descr="https://ds04.infourok.ru/uploads/ex/03e5/0005207c-54e5e17b/hello_html_55881322.png"/>
          <p:cNvPicPr>
            <a:picLocks noChangeAspect="1" noChangeArrowheads="1"/>
          </p:cNvPicPr>
          <p:nvPr/>
        </p:nvPicPr>
        <p:blipFill>
          <a:blip r:embed="rId2" cstate="print"/>
          <a:srcRect l="12610" r="11732" b="5825"/>
          <a:stretch>
            <a:fillRect/>
          </a:stretch>
        </p:blipFill>
        <p:spPr bwMode="auto">
          <a:xfrm>
            <a:off x="395536" y="2348880"/>
            <a:ext cx="3684590" cy="43703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30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828092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latin typeface="Inform" pitchFamily="34" charset="0"/>
              </a:rPr>
              <a:t>     </a:t>
            </a:r>
            <a:r>
              <a:rPr lang="ru-RU" sz="2800" i="1" u="sng" dirty="0" smtClean="0">
                <a:solidFill>
                  <a:srgbClr val="FF0000"/>
                </a:solidFill>
                <a:latin typeface="Inform" pitchFamily="34" charset="0"/>
              </a:rPr>
              <a:t>ИЗОБРАЗИТЕЛЬНАЯ ДЕЯТЕЛЬНОСТЬ</a:t>
            </a:r>
            <a:endParaRPr lang="ru-RU" sz="2800" dirty="0" smtClean="0">
              <a:solidFill>
                <a:srgbClr val="FF0000"/>
              </a:solidFill>
              <a:latin typeface="Inform" pitchFamily="34" charset="0"/>
            </a:endParaRPr>
          </a:p>
          <a:p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ЛЕПКА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Лепить предметы, состоящие из нескольких частей.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Использовать приёмы оттягивания, сглаживания, вдавливания, прижимания и промазывания.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Владеть навыком рационального деление пластилина.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Использовать в работе стеку.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Уметь вдавливать середину шара, цилиндра для получения полой формы.</a:t>
            </a:r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АППЛИКАЦИЯ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Правильно держать ножницы и действовать ими.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Резать по диагонали квадрат и четырёхугольник,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вырезать круг из квадрата, овал – из четырёхугольника,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делать косые срезы.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Раскладывать и наклеивать предметы, состоящие из отдельных частей.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Составлять узоры из растительных и геометрических форм на полосе, квадрате, круге, чередовать их по цвету, форме, величине  и последовательно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наклеивать.</a:t>
            </a:r>
          </a:p>
          <a:p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4578" name="Picture 2" descr="https://pandia.ru/text/84/299/images/img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157192"/>
            <a:ext cx="3024336" cy="15664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440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7"/>
            <a:ext cx="820891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 КОНСТРУИРОВАНИЕ</a:t>
            </a:r>
            <a:r>
              <a:rPr lang="ru-RU" sz="2800" b="1" dirty="0" smtClean="0">
                <a:solidFill>
                  <a:srgbClr val="FF0000"/>
                </a:solidFill>
                <a:latin typeface="Inform" pitchFamily="34" charset="0"/>
              </a:rPr>
              <a:t> 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Знать и называть основные детали строительного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материала (куб, брусок, пластины).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Учить анализировать образец постройки: выделять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основные части и различать их по величине и форме.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Изменять постройки, надстраивая или заменяя одни детали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другими.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Обучать конструированию из бумаги: сгибать прямоугольный лист бумаги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пополам, совмещая стороны  и углы.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6634" name="Picture 10" descr="https://ds12-borisoglebsk.vrn.prosadiki.ru/media/2019/07/06/1261239596/812747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892087"/>
            <a:ext cx="7056784" cy="39659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5058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568952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ФИЗКУЛЬТУРА</a:t>
            </a:r>
            <a:r>
              <a:rPr lang="ru-RU" sz="2800" dirty="0" smtClean="0">
                <a:solidFill>
                  <a:srgbClr val="FF0000"/>
                </a:solidFill>
                <a:latin typeface="Inform" pitchFamily="34" charset="0"/>
              </a:rPr>
              <a:t> 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Ходить и бегать, согласуя движения рук и ног.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Прыгать на 2-х ногах на месте и с продвижением вперед,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прыгать в длину с места не менее 70 см.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Брать, держать, переносить, класть, катать, бросать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мяч из-за головы, от груди. - Метать предметы правой и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левой рукой на дальность на расстояние не менее 3,5 – 6,5 метров, отбивать мяч о землю (пол) не менее 5 раз подряд.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Лазать по лесенке - стремянке, гимнастической стене не пропуская реек, перелезая с одного пролёта на другой.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Ползать, подлезать под натянутую верёвку, перелезать через бревно, лежащее на полу.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Строиться в колонну по одному, парами, в круг, шеренгу.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Ориентироваться в пространстве, находить левую и правую сторону.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https://ds02.infourok.ru/uploads/ex/0b66/000723cd-0c6e1f71/img8.jpg"/>
          <p:cNvPicPr>
            <a:picLocks noChangeAspect="1" noChangeArrowheads="1"/>
          </p:cNvPicPr>
          <p:nvPr/>
        </p:nvPicPr>
        <p:blipFill>
          <a:blip r:embed="rId2" cstate="print"/>
          <a:srcRect l="3149" t="15037" r="4124" b="15664"/>
          <a:stretch>
            <a:fillRect/>
          </a:stretch>
        </p:blipFill>
        <p:spPr bwMode="auto">
          <a:xfrm>
            <a:off x="1547664" y="4365104"/>
            <a:ext cx="5930071" cy="24928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05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 САМООБСЛУЖИВАНИЕ, 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 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 САМОСТОЯТЕЛЬНОСТЬ, 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Inform" pitchFamily="34" charset="0"/>
              </a:rPr>
              <a:t>       </a:t>
            </a:r>
            <a:r>
              <a:rPr lang="ru-RU" sz="2800" b="1" i="1" u="sng" dirty="0" smtClean="0">
                <a:solidFill>
                  <a:srgbClr val="FF0000"/>
                </a:solidFill>
                <a:latin typeface="Inform" pitchFamily="34" charset="0"/>
              </a:rPr>
              <a:t>ТРУДОВОЕ ВОСПИТАНИЕ</a:t>
            </a:r>
            <a:endParaRPr lang="ru-RU" sz="2800" dirty="0" smtClean="0">
              <a:solidFill>
                <a:srgbClr val="FF0000"/>
              </a:solidFill>
              <a:latin typeface="Inform" pitchFamily="34" charset="0"/>
            </a:endParaRPr>
          </a:p>
          <a:p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САМООБСЛУЖИВАНИЕ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Одеваться и раздеваться в определенной последовательности .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Замечать непорядок в одежде и устранять его.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Воспитывать привычку самостоятельно умываться, мыть руки с мылом.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Закреплять умение пользоваться расческой, носовым платком. </a:t>
            </a:r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ХОЗЯЙСТВЕННО-БЫТОВОЙ ТРУД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Поддерживать порядок в групповой комнате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своем шкафчике.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Выполнять обязанности дежурных. </a:t>
            </a:r>
          </a:p>
          <a:p>
            <a:r>
              <a:rPr lang="ru-RU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ТРУД В ПРИРОДЕ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Поливать растения.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Работать на огороде.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Приводить в порядок используемое в</a:t>
            </a: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трудовой деятельности оборудование. 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4" descr="https://ds04.infourok.ru/uploads/ex/03a4/0016373b-e2e4ab9d/hello_html_3fcdba3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996952"/>
            <a:ext cx="3850188" cy="38610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70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6552728" cy="489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https://avatars.mds.yandex.net/get-zen_doc/1897860/pub_5d175db30b330800ae0eb68e_5d1e727eb96ef500ae2540ba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29" y="-49214"/>
            <a:ext cx="9314649" cy="687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35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784976" cy="504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s://pp.userapi.com/c638630/v638630445/59c1f/cGN33e05w4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33" y="44624"/>
            <a:ext cx="90592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67744" y="1196752"/>
            <a:ext cx="3024336" cy="261610"/>
          </a:xfrm>
          <a:prstGeom prst="rect">
            <a:avLst/>
          </a:prstGeom>
          <a:solidFill>
            <a:srgbClr val="0070C0"/>
          </a:solidFill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 </a:t>
            </a:r>
            <a:r>
              <a:rPr lang="ru-RU" sz="1100" u="sng" dirty="0" smtClean="0">
                <a:solidFill>
                  <a:schemeClr val="bg1"/>
                </a:solidFill>
              </a:rPr>
              <a:t>и их вовлечения в жизнедеятельность группы </a:t>
            </a:r>
            <a:endParaRPr lang="ru-RU" sz="11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68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  <a:latin typeface="Inform" pitchFamily="34" charset="0"/>
              </a:rPr>
              <a:t>   Спасибо за внимание !</a:t>
            </a:r>
            <a:endParaRPr lang="ru-RU" dirty="0">
              <a:solidFill>
                <a:srgbClr val="FF0000"/>
              </a:solidFill>
              <a:latin typeface="Inform" pitchFamily="34" charset="0"/>
            </a:endParaRPr>
          </a:p>
        </p:txBody>
      </p:sp>
      <p:pic>
        <p:nvPicPr>
          <p:cNvPr id="4" name="Рисунок 3" descr="https://i.pinimg.com/originals/cd/75/e8/cd75e89fcfa69587b045f18218d7df4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348880"/>
            <a:ext cx="7560840" cy="4139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9331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603</Words>
  <Application>Microsoft Office PowerPoint</Application>
  <PresentationFormat>Экран (4:3)</PresentationFormat>
  <Paragraphs>130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16</vt:i4>
      </vt:variant>
      <vt:variant>
        <vt:lpstr>Заголовки слайдов</vt:lpstr>
      </vt:variant>
      <vt:variant>
        <vt:i4>25</vt:i4>
      </vt:variant>
    </vt:vector>
  </HeadingPairs>
  <TitlesOfParts>
    <vt:vector size="52" baseType="lpstr">
      <vt:lpstr>Arial</vt:lpstr>
      <vt:lpstr>Biff</vt:lpstr>
      <vt:lpstr>Calibri</vt:lpstr>
      <vt:lpstr>Candara</vt:lpstr>
      <vt:lpstr>Century Gothic</vt:lpstr>
      <vt:lpstr>Inform</vt:lpstr>
      <vt:lpstr>Monotype Corsiva</vt:lpstr>
      <vt:lpstr>Open Sans</vt:lpstr>
      <vt:lpstr>Symbol</vt:lpstr>
      <vt:lpstr>Times New Roman</vt:lpstr>
      <vt:lpstr>Verdana</vt:lpstr>
      <vt:lpstr>1_Тема Office</vt:lpstr>
      <vt:lpstr>Волна</vt:lpstr>
      <vt:lpstr>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13_Тема Office</vt:lpstr>
      <vt:lpstr>14_Тема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Программа «ОТ РОЖДЕНИЯ ДО ШКОЛЫ» по редакцией Вераксы, Т. С. Комаровой,  М. А. Васильевой</vt:lpstr>
      <vt:lpstr>Планируемые  результаты по областям развития</vt:lpstr>
      <vt:lpstr>              ОКРУЖАЮЩИЙ  МИР       - Учить вычленять признаки предметов (цвет,  форму, величину,) определять материал, из которого  изготовлена вещь (дерево, металл, бумага, ткань).  - Предметы мебели, одежды, посуды, некоторые  фрукты, транспорт (автомашины, поезд, самолёт,  пароход) ближайшего окружения.  - Различать и называть части тела животного и человека.  - Знать правила дорожного движения (улицу переходят специальных местах, переходить только на зелёный сигнал светофора).  - Знать название города, деревни, где живут, улицу.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Спасибо за внимание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Владелец</dc:creator>
  <cp:lastModifiedBy>Пользователь Windows</cp:lastModifiedBy>
  <cp:revision>21</cp:revision>
  <dcterms:created xsi:type="dcterms:W3CDTF">2020-06-21T12:36:59Z</dcterms:created>
  <dcterms:modified xsi:type="dcterms:W3CDTF">2021-02-24T08:25:35Z</dcterms:modified>
</cp:coreProperties>
</file>