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4" r:id="rId12"/>
    <p:sldId id="272" r:id="rId13"/>
    <p:sldId id="273" r:id="rId14"/>
    <p:sldId id="279" r:id="rId15"/>
    <p:sldId id="275" r:id="rId16"/>
    <p:sldId id="280" r:id="rId17"/>
    <p:sldId id="276" r:id="rId18"/>
    <p:sldId id="281" r:id="rId19"/>
    <p:sldId id="277" r:id="rId20"/>
    <p:sldId id="278" r:id="rId21"/>
    <p:sldId id="282" r:id="rId22"/>
    <p:sldId id="28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1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067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21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776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072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099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237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506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970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319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464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668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22E0F-D772-4A48-80DE-2D90E48DECC8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6357A-04A4-4FC8-BEC9-D2C6BC25F0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00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ru/url?sa=i&amp;rct=j&amp;q=&amp;esrc=s&amp;source=images&amp;cd=&amp;cad=rja&amp;uact=8&amp;ved=0ahUKEwjx-r6_jOrLAhUJZCwKHcc7B9kQjRwIBw&amp;url=http://www.gazetairkutsk.ru/2015/02/03/id111969/&amp;bvm=bv.118353311,d.bGg&amp;psig=AFQjCNGaTn1Ln9o15t0NzALD9nbMLqM46A&amp;ust=1459485196469723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ru/url?sa=i&amp;rct=j&amp;q=&amp;esrc=s&amp;source=images&amp;cd=&amp;cad=rja&amp;uact=8&amp;ved=0ahUKEwjc6pzzjOrLAhXGVSwKHYmiDv0QjRwIBw&amp;url=http://www.nexplorer.ru/news__11345.htm&amp;bvm=bv.118353311,d.bGg&amp;psig=AFQjCNHZ3oQoH_b4Q0hjpquFKu6idi0_OA&amp;ust=1459485373859321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ru/url?sa=i&amp;rct=j&amp;q=&amp;esrc=s&amp;source=images&amp;cd=&amp;cad=rja&amp;uact=8&amp;ved=0ahUKEwiSlufKlOrLAhVDkiwKHeuvAB4QjRwIBw&amp;url=http://grammzolota.ru/vidy/proverka-yodom-ochistit-domashnih-usloviyah.html&amp;bvm=bv.118353311,d.bGg&amp;psig=AFQjCNGcxhvXFVZcITmAQLKCFO6igCZVkQ&amp;ust=1459487383816292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google.ru/url?sa=i&amp;rct=j&amp;q=&amp;esrc=s&amp;source=images&amp;cd=&amp;cad=rja&amp;uact=8&amp;ved=0ahUKEwjQzpjIlerLAhXGkCwKHXJEAfwQjRwIBw&amp;url=https://www.youtube.com/watch?v=Ey3X4POql9I&amp;bvm=bv.118353311,d.bGg&amp;psig=AFQjCNFzVsPrUn_v7St4jUsBQ-3UurJ2pg&amp;ust=1459487681641113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microscope.tkat.ru/?mod=articles&amp;act=full&amp;id_article=31958&amp;src=1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www.google.ru/url?sa=i&amp;rct=j&amp;q=&amp;esrc=s&amp;source=images&amp;cd=&amp;cad=rja&amp;uact=8&amp;ved=0ahUKEwjb8_y5merLAhWFhSwKHcc7CnkQjRwIBw&amp;url=http://www.yaklass.ru/p/fizika/7-klass/stroenie-veshchestva-11123/diffuziia-11333/re-0f912520-31c3-45af-b2cf-cd4b019a848a&amp;bvm=bv.118353311,d.bGg&amp;psig=AFQjCNFx8yB9vNgLA70kEFwIGGv-KMCsBA&amp;ust=1459488754518191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i&amp;rct=j&amp;q=&amp;esrc=s&amp;source=images&amp;cd=&amp;cad=rja&amp;uact=8&amp;ved=0ahUKEwjb5rjsmerLAhUDjywKHcM4A9AQjRwIBw&amp;url=http://900igr.net/prezentatsii/fizika/Razdel-molekuljarnaja-fizika/011-Robert-Broun-V-1827-g.-Nabljudal-v-lupu-s-bolshim-uvelicheniem-za.html&amp;bvm=bv.118353311,d.bGg&amp;psig=AFQjCNFh0ZQuxRU13oW2qYC5iUuS0iQoqw&amp;ust=1459488685638421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ru/url?sa=i&amp;rct=j&amp;q=&amp;esrc=s&amp;source=images&amp;cd=&amp;cad=rja&amp;uact=8&amp;ved=0ahUKEwi3r-LH9IjMAhVJVSwKHUuuBngQjRwIBw&amp;url=http://www.dreamstime.com/stock-photos-silver-pen-blank-page-notebook-image23152913&amp;bvm=bv.119028448,d.bGg&amp;psig=AFQjCNGJDhp8HNnPqxA-cb99PV634mKc2Q&amp;ust=1460543920394756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liubavyshka.ru/photo/17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637" b="14621"/>
          <a:stretch/>
        </p:blipFill>
        <p:spPr bwMode="auto">
          <a:xfrm>
            <a:off x="179512" y="1340768"/>
            <a:ext cx="8964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91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7110" y="2276872"/>
            <a:ext cx="7196522" cy="19389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Диффузия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585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32890" y="500042"/>
            <a:ext cx="611577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такое диффузия?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5000636"/>
            <a:ext cx="82670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Где диффузия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используется?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2643182"/>
            <a:ext cx="482536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 чего зависит?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374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gazetairkutsk.ru/files/2015/02/ked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265821"/>
            <a:ext cx="7200800" cy="50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2428" y="5229200"/>
            <a:ext cx="6696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Гостеприимные древние кедры</a:t>
            </a:r>
          </a:p>
          <a:p>
            <a:r>
              <a:rPr lang="ru-RU" sz="3600" dirty="0"/>
              <a:t>Благоухают смолою целебной.</a:t>
            </a:r>
          </a:p>
          <a:p>
            <a:pPr algn="r"/>
            <a:r>
              <a:rPr lang="ru-RU" dirty="0"/>
              <a:t>(древнеиндийский поэт Калидаса. </a:t>
            </a:r>
            <a:r>
              <a:rPr lang="en-US" dirty="0"/>
              <a:t>V</a:t>
            </a:r>
            <a:r>
              <a:rPr lang="ru-RU" dirty="0"/>
              <a:t> век)</a:t>
            </a:r>
          </a:p>
        </p:txBody>
      </p:sp>
    </p:spTree>
    <p:extLst>
      <p:ext uri="{BB962C8B-B14F-4D97-AF65-F5344CB8AC3E}">
        <p14:creationId xmlns:p14="http://schemas.microsoft.com/office/powerpoint/2010/main" val="299955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3110" y="5229200"/>
            <a:ext cx="73356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По запаху лотосов вышел к саду,</a:t>
            </a:r>
          </a:p>
          <a:p>
            <a:r>
              <a:rPr lang="ru-RU" sz="3600" dirty="0"/>
              <a:t>Так сладко пахли они.</a:t>
            </a:r>
          </a:p>
          <a:p>
            <a:pPr algn="r"/>
            <a:r>
              <a:rPr lang="ru-RU" dirty="0"/>
              <a:t>(вьетнамский поэт </a:t>
            </a:r>
            <a:r>
              <a:rPr lang="ru-RU" dirty="0" err="1"/>
              <a:t>Зиап</a:t>
            </a:r>
            <a:r>
              <a:rPr lang="ru-RU" dirty="0"/>
              <a:t> Хай)</a:t>
            </a:r>
          </a:p>
        </p:txBody>
      </p:sp>
      <p:pic>
        <p:nvPicPr>
          <p:cNvPr id="2050" name="Picture 2" descr="http://www.nexplorer.ru/load/Image/0613/lotos_4_6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0728" y="260648"/>
            <a:ext cx="723680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51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997960"/>
            <a:ext cx="655891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Почему запахи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Распространяются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воздухе</a:t>
            </a: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73430" y="1340768"/>
            <a:ext cx="573131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Молекулы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газов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находятся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непрерывном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движении</a:t>
            </a:r>
          </a:p>
        </p:txBody>
      </p:sp>
    </p:spTree>
    <p:extLst>
      <p:ext uri="{BB962C8B-B14F-4D97-AF65-F5344CB8AC3E}">
        <p14:creationId xmlns:p14="http://schemas.microsoft.com/office/powerpoint/2010/main" val="267085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rammzolota.ru/wp-content/uploads/2015/01/Jeksperimen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3810000" cy="488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2348880"/>
            <a:ext cx="3960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Опыт: </a:t>
            </a:r>
            <a:endParaRPr lang="ru-RU" dirty="0"/>
          </a:p>
          <a:p>
            <a:r>
              <a:rPr lang="ru-RU" dirty="0"/>
              <a:t>В стакан с водой </a:t>
            </a:r>
            <a:r>
              <a:rPr lang="ru-RU" dirty="0" smtClean="0"/>
              <a:t>добавьте </a:t>
            </a:r>
            <a:r>
              <a:rPr lang="ru-RU" dirty="0"/>
              <a:t>несколько капель </a:t>
            </a:r>
            <a:r>
              <a:rPr lang="ru-RU" dirty="0" smtClean="0"/>
              <a:t>йода</a:t>
            </a:r>
            <a:r>
              <a:rPr lang="en-US" dirty="0" smtClean="0"/>
              <a:t>, </a:t>
            </a:r>
            <a:r>
              <a:rPr lang="ru-RU" dirty="0" smtClean="0"/>
              <a:t>пронаблюдайте </a:t>
            </a:r>
            <a:r>
              <a:rPr lang="ru-RU" dirty="0"/>
              <a:t>явление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  </a:t>
            </a:r>
            <a:r>
              <a:rPr lang="ru-RU" b="1" u="sng" dirty="0"/>
              <a:t>Сделайте вывод.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88024" y="4797152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660066"/>
                </a:solidFill>
              </a:rPr>
              <a:t>Вывод: </a:t>
            </a:r>
            <a:r>
              <a:rPr lang="ru-RU" dirty="0" smtClean="0">
                <a:solidFill>
                  <a:srgbClr val="660066"/>
                </a:solidFill>
              </a:rPr>
              <a:t>молекулы жидкости движутся</a:t>
            </a:r>
            <a:endParaRPr lang="ru-RU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45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1700808"/>
            <a:ext cx="8352928" cy="30963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>
                <a:gd name="adj" fmla="val 51850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2000" b="1" u="sng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Диффузия</a:t>
            </a:r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явление, </a:t>
            </a:r>
          </a:p>
          <a:p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 котором происходит</a:t>
            </a:r>
          </a:p>
          <a:p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1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заимное проникновение</a:t>
            </a:r>
          </a:p>
          <a:p>
            <a:r>
              <a:rPr lang="ru-RU" sz="1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молекул одного вещества</a:t>
            </a:r>
          </a:p>
          <a:p>
            <a:r>
              <a:rPr lang="ru-RU" sz="1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между молекулами другого</a:t>
            </a:r>
            <a:r>
              <a:rPr lang="ru-RU" sz="1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00042"/>
            <a:ext cx="864326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Диффузия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 латинского глагола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«распространять»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066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ytimg.com/vi/Ey3X4POql9I/maxresdefault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9352" y="2388093"/>
            <a:ext cx="7794595" cy="403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92906" y="11663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Опыт: </a:t>
            </a:r>
            <a:endParaRPr lang="ru-RU" dirty="0"/>
          </a:p>
          <a:p>
            <a:r>
              <a:rPr lang="ru-RU" dirty="0" smtClean="0"/>
              <a:t>Возьмите </a:t>
            </a:r>
            <a:r>
              <a:rPr lang="ru-RU" dirty="0"/>
              <a:t>два стакана – один с холодной, а другой с теплой водой, </a:t>
            </a:r>
            <a:r>
              <a:rPr lang="ru-RU" dirty="0" smtClean="0"/>
              <a:t>опустите в </a:t>
            </a:r>
            <a:r>
              <a:rPr lang="ru-RU" dirty="0"/>
              <a:t>них пакетики чая, </a:t>
            </a:r>
            <a:r>
              <a:rPr lang="ru-RU" dirty="0" smtClean="0"/>
              <a:t>пронаблюдайте </a:t>
            </a:r>
            <a:r>
              <a:rPr lang="ru-RU" dirty="0"/>
              <a:t>явление.  </a:t>
            </a:r>
            <a:endParaRPr lang="ru-RU" dirty="0" smtClean="0"/>
          </a:p>
          <a:p>
            <a:endParaRPr lang="ru-RU" dirty="0" smtClean="0"/>
          </a:p>
          <a:p>
            <a:r>
              <a:rPr lang="ru-RU" b="1" u="sng" dirty="0" smtClean="0"/>
              <a:t>Сделайте  </a:t>
            </a:r>
            <a:r>
              <a:rPr lang="ru-RU" b="1" u="sng" dirty="0"/>
              <a:t>вывод.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80941" y="1781514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660066"/>
                </a:solidFill>
              </a:rPr>
              <a:t>Вывод: </a:t>
            </a:r>
            <a:r>
              <a:rPr lang="ru-RU" dirty="0" smtClean="0">
                <a:solidFill>
                  <a:srgbClr val="660066"/>
                </a:solidFill>
              </a:rPr>
              <a:t>скорость диффузии зависит от температуры, </a:t>
            </a:r>
          </a:p>
          <a:p>
            <a:r>
              <a:rPr lang="ru-RU" dirty="0" smtClean="0">
                <a:solidFill>
                  <a:srgbClr val="660066"/>
                </a:solidFill>
              </a:rPr>
              <a:t>чем выше температура, тем быстрее идет диффузия.</a:t>
            </a:r>
            <a:endParaRPr lang="ru-RU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3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36712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Опыт: </a:t>
            </a:r>
            <a:endParaRPr lang="ru-RU" dirty="0"/>
          </a:p>
          <a:p>
            <a:r>
              <a:rPr lang="ru-RU" dirty="0"/>
              <a:t>Небольшое количество молока разбавить водой. Капельку раствора поместить между двумя предметными стеклами и рассмотреть в микроскоп. </a:t>
            </a:r>
            <a:endParaRPr lang="ru-RU" dirty="0" smtClean="0"/>
          </a:p>
          <a:p>
            <a:endParaRPr lang="ru-RU" dirty="0"/>
          </a:p>
          <a:p>
            <a:r>
              <a:rPr lang="ru-RU" b="1" i="1" dirty="0">
                <a:solidFill>
                  <a:srgbClr val="660066"/>
                </a:solidFill>
              </a:rPr>
              <a:t>Что вы увидели? Как наблюдаемое явление можно объяснить</a:t>
            </a:r>
            <a:r>
              <a:rPr lang="ru-RU" b="1" i="1" dirty="0" smtClean="0">
                <a:solidFill>
                  <a:srgbClr val="660066"/>
                </a:solidFill>
              </a:rPr>
              <a:t>?</a:t>
            </a:r>
            <a:endParaRPr lang="ru-RU" b="1" dirty="0">
              <a:solidFill>
                <a:srgbClr val="660066"/>
              </a:solidFill>
            </a:endParaRPr>
          </a:p>
        </p:txBody>
      </p:sp>
      <p:pic>
        <p:nvPicPr>
          <p:cNvPr id="1026" name="Picture 2" descr="http://web-3.ru/data/articles/31958/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708920"/>
            <a:ext cx="4876800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70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dxmbkxacdb7tv.cloudfront.net/dceebd93-5a5c-4e36-bbae-c3fcf7d32fa4/pic1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548680"/>
            <a:ext cx="5582106" cy="554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1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637" b="14621"/>
          <a:stretch/>
        </p:blipFill>
        <p:spPr bwMode="auto">
          <a:xfrm>
            <a:off x="179512" y="1340768"/>
            <a:ext cx="8964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0098" y="1124744"/>
            <a:ext cx="61045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 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а  б  л  ю  д е   н  и  е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537321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  Источник знаний о явлениях природы.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4127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900igr.net/datas/fizika/Razdel-molekuljarnaja-fizika/0011-011-Robert-Broun-V-1827-g.-Nabljudal-v-lupu-s-bolshim-uvelicheniem-za.jpg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5575" y="404664"/>
            <a:ext cx="8740511" cy="552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4499506"/>
            <a:ext cx="7632848" cy="1980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>
                <a:gd name="adj" fmla="val 51850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2000" b="1" u="sng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Броуновское движение</a:t>
            </a:r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</a:t>
            </a:r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движение твердых частиц, </a:t>
            </a:r>
          </a:p>
          <a:p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находящихся в жидкости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27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thumbs.dreamstime.com/z/silver-pen-blank-page-notebook-23152913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332656"/>
            <a:ext cx="861438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1628800"/>
            <a:ext cx="5760640" cy="3600400"/>
          </a:xfrm>
          <a:prstGeom prst="rect">
            <a:avLst/>
          </a:prstGeom>
        </p:spPr>
        <p:txBody>
          <a:bodyPr wrap="square">
            <a:prstTxWarp prst="textCascadeDown">
              <a:avLst/>
            </a:prstTxWarp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Д/з - §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9-10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Стр.33 ЗАДАНИЕ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286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liubavyshka.ru/_ph/17/2/151238071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924" y="76199"/>
            <a:ext cx="8834564" cy="662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5444" y="4941168"/>
            <a:ext cx="5044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урок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368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637" b="14621"/>
          <a:stretch/>
        </p:blipFill>
        <p:spPr bwMode="auto">
          <a:xfrm>
            <a:off x="179512" y="1340768"/>
            <a:ext cx="8964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0098" y="1124744"/>
            <a:ext cx="61045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а  б  л  ю  д е   н  и  е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8125" y="1558898"/>
            <a:ext cx="4847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  е  м  о  к  р  и  т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5373216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2</a:t>
            </a:r>
            <a:r>
              <a:rPr lang="ru-RU" sz="2800" dirty="0" smtClean="0"/>
              <a:t>.  Кто назвал мельчайшие частицы вещества атомами</a:t>
            </a:r>
            <a:r>
              <a:rPr lang="ru-RU" sz="2800" dirty="0" smtClean="0">
                <a:latin typeface="Calibri"/>
              </a:rPr>
              <a:t>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7267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637" b="14621"/>
          <a:stretch/>
        </p:blipFill>
        <p:spPr bwMode="auto">
          <a:xfrm>
            <a:off x="179512" y="1340768"/>
            <a:ext cx="8964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0098" y="1124744"/>
            <a:ext cx="61045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а  б  л  ю  д е   н  и  е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8125" y="1558898"/>
            <a:ext cx="4847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  е  м  о  к  р  и  т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7605" y="1993429"/>
            <a:ext cx="35525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и  з  и  к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537321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</a:t>
            </a:r>
            <a:r>
              <a:rPr lang="ru-RU" sz="2800" dirty="0" smtClean="0"/>
              <a:t>.  Одна из основных наук о природе.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8892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637" b="14621"/>
          <a:stretch/>
        </p:blipFill>
        <p:spPr bwMode="auto">
          <a:xfrm>
            <a:off x="179512" y="1340768"/>
            <a:ext cx="8964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0098" y="1124744"/>
            <a:ext cx="61045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а  б  л  ю  д е   н  и  е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8125" y="1558898"/>
            <a:ext cx="4847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  е  м  о  к  р  и  т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7605" y="1993429"/>
            <a:ext cx="35525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и  з  и  к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8293" y="2408927"/>
            <a:ext cx="53303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е  о  г  р  а  ф  и  я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537321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4</a:t>
            </a:r>
            <a:r>
              <a:rPr lang="ru-RU" sz="2800" dirty="0" smtClean="0"/>
              <a:t>.  Наука о природе, изучающая землю.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485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637" b="14621"/>
          <a:stretch/>
        </p:blipFill>
        <p:spPr bwMode="auto">
          <a:xfrm>
            <a:off x="179512" y="1340768"/>
            <a:ext cx="8964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0098" y="1124744"/>
            <a:ext cx="61045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а  б  л  ю  д е   н  и  е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8125" y="1558898"/>
            <a:ext cx="4847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  е  м  о  к  р  и  т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7605" y="1993429"/>
            <a:ext cx="35525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и  з  и  к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8293" y="2408927"/>
            <a:ext cx="53303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е  о  г  р  а  ф  и  я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7064" y="2831126"/>
            <a:ext cx="47644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о  л  е  к  у  л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5373216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5</a:t>
            </a:r>
            <a:r>
              <a:rPr lang="ru-RU" sz="2800" dirty="0" smtClean="0"/>
              <a:t>.  Мельчайшая частица вещества, сохраняющая его свойства.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2627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637" b="14621"/>
          <a:stretch/>
        </p:blipFill>
        <p:spPr bwMode="auto">
          <a:xfrm>
            <a:off x="179512" y="1340768"/>
            <a:ext cx="8964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0098" y="1124744"/>
            <a:ext cx="61045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а  б  л  ю  д е   н  и  е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8125" y="1558898"/>
            <a:ext cx="4847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  е  м  о  к  р  и  т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7605" y="1993429"/>
            <a:ext cx="35525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и  з  и  к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8293" y="2408927"/>
            <a:ext cx="53303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е  о  г  р  а  ф  и  я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7064" y="2831126"/>
            <a:ext cx="47644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о  л  е  к  у  л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70576" y="3262607"/>
            <a:ext cx="47147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е  н  з  у  р  к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537321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6</a:t>
            </a:r>
            <a:r>
              <a:rPr lang="ru-RU" sz="2800" dirty="0" smtClean="0"/>
              <a:t>.  Прибор для измерения объема жидкости.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2164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637" b="14621"/>
          <a:stretch/>
        </p:blipFill>
        <p:spPr bwMode="auto">
          <a:xfrm>
            <a:off x="179512" y="1340768"/>
            <a:ext cx="8964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0098" y="1124744"/>
            <a:ext cx="61045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а  б  л  ю  д е   н  и  е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8125" y="1558898"/>
            <a:ext cx="4847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  е  м  о  к  р  и  т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7605" y="1993429"/>
            <a:ext cx="35525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и  з  и  к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8293" y="2408927"/>
            <a:ext cx="53303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е  о  г  р  а  ф  и  я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7064" y="2831126"/>
            <a:ext cx="47644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о  л  е  к  у  л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70576" y="3262607"/>
            <a:ext cx="47147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е  н  з  у  р  к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99515" y="3711353"/>
            <a:ext cx="29658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л  и  н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537321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7</a:t>
            </a:r>
            <a:r>
              <a:rPr lang="ru-RU" sz="2800" dirty="0" smtClean="0"/>
              <a:t>.  Физическая величина, измеряемая в метрах.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7485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637" b="14621"/>
          <a:stretch/>
        </p:blipFill>
        <p:spPr bwMode="auto">
          <a:xfrm>
            <a:off x="179512" y="1340768"/>
            <a:ext cx="8964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0098" y="1124744"/>
            <a:ext cx="61045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а  б  л  ю  д е   н  и  е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8125" y="1558898"/>
            <a:ext cx="4847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  е  м  о  к  р  и  т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7605" y="1993429"/>
            <a:ext cx="35525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и  з  и  к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8293" y="2408927"/>
            <a:ext cx="53303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е  о  г  р  а  ф  и  я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7064" y="2831126"/>
            <a:ext cx="47644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о  л  е  к  у  л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70576" y="3262607"/>
            <a:ext cx="47147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е  н  з  у  р  к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99515" y="3711353"/>
            <a:ext cx="29658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л  и  н  а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6045" y="4172640"/>
            <a:ext cx="40895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</a:t>
            </a:r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в  л  е  н  и  е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5373216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8.  Изменение, происходящее с веществом или телом в окружающем мире.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727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569</Words>
  <Application>Microsoft Office PowerPoint</Application>
  <PresentationFormat>Экран (4:3)</PresentationFormat>
  <Paragraphs>91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Татьяна Суслова</cp:lastModifiedBy>
  <cp:revision>22</cp:revision>
  <dcterms:created xsi:type="dcterms:W3CDTF">2016-03-30T05:29:52Z</dcterms:created>
  <dcterms:modified xsi:type="dcterms:W3CDTF">2021-10-12T15:11:34Z</dcterms:modified>
</cp:coreProperties>
</file>