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7" r:id="rId3"/>
    <p:sldId id="259" r:id="rId4"/>
    <p:sldId id="261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9" r:id="rId20"/>
    <p:sldId id="278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6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slide" Target="slide5.xml"/><Relationship Id="rId7" Type="http://schemas.openxmlformats.org/officeDocument/2006/relationships/slide" Target="slide1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5" Type="http://schemas.openxmlformats.org/officeDocument/2006/relationships/slide" Target="slide9.xml"/><Relationship Id="rId10" Type="http://schemas.openxmlformats.org/officeDocument/2006/relationships/slide" Target="slide19.xml"/><Relationship Id="rId4" Type="http://schemas.openxmlformats.org/officeDocument/2006/relationships/slide" Target="slide7.xml"/><Relationship Id="rId9" Type="http://schemas.openxmlformats.org/officeDocument/2006/relationships/slide" Target="slide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4690960"/>
              </p:ext>
            </p:extLst>
          </p:nvPr>
        </p:nvGraphicFramePr>
        <p:xfrm>
          <a:off x="607164" y="278985"/>
          <a:ext cx="7920880" cy="5669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220"/>
                <a:gridCol w="1980220"/>
                <a:gridCol w="1980220"/>
                <a:gridCol w="1980220"/>
              </a:tblGrid>
              <a:tr h="2491368"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rgbClr val="FFFF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</a:t>
                      </a:r>
                      <a:endParaRPr lang="ru-RU" sz="18000" b="1" dirty="0">
                        <a:solidFill>
                          <a:srgbClr val="FFFF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Я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491368"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</a:t>
                      </a:r>
                      <a:endParaRPr lang="ru-RU" sz="180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1081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667067"/>
              </p:ext>
            </p:extLst>
          </p:nvPr>
        </p:nvGraphicFramePr>
        <p:xfrm>
          <a:off x="179512" y="332656"/>
          <a:ext cx="8712968" cy="5688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8242"/>
                <a:gridCol w="2178242"/>
                <a:gridCol w="2178242"/>
                <a:gridCol w="2178242"/>
              </a:tblGrid>
              <a:tr h="1896211"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ЗАГАДКИ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" action="ppaction://hlinkshowjump?jump=nextslide"/>
                        </a:rPr>
                        <a:t>10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3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4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621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ИСТОРИЯ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5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6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7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96211">
                <a:tc>
                  <a:txBody>
                    <a:bodyPr/>
                    <a:lstStyle/>
                    <a:p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Лыжный спорт в РОССИИ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8" action="ppaction://hlinksldjump"/>
                        </a:rPr>
                        <a:t>10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9" action="ppaction://hlinksldjump"/>
                        </a:rPr>
                        <a:t>20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b="1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  <a:hlinkClick r:id="rId10" action="ppaction://hlinksldjump"/>
                        </a:rPr>
                        <a:t>30</a:t>
                      </a:r>
                      <a:endParaRPr lang="ru-RU" sz="2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419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ЗАГАДКИ 10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131840" y="5439997"/>
            <a:ext cx="30243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482" name="Picture 2" descr="https://fs01.infourok.ru/images/doc/16/21329/img16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556" t="4724" r="4456" b="61345"/>
          <a:stretch/>
        </p:blipFill>
        <p:spPr bwMode="auto">
          <a:xfrm>
            <a:off x="2123728" y="1490826"/>
            <a:ext cx="5210340" cy="255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419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Равнобедренный треугольник 2"/>
          <p:cNvSpPr/>
          <p:nvPr/>
        </p:nvSpPr>
        <p:spPr>
          <a:xfrm>
            <a:off x="3995936" y="5106888"/>
            <a:ext cx="1584176" cy="770384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4222812" y="5877054"/>
            <a:ext cx="1141276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ДОМОЙ</a:t>
            </a:r>
            <a:endParaRPr lang="ru-RU" dirty="0"/>
          </a:p>
        </p:txBody>
      </p:sp>
      <p:pic>
        <p:nvPicPr>
          <p:cNvPr id="19458" name="Picture 2" descr="https://fs01.infourok.ru/images/doc/16/21329/img16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96" t="38424" r="4015" b="4607"/>
          <a:stretch/>
        </p:blipFill>
        <p:spPr bwMode="auto">
          <a:xfrm>
            <a:off x="1393308" y="1614588"/>
            <a:ext cx="6347044" cy="33692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81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ЗАГАДКИ 20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347864" y="5733256"/>
            <a:ext cx="280831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4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0" name="Picture 2" descr="https://fs01.infourok.ru/images/doc/16/21329/img1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89" t="5113" r="36313" b="57021"/>
          <a:stretch/>
        </p:blipFill>
        <p:spPr bwMode="auto">
          <a:xfrm>
            <a:off x="1987502" y="1412776"/>
            <a:ext cx="5332855" cy="3129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19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5976" y="5661248"/>
            <a:ext cx="1152128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ДОМОЙ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355976" y="4746848"/>
            <a:ext cx="1152128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386" name="Picture 2" descr="https://fs01.infourok.ru/images/doc/16/21329/img1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99" t="46574" r="5913" b="3820"/>
          <a:stretch/>
        </p:blipFill>
        <p:spPr bwMode="auto">
          <a:xfrm>
            <a:off x="1475656" y="1578050"/>
            <a:ext cx="6571637" cy="310324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19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ЗАГАДКИ 30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419872" y="5805264"/>
            <a:ext cx="288032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800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5362" name="Picture 2" descr="https://fs01.infourok.ru/images/doc/16/21329/img1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14" t="2651" r="29801" b="33543"/>
          <a:stretch/>
        </p:blipFill>
        <p:spPr bwMode="auto">
          <a:xfrm>
            <a:off x="1979712" y="1307395"/>
            <a:ext cx="5400599" cy="3791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19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67604" y="5373216"/>
            <a:ext cx="115652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2" action="ppaction://hlinksldjump"/>
              </a:rPr>
              <a:t>ДОМОЙ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567604" y="4494211"/>
            <a:ext cx="1156524" cy="9144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338" name="Picture 2" descr="https://fs01.infourok.ru/images/doc/16/21329/img1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76" t="56320" r="3272" b="6373"/>
          <a:stretch/>
        </p:blipFill>
        <p:spPr bwMode="auto">
          <a:xfrm>
            <a:off x="1619672" y="1412776"/>
            <a:ext cx="6408712" cy="30814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https://fs01.infourok.ru/images/doc/16/21329/img1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67" t="29844" r="5191" b="49638"/>
          <a:stretch/>
        </p:blipFill>
        <p:spPr bwMode="auto">
          <a:xfrm>
            <a:off x="5508104" y="1041665"/>
            <a:ext cx="3310033" cy="19118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26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ИСТОРИЯ 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203848" y="5661248"/>
            <a:ext cx="3024336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000" b="1" dirty="0">
              <a:solidFill>
                <a:schemeClr val="tx1">
                  <a:lumMod val="85000"/>
                  <a:lumOff val="1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1484785"/>
            <a:ext cx="684076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Где широко применяли в середине 15 века </a:t>
            </a:r>
            <a:r>
              <a:rPr lang="ru-RU" sz="44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лыжи</a:t>
            </a:r>
          </a:p>
          <a:p>
            <a: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А.  ОХОТА</a:t>
            </a:r>
          </a:p>
          <a:p>
            <a: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Б.   ВОЕННОЕ ДЕЛО</a:t>
            </a:r>
          </a:p>
          <a:p>
            <a:r>
              <a:rPr lang="ru-RU" sz="3200" dirty="0" smtClean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В.   ЛЫЖНЫЕ СОСТЯЗАНИЯ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26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5981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27984" y="5877271"/>
            <a:ext cx="1080120" cy="78619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ДОМОЙ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317595" y="5086733"/>
            <a:ext cx="1300898" cy="79053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7544" y="1305342"/>
            <a:ext cx="84249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Много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веков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спустя, ориентировочно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середине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XVI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века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лыжи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стали использоваться армиями скандинавских стран, немного позже славянских солдат тоже поставили на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лыжи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 Самые древние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лыжи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находятся в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Лыжном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музее в Осло: их длина 110 см, ширина 20 см. Примерно таких же размеров были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лыжи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у охотников в течение многих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веков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: такими </a:t>
            </a:r>
            <a:r>
              <a:rPr lang="ru-RU" sz="28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лыжами</a:t>
            </a:r>
            <a:r>
              <a:rPr lang="ru-RU" sz="28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и сейчас пользуются охотники и звероловы Гренландии, Аляски, жители Севера, Сибири, Дальнего Востока.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261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ИСТОРИЯ 20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635896" y="5455806"/>
            <a:ext cx="252028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484784"/>
            <a:ext cx="72008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Первые изобретённые человеком лыжи-</a:t>
            </a:r>
            <a:endParaRPr lang="ru-RU" sz="3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А. беговые</a:t>
            </a:r>
          </a:p>
          <a:p>
            <a:pPr lvl="0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В. скользящие</a:t>
            </a:r>
          </a:p>
          <a:p>
            <a:pPr lvl="0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Б. ступающие.</a:t>
            </a:r>
          </a:p>
          <a:p>
            <a:pPr lvl="0"/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 охотничьи</a:t>
            </a:r>
          </a:p>
        </p:txBody>
      </p:sp>
    </p:spTree>
    <p:extLst>
      <p:ext uri="{BB962C8B-B14F-4D97-AF65-F5344CB8AC3E}">
        <p14:creationId xmlns:p14="http://schemas.microsoft.com/office/powerpoint/2010/main" val="115516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67604" y="6021288"/>
            <a:ext cx="1008112" cy="698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ДОМОЙ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590072" y="5301885"/>
            <a:ext cx="988696" cy="71940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4" descr="https://ds03.infourok.ru/uploads/ex/031b/00046fea-9a30e553/img1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89" r="55592"/>
          <a:stretch/>
        </p:blipFill>
        <p:spPr bwMode="auto">
          <a:xfrm>
            <a:off x="-8793" y="1149226"/>
            <a:ext cx="4326387" cy="5743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5" name="Picture 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241986"/>
            <a:ext cx="3455987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5161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ИСТОРИЯ 30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635896" y="5455806"/>
            <a:ext cx="2520280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0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340768"/>
            <a:ext cx="748883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Расположите в хронологическом порядке зарождение этих видов спорта, начиная с самого раннего</a:t>
            </a:r>
            <a:endParaRPr lang="ru-RU" sz="3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А. фристайл</a:t>
            </a:r>
          </a:p>
          <a:p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В. биатлон</a:t>
            </a:r>
          </a:p>
          <a:p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Б. лыжные гонки</a:t>
            </a:r>
          </a:p>
          <a:p>
            <a:r>
              <a:rPr lang="ru-RU" sz="32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 Прыжки с трамплина</a:t>
            </a:r>
            <a:endParaRPr lang="ru-RU" sz="32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602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76" y="-42225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67604" y="6021288"/>
            <a:ext cx="1008112" cy="69837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  <a:hlinkClick r:id="rId3" action="ppaction://hlinksldjump"/>
              </a:rPr>
              <a:t>ДОМОЙ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590072" y="5301885"/>
            <a:ext cx="988696" cy="719403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9513" y="1124744"/>
            <a:ext cx="8712967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u="sng" dirty="0" smtClean="0">
                <a:solidFill>
                  <a:srgbClr val="202122"/>
                </a:solidFill>
                <a:latin typeface="Arial"/>
              </a:rPr>
              <a:t>Лыжные гонки- </a:t>
            </a:r>
            <a:r>
              <a:rPr lang="ru-RU" sz="1600" i="1" dirty="0">
                <a:solidFill>
                  <a:srgbClr val="000000"/>
                </a:solidFill>
                <a:latin typeface="Times New Roman, serif"/>
              </a:rPr>
              <a:t>Лыжные </a:t>
            </a:r>
            <a:r>
              <a:rPr lang="ru-RU" sz="1600" i="1" dirty="0" smtClean="0">
                <a:solidFill>
                  <a:srgbClr val="000000"/>
                </a:solidFill>
                <a:latin typeface="Times New Roman, serif"/>
              </a:rPr>
              <a:t>гонки </a:t>
            </a:r>
            <a:r>
              <a:rPr lang="ru-RU" sz="1600" dirty="0" smtClean="0">
                <a:solidFill>
                  <a:srgbClr val="000000"/>
                </a:solidFill>
                <a:latin typeface="Times New Roman, serif"/>
              </a:rPr>
              <a:t>впервые </a:t>
            </a:r>
            <a:r>
              <a:rPr lang="ru-RU" sz="1600" dirty="0">
                <a:solidFill>
                  <a:srgbClr val="000000"/>
                </a:solidFill>
                <a:latin typeface="Times New Roman, serif"/>
              </a:rPr>
              <a:t>стали проводиться на территории </a:t>
            </a:r>
            <a:endParaRPr lang="ru-RU" sz="1600" dirty="0" smtClean="0">
              <a:solidFill>
                <a:srgbClr val="000000"/>
              </a:solidFill>
              <a:latin typeface="Times New Roman, serif"/>
            </a:endParaRPr>
          </a:p>
          <a:p>
            <a:r>
              <a:rPr lang="ru-RU" sz="1600" dirty="0" smtClean="0">
                <a:solidFill>
                  <a:srgbClr val="000000"/>
                </a:solidFill>
                <a:latin typeface="Times New Roman, serif"/>
              </a:rPr>
              <a:t>Скандинавских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стран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во второй половине восемнадцатого века, ну а первое в </a:t>
            </a:r>
            <a:r>
              <a:rPr lang="ru-RU" sz="16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истории </a:t>
            </a:r>
            <a:endParaRPr lang="ru-RU" sz="1600" b="1" i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лыжных </a:t>
            </a:r>
            <a:r>
              <a:rPr lang="ru-RU" sz="16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гонок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официальное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первенство лыжных гонщиков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состоялось 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1767 году, 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Норвегии</a:t>
            </a:r>
            <a:r>
              <a:rPr lang="ru-RU" sz="1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b="1" u="sng" dirty="0" smtClean="0">
                <a:solidFill>
                  <a:srgbClr val="202122"/>
                </a:solidFill>
                <a:latin typeface="Arial"/>
              </a:rPr>
              <a:t>Биатлон</a:t>
            </a:r>
            <a:r>
              <a:rPr lang="ru-RU" b="1" dirty="0" smtClean="0">
                <a:solidFill>
                  <a:srgbClr val="202122"/>
                </a:solidFill>
                <a:latin typeface="Arial"/>
              </a:rPr>
              <a:t>-</a:t>
            </a:r>
            <a:r>
              <a:rPr lang="ru-RU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Возникновение</a:t>
            </a:r>
            <a:r>
              <a:rPr lang="ru-RU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 биатлонных гонок отмечено двумя датами: 1767 </a:t>
            </a:r>
            <a:r>
              <a:rPr lang="ru-RU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годом</a:t>
            </a:r>
            <a:r>
              <a:rPr lang="ru-RU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, когда прошли соревнования между шведскими и норвежскими пограничниками, и 1954, когда МОК признал его спортивной дисциплиной. </a:t>
            </a:r>
            <a:endParaRPr lang="ru-RU" b="1" dirty="0" smtClean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u="sng" dirty="0" smtClean="0">
                <a:solidFill>
                  <a:srgbClr val="202122"/>
                </a:solidFill>
                <a:latin typeface="Arial"/>
              </a:rPr>
              <a:t>Прыжки </a:t>
            </a:r>
            <a:r>
              <a:rPr lang="ru-RU" b="1" u="sng" dirty="0">
                <a:solidFill>
                  <a:srgbClr val="202122"/>
                </a:solidFill>
                <a:latin typeface="Arial"/>
              </a:rPr>
              <a:t>на лыжах с </a:t>
            </a:r>
            <a:r>
              <a:rPr lang="ru-RU" b="1" u="sng" dirty="0" smtClean="0">
                <a:solidFill>
                  <a:srgbClr val="202122"/>
                </a:solidFill>
                <a:latin typeface="Arial"/>
              </a:rPr>
              <a:t>трамплина- </a:t>
            </a: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Первое </a:t>
            </a:r>
            <a:r>
              <a:rPr lang="ru-RU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документальное свидетельство относится к ноябрю 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1808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г,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когда лейтенант Олаф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Рюэ</a:t>
            </a:r>
            <a:r>
              <a:rPr lang="ru-RU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пролетел </a:t>
            </a:r>
            <a:r>
              <a:rPr lang="ru-RU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9,5 метров</a:t>
            </a: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 чтобы доказать свою храбрость </a:t>
            </a:r>
            <a:r>
              <a:rPr lang="ru-RU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сослуживцам</a:t>
            </a:r>
          </a:p>
          <a:p>
            <a:r>
              <a:rPr lang="ru-RU" b="1" u="sng" dirty="0" smtClean="0">
                <a:solidFill>
                  <a:srgbClr val="202122"/>
                </a:solidFill>
                <a:latin typeface="Arial"/>
              </a:rPr>
              <a:t>Фристайл-</a:t>
            </a:r>
            <a:r>
              <a:rPr lang="ru-RU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Фристайл является относительно молодым зимним видом спорта, начиная с 1950-х годов. До этого фристайл представлял собой горное шоу в виде лыжного балета, предназначенное для развлечения отдыхающей публики и извлечения доходов.</a:t>
            </a:r>
            <a:endParaRPr lang="ru-RU" u="sng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5208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ЛЫЖИ В РОССИИ 10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563888" y="5733256"/>
            <a:ext cx="244827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340768"/>
            <a:ext cx="81369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Какой из лыжных ходов является самым быстрым?</a:t>
            </a:r>
            <a:endParaRPr lang="ru-RU" sz="3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А. попеременно-</a:t>
            </a:r>
            <a:r>
              <a:rPr lang="ru-RU" sz="3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четырёхшажный</a:t>
            </a:r>
            <a:endParaRPr lang="ru-RU" sz="36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В. Одновременно-одношажный</a:t>
            </a:r>
          </a:p>
          <a:p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Б. коньковый</a:t>
            </a:r>
          </a:p>
          <a:p>
            <a:r>
              <a:rPr lang="ru-RU" sz="36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Г. Попеременно-</a:t>
            </a:r>
            <a:r>
              <a:rPr lang="ru-RU" sz="3600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двухшажный</a:t>
            </a:r>
            <a:endParaRPr lang="ru-RU" sz="36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4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5517232"/>
            <a:ext cx="1060704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hlinkClick r:id="rId3" action="ppaction://hlinksldjump"/>
              </a:rPr>
              <a:t>ДОМОЙ</a:t>
            </a:r>
            <a:endParaRPr lang="ru-RU" dirty="0"/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958336" y="4725144"/>
            <a:ext cx="1008112" cy="79208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124744"/>
            <a:ext cx="446449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Коньковый ход </a:t>
            </a: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— один из способов перемещения на лыжах. Изначально применялся в беговых лыжах для прохождения поворотов, для подъёма в гору (подъём «ёлочкой») и как специальное подготовительное упражнение при изучении и совершенствовании техники классического попеременного двушажного </a:t>
            </a:r>
            <a:r>
              <a:rPr lang="ru-RU" sz="2400" b="1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хода</a:t>
            </a:r>
            <a:r>
              <a:rPr lang="ru-RU" sz="2400" dirty="0">
                <a:solidFill>
                  <a:srgbClr val="333333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sprint-olympic.ru/wp-content/uploads/ac251cc781ed686d3a3de4d5af8204a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8680" y="1244642"/>
            <a:ext cx="4795320" cy="30484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345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ЛЫЖИ В РОССИИ 20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563888" y="5733256"/>
            <a:ext cx="244827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0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268760"/>
            <a:ext cx="60304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Open Sans"/>
              </a:rPr>
              <a:t> </a:t>
            </a:r>
            <a:r>
              <a:rPr lang="ru-RU" sz="4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Кубок Мира проводится?</a:t>
            </a:r>
            <a:endParaRPr lang="ru-RU" sz="4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 в 2 года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 в 4 года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ежегодно </a:t>
            </a:r>
          </a:p>
          <a:p>
            <a:pPr>
              <a:buFont typeface="+mj-lt"/>
              <a:buAutoNum type="arabicPeriod"/>
            </a:pPr>
            <a:r>
              <a:rPr lang="ru-RU" sz="4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 в пятилетку</a:t>
            </a:r>
            <a:endParaRPr lang="ru-RU" sz="40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787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5517232"/>
            <a:ext cx="1060704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  <a:hlinkClick r:id="rId3" action="ppaction://hlinksldjump"/>
              </a:rPr>
              <a:t>ДОМОЙ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958336" y="4725144"/>
            <a:ext cx="1008112" cy="79208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5536" y="1268760"/>
            <a:ext cx="849694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u="sng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Кубок мира по лыжным </a:t>
            </a:r>
            <a:r>
              <a:rPr lang="ru-RU" sz="2800" b="1" u="sng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гонкам</a:t>
            </a:r>
            <a:r>
              <a:rPr lang="ru-RU" sz="2800" b="1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ежегодное </a:t>
            </a:r>
            <a:r>
              <a:rPr lang="ru-RU" sz="28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соревнование по </a:t>
            </a:r>
            <a:r>
              <a:rPr lang="ru-RU" sz="2800" dirty="0" smtClean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лыжным </a:t>
            </a:r>
            <a:r>
              <a:rPr lang="ru-RU" sz="2800" dirty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гонкам</a:t>
            </a:r>
            <a:r>
              <a:rPr lang="ru-RU" sz="28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dirty="0" err="1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проводитсяся</a:t>
            </a:r>
            <a:r>
              <a:rPr lang="ru-RU" sz="28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Международной федерацией лыжного спорта (FIS)</a:t>
            </a:r>
            <a:r>
              <a:rPr lang="ru-RU" sz="28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. Проходит с октября по март. Результаты спортсменов в отдельных гонках выражаются в баллах, по сумме которых в итоге определяются победители в нескольких дисциплинах среди мужчин и женщин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39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ЛЫЖИ В РОССИИ 30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563888" y="5733256"/>
            <a:ext cx="2448272" cy="9144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endParaRPr lang="ru-RU" sz="2000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340769"/>
            <a:ext cx="82809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Кто стал первым чемпионом России по лыжным гонкам</a:t>
            </a:r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r>
              <a:rPr lang="ru-RU" sz="36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А.</a:t>
            </a:r>
            <a:r>
              <a:rPr lang="ru-RU" sz="3600" b="1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sz="3600" dirty="0">
                <a:solidFill>
                  <a:srgbClr val="202122"/>
                </a:solidFill>
                <a:latin typeface="Arial"/>
              </a:rPr>
              <a:t>Михаил Петрович Иванов </a:t>
            </a:r>
            <a:endParaRPr lang="ru-RU" sz="3600" dirty="0" smtClean="0">
              <a:solidFill>
                <a:srgbClr val="202122"/>
              </a:solidFill>
              <a:latin typeface="Arial"/>
            </a:endParaRPr>
          </a:p>
          <a:p>
            <a:r>
              <a:rPr lang="ru-RU" sz="3600" dirty="0" smtClean="0">
                <a:solidFill>
                  <a:srgbClr val="202122"/>
                </a:solidFill>
                <a:latin typeface="Arial"/>
                <a:cs typeface="Times New Roman" pitchFamily="18" charset="0"/>
              </a:rPr>
              <a:t>Б.</a:t>
            </a:r>
            <a:r>
              <a:rPr lang="ru-RU" sz="3600" dirty="0">
                <a:solidFill>
                  <a:srgbClr val="08457E"/>
                </a:solidFill>
                <a:latin typeface="PT Sans"/>
              </a:rPr>
              <a:t> </a:t>
            </a:r>
            <a:r>
              <a:rPr lang="ru-RU" sz="3600" dirty="0" smtClean="0">
                <a:latin typeface="PT Sans"/>
              </a:rPr>
              <a:t>Ирина Николаевна Егорова</a:t>
            </a:r>
            <a:endParaRPr lang="ru-RU" sz="3600" dirty="0">
              <a:latin typeface="PT Sans"/>
            </a:endParaRPr>
          </a:p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3600" b="1" dirty="0">
                <a:solidFill>
                  <a:srgbClr val="202122"/>
                </a:solidFill>
                <a:latin typeface="Arial"/>
              </a:rPr>
              <a:t> </a:t>
            </a:r>
            <a:r>
              <a:rPr lang="ru-RU" sz="3600" dirty="0">
                <a:solidFill>
                  <a:srgbClr val="202122"/>
                </a:solidFill>
                <a:latin typeface="Arial"/>
              </a:rPr>
              <a:t>Павел Афанасьевич Бычков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68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pbs.twimg.com/media/EcFlCCmXQAAnhhj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92" y="-21150"/>
            <a:ext cx="9152792" cy="6879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ПРАВИЛЬНЫЙ ОТВЕТ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32040" y="5517232"/>
            <a:ext cx="1060704" cy="6263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white"/>
                </a:solidFill>
                <a:hlinkClick r:id="rId3" action="ppaction://hlinksldjump"/>
              </a:rPr>
              <a:t>ДОМОЙ</a:t>
            </a:r>
            <a:endParaRPr lang="ru-RU" dirty="0">
              <a:solidFill>
                <a:prstClr val="white"/>
              </a:solidFill>
            </a:endParaRPr>
          </a:p>
        </p:txBody>
      </p:sp>
      <p:sp>
        <p:nvSpPr>
          <p:cNvPr id="4" name="Равнобедренный треугольник 3"/>
          <p:cNvSpPr/>
          <p:nvPr/>
        </p:nvSpPr>
        <p:spPr>
          <a:xfrm>
            <a:off x="4958336" y="4725144"/>
            <a:ext cx="1008112" cy="792088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 descr="Bychkov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124744"/>
            <a:ext cx="1889770" cy="2372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9552" y="1124744"/>
            <a:ext cx="63184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Заслуженный мастер спорта СССР</a:t>
            </a:r>
            <a:r>
              <a:rPr lang="ru-RU" sz="28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(1948). Один из пионеров лыжного спорта в России, первый чемпион России по </a:t>
            </a:r>
            <a:r>
              <a:rPr lang="ru-RU" sz="2800" dirty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лыжным гонкам</a:t>
            </a:r>
            <a:r>
              <a:rPr lang="ru-RU" sz="28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. Выступал за </a:t>
            </a:r>
            <a:r>
              <a:rPr lang="ru-RU" sz="2800" dirty="0" smtClean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Москву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 descr="Mikhail Ivanov from Russian Ski Magazine (cropped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371513"/>
            <a:ext cx="1905000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83568" y="4581128"/>
            <a:ext cx="331236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202122"/>
              </a:solidFill>
              <a:latin typeface="Arial"/>
            </a:endParaRPr>
          </a:p>
          <a:p>
            <a:endParaRPr lang="ru-RU" dirty="0">
              <a:solidFill>
                <a:srgbClr val="202122"/>
              </a:solidFill>
              <a:latin typeface="Arial"/>
            </a:endParaRPr>
          </a:p>
          <a:p>
            <a:endParaRPr lang="ru-RU" sz="1600" dirty="0" smtClean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>
              <a:solidFill>
                <a:srgbClr val="202122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заслуженный </a:t>
            </a:r>
            <a:r>
              <a:rPr lang="ru-RU" sz="16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мастер спорта, чемпион </a:t>
            </a:r>
            <a:r>
              <a:rPr lang="ru-RU" sz="1600" dirty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Олимпийских игр 2002 года</a:t>
            </a:r>
            <a:r>
              <a:rPr lang="ru-RU" sz="16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в </a:t>
            </a:r>
            <a:r>
              <a:rPr lang="ru-RU" sz="1600" dirty="0">
                <a:solidFill>
                  <a:srgbClr val="0B0080"/>
                </a:solidFill>
                <a:latin typeface="Times New Roman" pitchFamily="18" charset="0"/>
                <a:cs typeface="Times New Roman" pitchFamily="18" charset="0"/>
              </a:rPr>
              <a:t>Солт-Лейк-Сити</a:t>
            </a:r>
            <a:r>
              <a:rPr lang="ru-RU" sz="160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 в гонке на 50 километров. 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2" name="Picture 6" descr="https://xn--80adbv1agb.xn--p1ai/upload/iblock/11d/11ddd60ef093d7b74aca5435e1f16fc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8267" y="3236788"/>
            <a:ext cx="1564010" cy="2406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992744" y="3105834"/>
            <a:ext cx="304375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>
              <a:solidFill>
                <a:srgbClr val="08457E"/>
              </a:solidFill>
              <a:latin typeface="PT Sans"/>
            </a:endParaRPr>
          </a:p>
          <a:p>
            <a:endParaRPr lang="ru-RU" dirty="0">
              <a:solidFill>
                <a:srgbClr val="08457E"/>
              </a:solidFill>
              <a:latin typeface="PT Sans"/>
            </a:endParaRPr>
          </a:p>
          <a:p>
            <a:endParaRPr lang="ru-RU" dirty="0" smtClean="0">
              <a:solidFill>
                <a:srgbClr val="08457E"/>
              </a:solidFill>
              <a:latin typeface="PT Sans"/>
            </a:endParaRPr>
          </a:p>
          <a:p>
            <a:endParaRPr lang="ru-RU" dirty="0">
              <a:solidFill>
                <a:srgbClr val="08457E"/>
              </a:solidFill>
              <a:latin typeface="PT Sans"/>
            </a:endParaRPr>
          </a:p>
          <a:p>
            <a:endParaRPr lang="ru-RU" dirty="0" smtClean="0">
              <a:solidFill>
                <a:srgbClr val="08457E"/>
              </a:solidFill>
              <a:latin typeface="PT Sans"/>
            </a:endParaRPr>
          </a:p>
          <a:p>
            <a:endParaRPr lang="ru-RU" dirty="0">
              <a:solidFill>
                <a:srgbClr val="08457E"/>
              </a:solidFill>
              <a:latin typeface="PT Sans"/>
            </a:endParaRPr>
          </a:p>
          <a:p>
            <a:endParaRPr lang="ru-RU" dirty="0" smtClean="0">
              <a:solidFill>
                <a:srgbClr val="08457E"/>
              </a:solidFill>
              <a:latin typeface="PT Sans"/>
            </a:endParaRPr>
          </a:p>
          <a:p>
            <a:endParaRPr lang="ru-RU" dirty="0">
              <a:solidFill>
                <a:srgbClr val="08457E"/>
              </a:solidFill>
              <a:latin typeface="PT Sans"/>
            </a:endParaRPr>
          </a:p>
          <a:p>
            <a:endParaRPr lang="ru-RU" dirty="0" smtClean="0">
              <a:solidFill>
                <a:srgbClr val="08457E"/>
              </a:solidFill>
              <a:latin typeface="PT Sans"/>
            </a:endParaRPr>
          </a:p>
          <a:p>
            <a:endParaRPr lang="ru-RU" dirty="0">
              <a:solidFill>
                <a:srgbClr val="08457E"/>
              </a:solidFill>
              <a:latin typeface="PT Sans"/>
            </a:endParaRPr>
          </a:p>
          <a:p>
            <a:r>
              <a:rPr lang="ru-RU" dirty="0" smtClean="0">
                <a:solidFill>
                  <a:srgbClr val="08457E"/>
                </a:solidFill>
                <a:latin typeface="PT Sans"/>
              </a:rPr>
              <a:t>Егорова </a:t>
            </a:r>
            <a:r>
              <a:rPr lang="ru-RU" dirty="0">
                <a:solidFill>
                  <a:srgbClr val="08457E"/>
                </a:solidFill>
                <a:latin typeface="PT Sans"/>
              </a:rPr>
              <a:t>Ирина Николаевна </a:t>
            </a:r>
            <a:r>
              <a:rPr lang="ru-RU" dirty="0">
                <a:solidFill>
                  <a:srgbClr val="808080"/>
                </a:solidFill>
                <a:latin typeface="PT Sans"/>
              </a:rPr>
              <a:t>Конькобежный спорт</a:t>
            </a:r>
            <a:endParaRPr lang="ru-RU" b="0" i="0" dirty="0">
              <a:solidFill>
                <a:srgbClr val="08457E"/>
              </a:solidFill>
              <a:effectLst/>
              <a:latin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val="3152390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223</Words>
  <Application>Microsoft Office PowerPoint</Application>
  <PresentationFormat>Экран (4:3)</PresentationFormat>
  <Paragraphs>110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Презентация PowerPoint</vt:lpstr>
      <vt:lpstr>Презентация PowerPoint</vt:lpstr>
      <vt:lpstr>ЗАГАДКИ 10</vt:lpstr>
      <vt:lpstr>ПРАВИЛЬНЫЙ ОТВЕТ</vt:lpstr>
      <vt:lpstr>ЗАГАДКИ 20</vt:lpstr>
      <vt:lpstr>ПРАВИЛЬНЫЙ ОТВЕТ</vt:lpstr>
      <vt:lpstr>ЗАГАДКИ 30</vt:lpstr>
      <vt:lpstr>ПРАВИЛЬНЫЙ ОТВЕТ</vt:lpstr>
      <vt:lpstr>ИСТОРИЯ 10</vt:lpstr>
      <vt:lpstr>ПРАВИЛЬНЫЙ ОТВЕТ</vt:lpstr>
      <vt:lpstr>ИСТОРИЯ 20</vt:lpstr>
      <vt:lpstr>ПРАВИЛЬНЫЙ ОТВЕТ</vt:lpstr>
      <vt:lpstr>ИСТОРИЯ 30</vt:lpstr>
      <vt:lpstr>ПРАВИЛЬНЫЙ ОТВЕТ</vt:lpstr>
      <vt:lpstr>ЛЫЖИ В РОССИИ 10</vt:lpstr>
      <vt:lpstr>ПРАВИЛЬНЫЙ ОТВЕТ</vt:lpstr>
      <vt:lpstr>ЛЫЖИ В РОССИИ 20</vt:lpstr>
      <vt:lpstr>ПРАВИЛЬНЫЙ ОТВЕТ</vt:lpstr>
      <vt:lpstr>ЛЫЖИ В РОССИИ 30</vt:lpstr>
      <vt:lpstr>ПРАВИЛЬНЫЙ ОТВЕТ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Asus</dc:creator>
  <cp:lastModifiedBy>Asus</cp:lastModifiedBy>
  <cp:revision>17</cp:revision>
  <dcterms:created xsi:type="dcterms:W3CDTF">2021-01-11T16:45:14Z</dcterms:created>
  <dcterms:modified xsi:type="dcterms:W3CDTF">2021-01-26T18:55:28Z</dcterms:modified>
</cp:coreProperties>
</file>