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3" r:id="rId4"/>
    <p:sldId id="257" r:id="rId5"/>
    <p:sldId id="258" r:id="rId6"/>
    <p:sldId id="261" r:id="rId7"/>
    <p:sldId id="266" r:id="rId8"/>
    <p:sldId id="276" r:id="rId9"/>
    <p:sldId id="262" r:id="rId10"/>
    <p:sldId id="259" r:id="rId11"/>
    <p:sldId id="260" r:id="rId12"/>
    <p:sldId id="267" r:id="rId13"/>
    <p:sldId id="274" r:id="rId14"/>
    <p:sldId id="268" r:id="rId15"/>
    <p:sldId id="275" r:id="rId16"/>
    <p:sldId id="269" r:id="rId17"/>
    <p:sldId id="271" r:id="rId18"/>
    <p:sldId id="270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38" autoAdjust="0"/>
    <p:restoredTop sz="94660"/>
  </p:normalViewPr>
  <p:slideViewPr>
    <p:cSldViewPr snapToGrid="0">
      <p:cViewPr>
        <p:scale>
          <a:sx n="118" d="100"/>
          <a:sy n="118" d="100"/>
        </p:scale>
        <p:origin x="-1434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8405" cy="384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808163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63938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D7D2A59-BF0D-4D10-B261-2AEAAAEA5F6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85F81-0195-40BF-A5A4-70CAD63DFC2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B9BDF-0980-42CB-B6FD-0336B3CF582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1688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2688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1265B-AF18-421A-9BBB-F54399A3D1D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FE9189-FFC8-49A1-A6A1-8307FA6A4BA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7A766E-84CE-4354-A36E-617CEAD2FD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CDDD3A-8051-4310-BE4A-9B5FEF6298B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D41F41-BD7E-43CE-B6A1-489CDDDF388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0F808-03B0-41ED-9B34-FE2AE335E4F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204CA-1015-4FCA-8F1C-BD98E4A01AD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3888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1688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37AD1F-7286-4B0F-B64C-7D99FF0305A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01688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01688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F258673-8DF1-4EA8-AE18-5A6E25D74E26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Воспитание патриота и гражданина России 21 века в колледже</a:t>
            </a:r>
            <a:endParaRPr lang="ru-RU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915277" y="4443680"/>
            <a:ext cx="314375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r>
              <a:rPr lang="ru-RU" sz="1400" dirty="0"/>
              <a:t>государственное бюджетное профессиональное образовательное учреждение Воронежской области</a:t>
            </a:r>
            <a:br>
              <a:rPr lang="ru-RU" sz="1400" dirty="0"/>
            </a:br>
            <a:r>
              <a:rPr lang="ru-RU" sz="1400" dirty="0"/>
              <a:t>«Россошанский колледж мясной и молочной промышленности</a:t>
            </a:r>
            <a:r>
              <a:rPr lang="ru-RU" sz="1400" dirty="0" smtClean="0"/>
              <a:t>»</a:t>
            </a:r>
          </a:p>
          <a:p>
            <a:r>
              <a:rPr lang="ru-RU" sz="1400" kern="0" dirty="0"/>
              <a:t> </a:t>
            </a:r>
            <a:r>
              <a:rPr lang="ru-RU" sz="1400" kern="0" dirty="0" smtClean="0"/>
              <a:t>Преподаватель: </a:t>
            </a:r>
            <a:r>
              <a:rPr lang="ru-RU" sz="1400" kern="0" dirty="0" err="1" smtClean="0"/>
              <a:t>Ростопша</a:t>
            </a:r>
            <a:r>
              <a:rPr lang="ru-RU" sz="1400" kern="0" dirty="0" smtClean="0"/>
              <a:t> Ю.С.</a:t>
            </a:r>
            <a:endParaRPr lang="ru-RU" sz="1400" kern="0" dirty="0"/>
          </a:p>
        </p:txBody>
      </p:sp>
      <p:sp>
        <p:nvSpPr>
          <p:cNvPr id="6" name="Заголовок 1"/>
          <p:cNvSpPr>
            <a:spLocks noGrp="1"/>
          </p:cNvSpPr>
          <p:nvPr/>
        </p:nvSpPr>
        <p:spPr>
          <a:xfrm>
            <a:off x="710076" y="417077"/>
            <a:ext cx="7772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latinLnBrk="0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en-US" sz="2700" b="1" dirty="0" smtClean="0"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 Всероссийский педагогический конкурс 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«Воспитание патриота и гражданина России 21 века»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7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000" b="1" dirty="0"/>
              <a:t>Патриотизм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000" dirty="0" smtClean="0"/>
              <a:t>—</a:t>
            </a:r>
            <a:r>
              <a:rPr lang="ru-RU" sz="3000" dirty="0"/>
              <a:t> чувство любви и преданности Родине, Отечеству, своему народу, готовность служить интересам своей страны.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935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000" b="1" dirty="0"/>
              <a:t>Ключевые характеристики патриотов</a:t>
            </a:r>
            <a:r>
              <a:rPr lang="ru-RU" sz="3000" b="1" dirty="0" smtClean="0"/>
              <a:t>:</a:t>
            </a:r>
            <a:endParaRPr lang="ru-RU" sz="3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Любовь </a:t>
            </a:r>
            <a:r>
              <a:rPr lang="ru-RU" dirty="0"/>
              <a:t>к Родине</a:t>
            </a:r>
          </a:p>
          <a:p>
            <a:r>
              <a:rPr lang="ru-RU" dirty="0" smtClean="0"/>
              <a:t>Гордость </a:t>
            </a:r>
            <a:r>
              <a:rPr lang="ru-RU" dirty="0"/>
              <a:t>за ее историю и достижения</a:t>
            </a:r>
          </a:p>
          <a:p>
            <a:r>
              <a:rPr lang="ru-RU" dirty="0" smtClean="0"/>
              <a:t>Готовность </a:t>
            </a:r>
            <a:r>
              <a:rPr lang="ru-RU" dirty="0"/>
              <a:t>защищать ее интересы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81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/>
              <a:t>Воспитание патриота и гражданина России в колледже 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1688" y="1600201"/>
            <a:ext cx="7897250" cy="428271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— </a:t>
            </a:r>
            <a:r>
              <a:rPr lang="ru-RU" sz="2800" dirty="0"/>
              <a:t>это важная задача, стоящая перед образовательными учреждениями в современном обществе. </a:t>
            </a:r>
            <a:endParaRPr lang="ru-RU" sz="2800" dirty="0" smtClean="0"/>
          </a:p>
          <a:p>
            <a:pPr marL="0" indent="0" algn="just">
              <a:buNone/>
            </a:pPr>
            <a:endParaRPr lang="ru-RU" sz="2800" b="1" i="1" dirty="0"/>
          </a:p>
          <a:p>
            <a:pPr marL="0" indent="0" algn="just">
              <a:buNone/>
            </a:pPr>
            <a:r>
              <a:rPr lang="ru-RU" sz="2800" b="1" i="1" dirty="0" smtClean="0"/>
              <a:t>Основная </a:t>
            </a:r>
            <a:r>
              <a:rPr lang="ru-RU" sz="2800" b="1" i="1" dirty="0"/>
              <a:t>цель </a:t>
            </a:r>
            <a:r>
              <a:rPr lang="ru-RU" sz="2800" dirty="0"/>
              <a:t>заключается в формировании у студентов глубокого чувства принадлежности к своей стране, уважения к ее культуре, истории и традициям.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/>
              <a:t>На первом этапе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0700" y="1252243"/>
            <a:ext cx="7832514" cy="4145145"/>
          </a:xfrm>
        </p:spPr>
        <p:txBody>
          <a:bodyPr/>
          <a:lstStyle/>
          <a:p>
            <a:pPr marL="0" indent="0" algn="just">
              <a:buNone/>
            </a:pPr>
            <a:r>
              <a:rPr lang="ru-RU" sz="2800" dirty="0" smtClean="0"/>
              <a:t>необходимо </a:t>
            </a:r>
            <a:r>
              <a:rPr lang="ru-RU" sz="2800" dirty="0"/>
              <a:t>создать атмосферу, способствующую осознанию молодежью значимости своего гражданского статуса. Через чтение классиков русской литературы, изучение истории России и обсуждение актуальных социальных и политических вопросов студенты могут развить критическое мышление и честное восприятие окружающей действительности.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6703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dirty="0" smtClean="0"/>
              <a:t>«Поэтическое кафе»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/>
              <a:t>это инициатива, направленная на создание пространства для обмена творческими идеями, развития поэтического и литературного творчества среди студентов, а также на укрепление культурных связей внутри колледжа. В таком кафе могут проходить поэтические чтения, мастер-классы, открытые микрофоны и другие мероприятия, которые способствуют самовыражению и развитию творческих навыков.</a:t>
            </a:r>
          </a:p>
        </p:txBody>
      </p:sp>
    </p:spTree>
    <p:extLst>
      <p:ext uri="{BB962C8B-B14F-4D97-AF65-F5344CB8AC3E}">
        <p14:creationId xmlns:p14="http://schemas.microsoft.com/office/powerpoint/2010/main" val="244970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Основные цели "Поэтического кафе"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7872" y="1462635"/>
            <a:ext cx="8229600" cy="4525963"/>
          </a:xfrm>
        </p:spPr>
        <p:txBody>
          <a:bodyPr/>
          <a:lstStyle/>
          <a:p>
            <a:r>
              <a:rPr lang="ru-RU" sz="2000" b="1" dirty="0" smtClean="0"/>
              <a:t>Поддержка </a:t>
            </a:r>
            <a:r>
              <a:rPr lang="ru-RU" sz="2000" b="1" dirty="0"/>
              <a:t>творчества</a:t>
            </a:r>
            <a:r>
              <a:rPr lang="ru-RU" sz="2000" dirty="0"/>
              <a:t>: </a:t>
            </a:r>
            <a:r>
              <a:rPr lang="ru-RU" sz="2000" dirty="0" smtClean="0"/>
              <a:t>создание платформы (сообщества в ВК) </a:t>
            </a:r>
            <a:r>
              <a:rPr lang="ru-RU" sz="2000" dirty="0"/>
              <a:t>для студентов, чтобы они могли делиться своими произведениями и получать обратную связь.</a:t>
            </a:r>
          </a:p>
          <a:p>
            <a:r>
              <a:rPr lang="ru-RU" sz="2000" b="1" dirty="0"/>
              <a:t>Формирование сообщества</a:t>
            </a:r>
            <a:r>
              <a:rPr lang="ru-RU" sz="2000" dirty="0"/>
              <a:t>: </a:t>
            </a:r>
            <a:r>
              <a:rPr lang="ru-RU" sz="2000" dirty="0" smtClean="0"/>
              <a:t>укрепление </a:t>
            </a:r>
            <a:r>
              <a:rPr lang="ru-RU" sz="2000" dirty="0"/>
              <a:t>связей между студентами, увлеченными литературой и поэзией.</a:t>
            </a:r>
          </a:p>
          <a:p>
            <a:r>
              <a:rPr lang="ru-RU" sz="2000" b="1" dirty="0"/>
              <a:t>Развитие навыков</a:t>
            </a:r>
            <a:r>
              <a:rPr lang="ru-RU" sz="2000" dirty="0"/>
              <a:t>: </a:t>
            </a:r>
            <a:r>
              <a:rPr lang="ru-RU" sz="2000" dirty="0" smtClean="0"/>
              <a:t>помощь </a:t>
            </a:r>
            <a:r>
              <a:rPr lang="ru-RU" sz="2000" dirty="0"/>
              <a:t>в развитии навыков публичных выступлений и литературного мастерства.</a:t>
            </a:r>
          </a:p>
          <a:p>
            <a:r>
              <a:rPr lang="ru-RU" sz="2000" b="1" dirty="0"/>
              <a:t>Культурное обогащение</a:t>
            </a:r>
            <a:r>
              <a:rPr lang="ru-RU" sz="2000" dirty="0"/>
              <a:t>: </a:t>
            </a:r>
            <a:r>
              <a:rPr lang="ru-RU" sz="2000" dirty="0" smtClean="0"/>
              <a:t>привлечение </a:t>
            </a:r>
            <a:r>
              <a:rPr lang="ru-RU" sz="2000" dirty="0"/>
              <a:t>внимания к литературе и искусству, расширение культурного кругозора студентов.</a:t>
            </a:r>
          </a:p>
          <a:p>
            <a:pPr marL="0" indent="0" algn="just">
              <a:buNone/>
            </a:pPr>
            <a:r>
              <a:rPr lang="ru-RU" sz="2000" dirty="0"/>
              <a:t>Такое кафе </a:t>
            </a:r>
            <a:r>
              <a:rPr lang="ru-RU" sz="2000" dirty="0" smtClean="0"/>
              <a:t>является важной </a:t>
            </a:r>
            <a:r>
              <a:rPr lang="ru-RU" sz="2000" dirty="0"/>
              <a:t>частью студенческой жизни, способствуя развитию креативности и самовыражения среди молодежи.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1465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412285"/>
              </p:ext>
            </p:extLst>
          </p:nvPr>
        </p:nvGraphicFramePr>
        <p:xfrm>
          <a:off x="339866" y="158237"/>
          <a:ext cx="8690847" cy="58904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96949"/>
                <a:gridCol w="2896949"/>
                <a:gridCol w="2896949"/>
              </a:tblGrid>
              <a:tr h="17772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62356"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</a:t>
                      </a:r>
                      <a:r>
                        <a:rPr lang="ru-RU" sz="16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классный час «Нет </a:t>
                      </a:r>
                      <a:r>
                        <a:rPr lang="ru-RU" sz="1600" b="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ненависте</a:t>
                      </a:r>
                      <a:r>
                        <a:rPr lang="ru-RU" sz="16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вражде»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конкурс "Земля моя, я весь отсюда" на лучшее чтение стихов поэта-земляка, члена Союза писателей России Алексея </a:t>
                      </a:r>
                      <a:r>
                        <a:rPr lang="ru-RU" sz="12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Прасолова</a:t>
                      </a:r>
                      <a:r>
                        <a:rPr lang="ru-RU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Акция</a:t>
                      </a:r>
                      <a:r>
                        <a:rPr lang="ru-RU" sz="12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«Письмо солдату»</a:t>
                      </a:r>
                      <a:endParaRPr lang="ru-RU" sz="12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2525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46505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Конкурс чтецов</a:t>
                      </a:r>
                      <a:r>
                        <a:rPr lang="ru-RU" sz="1600" baseline="0" dirty="0" smtClean="0"/>
                        <a:t> «Не позволяй душе лениться!»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Студенты являются участниками </a:t>
                      </a:r>
                      <a:r>
                        <a:rPr lang="ru-RU" sz="1600" dirty="0" err="1" smtClean="0"/>
                        <a:t>Митрофановских</a:t>
                      </a:r>
                      <a:r>
                        <a:rPr lang="ru-RU" sz="1600" dirty="0" smtClean="0"/>
                        <a:t> церковно- исторических чтений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</a:t>
                      </a:r>
                      <a:r>
                        <a:rPr lang="ru-RU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Краеведческом музее прошел «День Пушкина»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76" y="158237"/>
            <a:ext cx="2370967" cy="1778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271" y="147110"/>
            <a:ext cx="2400637" cy="18004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509" y="188336"/>
            <a:ext cx="2295441" cy="17215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98" y="2743201"/>
            <a:ext cx="2395245" cy="17964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663" y="2743201"/>
            <a:ext cx="2395245" cy="17964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906" y="2868628"/>
            <a:ext cx="2744646" cy="15455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3319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>
                <a:latin typeface="+mn-lt"/>
                <a:cs typeface="Times New Roman" panose="02020603050405020304" pitchFamily="18" charset="0"/>
              </a:rPr>
              <a:t>К 79-летию Великой Победы марафон "Слушайте, товарищи</a:t>
            </a:r>
            <a:r>
              <a:rPr lang="ru-RU" sz="2800" b="1" dirty="0" smtClean="0">
                <a:latin typeface="+mn-lt"/>
                <a:cs typeface="Times New Roman" panose="02020603050405020304" pitchFamily="18" charset="0"/>
              </a:rPr>
              <a:t>!"</a:t>
            </a:r>
            <a:endParaRPr lang="ru-RU" sz="2800" b="1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1688" y="1600200"/>
            <a:ext cx="7840606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sz="1800" dirty="0"/>
              <a:t>Студенты нашего колледжа рассказывают истории о своих родственниках, принимавших участие в Великой Отечественной </a:t>
            </a:r>
            <a:r>
              <a:rPr lang="ru-RU" sz="1800" dirty="0" smtClean="0"/>
              <a:t>войне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03" t="44064" r="23694" b="5645"/>
          <a:stretch/>
        </p:blipFill>
        <p:spPr bwMode="auto">
          <a:xfrm>
            <a:off x="4143121" y="4474893"/>
            <a:ext cx="3828847" cy="20551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9" t="12216" r="30159" b="12450"/>
          <a:stretch/>
        </p:blipFill>
        <p:spPr bwMode="auto">
          <a:xfrm>
            <a:off x="4051379" y="2314320"/>
            <a:ext cx="2411426" cy="17964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72" t="12513" r="24881" b="11720"/>
          <a:stretch/>
        </p:blipFill>
        <p:spPr bwMode="auto">
          <a:xfrm>
            <a:off x="6633350" y="2314321"/>
            <a:ext cx="2200422" cy="181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" t="4740" r="3427" b="4867"/>
          <a:stretch/>
        </p:blipFill>
        <p:spPr bwMode="auto">
          <a:xfrm>
            <a:off x="849664" y="2314321"/>
            <a:ext cx="3050698" cy="18611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323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 smtClean="0"/>
              <a:t>Второй этап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1688" y="1600201"/>
            <a:ext cx="7759685" cy="382146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— </a:t>
            </a:r>
            <a:r>
              <a:rPr lang="ru-RU" dirty="0"/>
              <a:t>активное вовлечение студентов в волонтерские и общественные проекты. Это позволяет не только развивать навыки сотрудничества и ответственности, но и укрепляет связь с родным краем и его людьми.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350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000" b="1" dirty="0"/>
              <a:t>Волонтерская деятельность в колледже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играет </a:t>
            </a:r>
            <a:r>
              <a:rPr lang="ru-RU" dirty="0"/>
              <a:t>важную роль в формировании социально ответственной личности, развитии лидерских качеств и навыков работы в команде. Она предоставляет студентам возможность активно участвовать в жизни общества и вносить свой вклад в решение социальных проблем. </a:t>
            </a:r>
          </a:p>
        </p:txBody>
      </p:sp>
    </p:spTree>
    <p:extLst>
      <p:ext uri="{BB962C8B-B14F-4D97-AF65-F5344CB8AC3E}">
        <p14:creationId xmlns:p14="http://schemas.microsoft.com/office/powerpoint/2010/main" val="283248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000" b="1" dirty="0" smtClean="0"/>
              <a:t>Аспекты </a:t>
            </a:r>
            <a:r>
              <a:rPr lang="ru-RU" sz="3000" b="1" dirty="0"/>
              <a:t>волонтерской деятельности в колледже</a:t>
            </a:r>
            <a:r>
              <a:rPr lang="ru-RU" sz="3000" b="1" dirty="0" smtClean="0"/>
              <a:t>:</a:t>
            </a:r>
            <a:endParaRPr lang="ru-RU" sz="3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b="1" dirty="0"/>
              <a:t>Социальные проекты</a:t>
            </a:r>
            <a:r>
              <a:rPr lang="ru-RU" sz="2000" dirty="0"/>
              <a:t>: </a:t>
            </a:r>
            <a:r>
              <a:rPr lang="ru-RU" sz="2000" dirty="0" smtClean="0"/>
              <a:t>студенты участвуют в </a:t>
            </a:r>
            <a:r>
              <a:rPr lang="ru-RU" sz="2000" dirty="0"/>
              <a:t>различных социальных проектах, направленных на помощь </a:t>
            </a:r>
            <a:r>
              <a:rPr lang="ru-RU" sz="2000" dirty="0" smtClean="0"/>
              <a:t>нуждающимся («Белый цветок», «Красный крест» и т.д.), </a:t>
            </a:r>
            <a:r>
              <a:rPr lang="ru-RU" sz="2000" dirty="0"/>
              <a:t>поддержку пожилых </a:t>
            </a:r>
            <a:r>
              <a:rPr lang="ru-RU" sz="2000" dirty="0" smtClean="0"/>
              <a:t>людей (кураторство пенсионеров, ветеранов), </a:t>
            </a:r>
            <a:r>
              <a:rPr lang="ru-RU" sz="2000" dirty="0"/>
              <a:t>работу с детьми и подростками, защиту окружающей среды и т.д.</a:t>
            </a:r>
          </a:p>
          <a:p>
            <a:r>
              <a:rPr lang="ru-RU" sz="2000" b="1" dirty="0"/>
              <a:t>Организация мероприятий</a:t>
            </a:r>
            <a:r>
              <a:rPr lang="ru-RU" sz="2000" dirty="0"/>
              <a:t>: в</a:t>
            </a:r>
            <a:r>
              <a:rPr lang="ru-RU" sz="2000" dirty="0" smtClean="0"/>
              <a:t>олонтеры помогают в </a:t>
            </a:r>
            <a:r>
              <a:rPr lang="ru-RU" sz="2000" dirty="0"/>
              <a:t>организации культурных, образовательных и спортивных мероприятий, таких как фестивали, выставки, лекции и конкурсы.</a:t>
            </a:r>
          </a:p>
          <a:p>
            <a:r>
              <a:rPr lang="ru-RU" sz="2000" b="1" dirty="0"/>
              <a:t>Обучение и наставничество</a:t>
            </a:r>
            <a:r>
              <a:rPr lang="ru-RU" sz="2000" dirty="0"/>
              <a:t>: </a:t>
            </a:r>
            <a:r>
              <a:rPr lang="ru-RU" sz="2000" dirty="0" smtClean="0"/>
              <a:t>студенты старших курсов являются наставниками </a:t>
            </a:r>
            <a:r>
              <a:rPr lang="ru-RU" sz="2000" dirty="0"/>
              <a:t>для </a:t>
            </a:r>
            <a:r>
              <a:rPr lang="ru-RU" sz="2000" dirty="0" smtClean="0"/>
              <a:t>студентов младших курсов, </a:t>
            </a:r>
            <a:r>
              <a:rPr lang="ru-RU" sz="2000" dirty="0"/>
              <a:t>помогая им в учебе, подготовке к экзаменам или в развитии личных качеств.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441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2509640"/>
              </p:ext>
            </p:extLst>
          </p:nvPr>
        </p:nvGraphicFramePr>
        <p:xfrm>
          <a:off x="339866" y="158237"/>
          <a:ext cx="8690847" cy="58904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96949"/>
                <a:gridCol w="2896949"/>
                <a:gridCol w="2896949"/>
              </a:tblGrid>
              <a:tr h="17772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62356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Акция «Бессмертный полк»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Районный форум добровольческих команд «Россошанские волонтеры»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Фестиваль национальных культур «Мы не разные»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2525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46505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Конкурс патриотической песни «Красная гвоздика»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dirty="0" smtClean="0">
                          <a:effectLst/>
                        </a:rPr>
                        <a:t>Митинг памяти освобождения г. Россошь от </a:t>
                      </a:r>
                    </a:p>
                    <a:p>
                      <a:pPr algn="ctr"/>
                      <a:r>
                        <a:rPr lang="ru-RU" sz="1600" kern="1200" dirty="0" smtClean="0">
                          <a:effectLst/>
                        </a:rPr>
                        <a:t>немецко-фашистских </a:t>
                      </a:r>
                    </a:p>
                    <a:p>
                      <a:pPr algn="ctr"/>
                      <a:r>
                        <a:rPr lang="ru-RU" sz="1600" kern="1200" dirty="0" smtClean="0">
                          <a:effectLst/>
                        </a:rPr>
                        <a:t>захватчиков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Помощь</a:t>
                      </a:r>
                      <a:r>
                        <a:rPr lang="ru-RU" sz="1600" baseline="0" dirty="0" smtClean="0"/>
                        <a:t> детскому реабилитационному центру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85" y="158238"/>
            <a:ext cx="2840305" cy="18606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170" y="158237"/>
            <a:ext cx="2790469" cy="18606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591" y="158237"/>
            <a:ext cx="2790468" cy="18606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508" y="2759463"/>
            <a:ext cx="2840305" cy="18939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06"/>
          <a:stretch/>
        </p:blipFill>
        <p:spPr>
          <a:xfrm>
            <a:off x="3359170" y="2759462"/>
            <a:ext cx="2790469" cy="1893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06"/>
          <a:stretch/>
        </p:blipFill>
        <p:spPr>
          <a:xfrm>
            <a:off x="6206591" y="2759462"/>
            <a:ext cx="2790468" cy="1893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774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000" b="1" dirty="0"/>
              <a:t>Аспекты волонтерской деятельности в колледже:</a:t>
            </a:r>
            <a:endParaRPr lang="ru-RU" sz="3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b="1" dirty="0"/>
              <a:t>Экологические инициативы</a:t>
            </a:r>
            <a:r>
              <a:rPr lang="ru-RU" sz="2000" dirty="0"/>
              <a:t>: </a:t>
            </a:r>
            <a:r>
              <a:rPr lang="ru-RU" sz="2000" dirty="0" smtClean="0"/>
              <a:t>участие </a:t>
            </a:r>
            <a:r>
              <a:rPr lang="ru-RU" sz="2000" dirty="0"/>
              <a:t>в акциях по очистке территорий, высадке деревьев, организации мероприятий по повышению экологической осведомленности.</a:t>
            </a:r>
          </a:p>
          <a:p>
            <a:r>
              <a:rPr lang="ru-RU" sz="2000" b="1" dirty="0" smtClean="0"/>
              <a:t>Развитие </a:t>
            </a:r>
            <a:r>
              <a:rPr lang="ru-RU" sz="2000" b="1" dirty="0"/>
              <a:t>навыков</a:t>
            </a:r>
            <a:r>
              <a:rPr lang="ru-RU" sz="2000" dirty="0"/>
              <a:t>: </a:t>
            </a:r>
            <a:r>
              <a:rPr lang="ru-RU" sz="2000" dirty="0" smtClean="0"/>
              <a:t>волонтерская </a:t>
            </a:r>
            <a:r>
              <a:rPr lang="ru-RU" sz="2000" dirty="0"/>
              <a:t>деятельность способствует развитию различных навыков, таких как коммуникация, организация, управление временем и работа в команде.</a:t>
            </a:r>
          </a:p>
          <a:p>
            <a:r>
              <a:rPr lang="ru-RU" sz="2000" b="1" dirty="0"/>
              <a:t>Создание сообщества</a:t>
            </a:r>
            <a:r>
              <a:rPr lang="ru-RU" sz="2000" dirty="0"/>
              <a:t>: </a:t>
            </a:r>
            <a:r>
              <a:rPr lang="ru-RU" sz="2000" dirty="0" smtClean="0"/>
              <a:t>волонтерская </a:t>
            </a:r>
            <a:r>
              <a:rPr lang="ru-RU" sz="2000" dirty="0"/>
              <a:t>работа помогает студентам находить единомышленников, строить новые связи и укреплять дружеские отношения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76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611618"/>
              </p:ext>
            </p:extLst>
          </p:nvPr>
        </p:nvGraphicFramePr>
        <p:xfrm>
          <a:off x="339866" y="158237"/>
          <a:ext cx="8690847" cy="58298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96949"/>
                <a:gridCol w="2896949"/>
                <a:gridCol w="2896949"/>
              </a:tblGrid>
              <a:tr h="17772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62356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Акция «Аллея</a:t>
                      </a:r>
                      <a:r>
                        <a:rPr lang="ru-RU" sz="1600" baseline="0" dirty="0" smtClean="0"/>
                        <a:t> памяти</a:t>
                      </a:r>
                      <a:r>
                        <a:rPr lang="ru-RU" sz="1600" dirty="0" smtClean="0"/>
                        <a:t>»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Молодежный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форум</a:t>
                      </a:r>
                      <a:r>
                        <a:rPr lang="ru-RU" sz="1600" baseline="0" dirty="0" smtClean="0"/>
                        <a:t> «Траектория развития</a:t>
                      </a:r>
                      <a:r>
                        <a:rPr lang="ru-RU" sz="1600" dirty="0" smtClean="0"/>
                        <a:t>»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Всероссийский</a:t>
                      </a:r>
                      <a:r>
                        <a:rPr lang="ru-RU" sz="1600" baseline="0" dirty="0" smtClean="0"/>
                        <a:t> конкурс </a:t>
                      </a:r>
                      <a:r>
                        <a:rPr lang="ru-RU" sz="1600" dirty="0" smtClean="0"/>
                        <a:t>«Лидер</a:t>
                      </a:r>
                      <a:r>
                        <a:rPr lang="ru-RU" sz="1600" baseline="0" dirty="0" smtClean="0"/>
                        <a:t> 21 века</a:t>
                      </a:r>
                      <a:r>
                        <a:rPr lang="ru-RU" sz="1600" dirty="0" smtClean="0"/>
                        <a:t>»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2525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465052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А</a:t>
                      </a:r>
                      <a:r>
                        <a:rPr lang="ru-RU" sz="1600" baseline="0" dirty="0" smtClean="0"/>
                        <a:t>кция «Белый цветок</a:t>
                      </a:r>
                      <a:r>
                        <a:rPr lang="ru-RU" sz="1600" dirty="0" smtClean="0"/>
                        <a:t>»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kern="1200" dirty="0" smtClean="0">
                        <a:effectLst/>
                      </a:endParaRPr>
                    </a:p>
                    <a:p>
                      <a:pPr algn="ctr"/>
                      <a:r>
                        <a:rPr lang="ru-RU" sz="1600" kern="1200" dirty="0" smtClean="0">
                          <a:effectLst/>
                        </a:rPr>
                        <a:t>Форум</a:t>
                      </a:r>
                      <a:r>
                        <a:rPr lang="ru-RU" sz="1600" kern="1200" baseline="0" dirty="0" smtClean="0">
                          <a:effectLst/>
                        </a:rPr>
                        <a:t> </a:t>
                      </a:r>
                    </a:p>
                    <a:p>
                      <a:pPr algn="ctr"/>
                      <a:r>
                        <a:rPr lang="ru-RU" sz="1600" kern="1200" baseline="0" dirty="0" smtClean="0">
                          <a:effectLst/>
                        </a:rPr>
                        <a:t>«Движение в будущее»</a:t>
                      </a:r>
                      <a:endParaRPr lang="ru-RU" sz="1600" kern="1200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b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Спортивные</a:t>
                      </a:r>
                      <a:r>
                        <a:rPr lang="ru-RU" sz="1600" b="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соревнования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951" y="70807"/>
            <a:ext cx="1416107" cy="18881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248" y="102671"/>
            <a:ext cx="1368311" cy="18244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769" y="165887"/>
            <a:ext cx="1440383" cy="18004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789" y="2786266"/>
            <a:ext cx="1942951" cy="18309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711" y="2686207"/>
            <a:ext cx="2895879" cy="1930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48" y="2628552"/>
            <a:ext cx="2429422" cy="18220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2395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/>
              <a:t>Волонтерская деятельность в колледже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1688" y="1600200"/>
            <a:ext cx="7921526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sz="3000" dirty="0" smtClean="0"/>
              <a:t>не </a:t>
            </a:r>
            <a:r>
              <a:rPr lang="ru-RU" sz="3000" dirty="0"/>
              <a:t>только приносит пользу обществу, но и обогащает личный опыт студентов, помогая им стать более активными и ответственными гражданами.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085" y="3600955"/>
            <a:ext cx="4419979" cy="29455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147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000" b="1" dirty="0" smtClean="0"/>
              <a:t>Ожидаемые результаты</a:t>
            </a:r>
            <a:endParaRPr lang="ru-RU" sz="3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1688" y="1600200"/>
            <a:ext cx="7856790" cy="4525963"/>
          </a:xfrm>
        </p:spPr>
        <p:txBody>
          <a:bodyPr/>
          <a:lstStyle/>
          <a:p>
            <a:r>
              <a:rPr lang="ru-RU" sz="3000" dirty="0" smtClean="0"/>
              <a:t>Формирование </a:t>
            </a:r>
            <a:r>
              <a:rPr lang="ru-RU" sz="3000" dirty="0"/>
              <a:t>у молодежи патриотических чувств и гражданской ответственности</a:t>
            </a:r>
          </a:p>
          <a:p>
            <a:r>
              <a:rPr lang="ru-RU" sz="3000" dirty="0" smtClean="0"/>
              <a:t>Увеличение </a:t>
            </a:r>
            <a:r>
              <a:rPr lang="ru-RU" sz="3000" dirty="0"/>
              <a:t>участия молодежи в общественной и политической жизни</a:t>
            </a:r>
          </a:p>
          <a:p>
            <a:r>
              <a:rPr lang="ru-RU" sz="3000" dirty="0" smtClean="0"/>
              <a:t>Укрепление </a:t>
            </a:r>
            <a:r>
              <a:rPr lang="ru-RU" sz="3000" dirty="0"/>
              <a:t>единства и стабильности общества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735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/>
              <a:t>Будущее России зависит от молодежи, которая будет гордиться своей страной и вносить вклад в ее </a:t>
            </a:r>
            <a:r>
              <a:rPr lang="ru-RU" sz="2000" b="1" dirty="0" smtClean="0"/>
              <a:t>развитие</a:t>
            </a:r>
            <a:endParaRPr lang="ru-RU" sz="20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644" y="1470727"/>
            <a:ext cx="5657453" cy="4525963"/>
          </a:xfrm>
        </p:spPr>
      </p:pic>
    </p:spTree>
    <p:extLst>
      <p:ext uri="{BB962C8B-B14F-4D97-AF65-F5344CB8AC3E}">
        <p14:creationId xmlns:p14="http://schemas.microsoft.com/office/powerpoint/2010/main" val="124470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D6DBEF"/>
      </a:lt1>
      <a:dk2>
        <a:srgbClr val="000000"/>
      </a:dk2>
      <a:lt2>
        <a:srgbClr val="B2B2B2"/>
      </a:lt2>
      <a:accent1>
        <a:srgbClr val="EFEBF7"/>
      </a:accent1>
      <a:accent2>
        <a:srgbClr val="B2BBE4"/>
      </a:accent2>
      <a:accent3>
        <a:srgbClr val="E8EAF6"/>
      </a:accent3>
      <a:accent4>
        <a:srgbClr val="000000"/>
      </a:accent4>
      <a:accent5>
        <a:srgbClr val="F6F3FA"/>
      </a:accent5>
      <a:accent6>
        <a:srgbClr val="A1A9CF"/>
      </a:accent6>
      <a:hlink>
        <a:srgbClr val="6379CE"/>
      </a:hlink>
      <a:folHlink>
        <a:srgbClr val="31459C"/>
      </a:folHlink>
    </a:clrScheme>
    <a:fontScheme name="Office Them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EFEBF7"/>
        </a:accent1>
        <a:accent2>
          <a:srgbClr val="B2BBE4"/>
        </a:accent2>
        <a:accent3>
          <a:srgbClr val="E8EAF6"/>
        </a:accent3>
        <a:accent4>
          <a:srgbClr val="000000"/>
        </a:accent4>
        <a:accent5>
          <a:srgbClr val="F6F3FA"/>
        </a:accent5>
        <a:accent6>
          <a:srgbClr val="A1A9CF"/>
        </a:accent6>
        <a:hlink>
          <a:srgbClr val="6379CE"/>
        </a:hlink>
        <a:folHlink>
          <a:srgbClr val="3145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A0ABDA"/>
        </a:accent1>
        <a:accent2>
          <a:srgbClr val="7CB0CC"/>
        </a:accent2>
        <a:accent3>
          <a:srgbClr val="E8EAF6"/>
        </a:accent3>
        <a:accent4>
          <a:srgbClr val="000000"/>
        </a:accent4>
        <a:accent5>
          <a:srgbClr val="CDD2EA"/>
        </a:accent5>
        <a:accent6>
          <a:srgbClr val="709FB9"/>
        </a:accent6>
        <a:hlink>
          <a:srgbClr val="586BBE"/>
        </a:hlink>
        <a:folHlink>
          <a:srgbClr val="846B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D3D38E"/>
        </a:accent1>
        <a:accent2>
          <a:srgbClr val="DBAF8F"/>
        </a:accent2>
        <a:accent3>
          <a:srgbClr val="E8EAF6"/>
        </a:accent3>
        <a:accent4>
          <a:srgbClr val="000000"/>
        </a:accent4>
        <a:accent5>
          <a:srgbClr val="E6E6C6"/>
        </a:accent5>
        <a:accent6>
          <a:srgbClr val="C69E81"/>
        </a:accent6>
        <a:hlink>
          <a:srgbClr val="7C8BCC"/>
        </a:hlink>
        <a:folHlink>
          <a:srgbClr val="9292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C5C56A"/>
        </a:accent1>
        <a:accent2>
          <a:srgbClr val="7C8BCC"/>
        </a:accent2>
        <a:accent3>
          <a:srgbClr val="E8EAF6"/>
        </a:accent3>
        <a:accent4>
          <a:srgbClr val="000000"/>
        </a:accent4>
        <a:accent5>
          <a:srgbClr val="DFDFB9"/>
        </a:accent5>
        <a:accent6>
          <a:srgbClr val="707DB9"/>
        </a:accent6>
        <a:hlink>
          <a:srgbClr val="B68F47"/>
        </a:hlink>
        <a:folHlink>
          <a:srgbClr val="B647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EFEBF7"/>
        </a:accent1>
        <a:accent2>
          <a:srgbClr val="B2BBE4"/>
        </a:accent2>
        <a:accent3>
          <a:srgbClr val="FFFFFF"/>
        </a:accent3>
        <a:accent4>
          <a:srgbClr val="000000"/>
        </a:accent4>
        <a:accent5>
          <a:srgbClr val="F6F3FA"/>
        </a:accent5>
        <a:accent6>
          <a:srgbClr val="A1A9CF"/>
        </a:accent6>
        <a:hlink>
          <a:srgbClr val="6379CE"/>
        </a:hlink>
        <a:folHlink>
          <a:srgbClr val="3145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A0ABDA"/>
        </a:accent1>
        <a:accent2>
          <a:srgbClr val="7CB0CC"/>
        </a:accent2>
        <a:accent3>
          <a:srgbClr val="FFFFFF"/>
        </a:accent3>
        <a:accent4>
          <a:srgbClr val="000000"/>
        </a:accent4>
        <a:accent5>
          <a:srgbClr val="CDD2EA"/>
        </a:accent5>
        <a:accent6>
          <a:srgbClr val="709FB9"/>
        </a:accent6>
        <a:hlink>
          <a:srgbClr val="586BBE"/>
        </a:hlink>
        <a:folHlink>
          <a:srgbClr val="846B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3D38E"/>
        </a:accent1>
        <a:accent2>
          <a:srgbClr val="DBAF8F"/>
        </a:accent2>
        <a:accent3>
          <a:srgbClr val="FFFFFF"/>
        </a:accent3>
        <a:accent4>
          <a:srgbClr val="000000"/>
        </a:accent4>
        <a:accent5>
          <a:srgbClr val="E6E6C6"/>
        </a:accent5>
        <a:accent6>
          <a:srgbClr val="C69E81"/>
        </a:accent6>
        <a:hlink>
          <a:srgbClr val="7C8BCC"/>
        </a:hlink>
        <a:folHlink>
          <a:srgbClr val="9292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5C56A"/>
        </a:accent1>
        <a:accent2>
          <a:srgbClr val="7C8BCC"/>
        </a:accent2>
        <a:accent3>
          <a:srgbClr val="FFFFFF"/>
        </a:accent3>
        <a:accent4>
          <a:srgbClr val="000000"/>
        </a:accent4>
        <a:accent5>
          <a:srgbClr val="DFDFB9"/>
        </a:accent5>
        <a:accent6>
          <a:srgbClr val="707DB9"/>
        </a:accent6>
        <a:hlink>
          <a:srgbClr val="B68F47"/>
        </a:hlink>
        <a:folHlink>
          <a:srgbClr val="B647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</TotalTime>
  <Words>723</Words>
  <Application>Microsoft Office PowerPoint</Application>
  <PresentationFormat>Экран (4:3)</PresentationFormat>
  <Paragraphs>69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Office Theme</vt:lpstr>
      <vt:lpstr>Воспитание патриота и гражданина России 21 века в колледже</vt:lpstr>
      <vt:lpstr>Патриотизм</vt:lpstr>
      <vt:lpstr>Ключевые характеристики патриотов:</vt:lpstr>
      <vt:lpstr>Воспитание патриота и гражданина России в колледже </vt:lpstr>
      <vt:lpstr>На первом этапе </vt:lpstr>
      <vt:lpstr>«Поэтическое кафе»</vt:lpstr>
      <vt:lpstr>Основные цели "Поэтического кафе"</vt:lpstr>
      <vt:lpstr>Презентация PowerPoint</vt:lpstr>
      <vt:lpstr>К 79-летию Великой Победы марафон "Слушайте, товарищи!"</vt:lpstr>
      <vt:lpstr>Второй этап</vt:lpstr>
      <vt:lpstr>Волонтерская деятельность в колледже </vt:lpstr>
      <vt:lpstr>Аспекты волонтерской деятельности в колледже:</vt:lpstr>
      <vt:lpstr>Презентация PowerPoint</vt:lpstr>
      <vt:lpstr>Аспекты волонтерской деятельности в колледже:</vt:lpstr>
      <vt:lpstr>Презентация PowerPoint</vt:lpstr>
      <vt:lpstr>Волонтерская деятельность в колледже </vt:lpstr>
      <vt:lpstr>Ожидаемые результаты</vt:lpstr>
      <vt:lpstr>Будущее России зависит от молодежи, которая будет гордиться своей страной и вносить вклад в ее развитие</vt:lpstr>
    </vt:vector>
  </TitlesOfParts>
  <Company>Indezine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Geetesh Bajaj</dc:creator>
  <cp:lastModifiedBy>Sivolodskaia Ylia</cp:lastModifiedBy>
  <cp:revision>17</cp:revision>
  <dcterms:created xsi:type="dcterms:W3CDTF">2007-01-11T04:55:26Z</dcterms:created>
  <dcterms:modified xsi:type="dcterms:W3CDTF">2024-12-28T16:53:00Z</dcterms:modified>
</cp:coreProperties>
</file>