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8" r:id="rId1"/>
  </p:sldMasterIdLst>
  <p:notesMasterIdLst>
    <p:notesMasterId r:id="rId14"/>
  </p:notesMasterIdLst>
  <p:sldIdLst>
    <p:sldId id="256" r:id="rId2"/>
    <p:sldId id="257" r:id="rId3"/>
    <p:sldId id="258" r:id="rId4"/>
    <p:sldId id="320" r:id="rId5"/>
    <p:sldId id="321" r:id="rId6"/>
    <p:sldId id="322" r:id="rId7"/>
    <p:sldId id="323" r:id="rId8"/>
    <p:sldId id="329" r:id="rId9"/>
    <p:sldId id="330" r:id="rId10"/>
    <p:sldId id="332" r:id="rId11"/>
    <p:sldId id="331" r:id="rId12"/>
    <p:sldId id="333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>
        <p:scale>
          <a:sx n="100" d="100"/>
          <a:sy n="100" d="100"/>
        </p:scale>
        <p:origin x="54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tx1"/>
                </a:solidFill>
              </a:rPr>
              <a:t>Производство мышек и клавиатур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Произведено мышей (млн.)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1.4372008645978077E-2"/>
                  <c:y val="-8.61111111111111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A00-45D1-9EAB-BC19DC78257C}"/>
                </c:ext>
              </c:extLst>
            </c:dLbl>
            <c:dLbl>
              <c:idx val="1"/>
              <c:layout>
                <c:manualLayout>
                  <c:x val="3.103481550100355E-3"/>
                  <c:y val="-0.1611111111111111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A00-45D1-9EAB-BC19DC78257C}"/>
                </c:ext>
              </c:extLst>
            </c:dLbl>
            <c:dLbl>
              <c:idx val="2"/>
              <c:layout>
                <c:manualLayout>
                  <c:x val="-3.0891616489115332E-2"/>
                  <c:y val="-5.55555555555555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A00-45D1-9EAB-BC19DC78257C}"/>
                </c:ext>
              </c:extLst>
            </c:dLbl>
            <c:dLbl>
              <c:idx val="3"/>
              <c:layout>
                <c:manualLayout>
                  <c:x val="-4.9038038443724036E-2"/>
                  <c:y val="-5.833333333333338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2A00-45D1-9EAB-BC19DC78257C}"/>
                </c:ext>
              </c:extLst>
            </c:dLbl>
            <c:dLbl>
              <c:idx val="4"/>
              <c:layout>
                <c:manualLayout>
                  <c:x val="-5.1489018835880807E-2"/>
                  <c:y val="-4.722222222222224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2A00-45D1-9EAB-BC19DC78257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/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1980</c:v>
                </c:pt>
                <c:pt idx="1">
                  <c:v>1990</c:v>
                </c:pt>
                <c:pt idx="2">
                  <c:v>2000</c:v>
                </c:pt>
                <c:pt idx="3">
                  <c:v>2010</c:v>
                </c:pt>
                <c:pt idx="4">
                  <c:v>2020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4.5</c:v>
                </c:pt>
                <c:pt idx="1">
                  <c:v>21.3</c:v>
                </c:pt>
                <c:pt idx="2">
                  <c:v>105.8</c:v>
                </c:pt>
                <c:pt idx="3">
                  <c:v>305.8</c:v>
                </c:pt>
                <c:pt idx="4">
                  <c:v>510.2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A00-45D1-9EAB-BC19DC78257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Произведено клавиатур (млн.)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5.180446194225722E-2"/>
                  <c:y val="5.277777777777757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A00-45D1-9EAB-BC19DC78257C}"/>
                </c:ext>
              </c:extLst>
            </c:dLbl>
            <c:dLbl>
              <c:idx val="1"/>
              <c:layout>
                <c:manualLayout>
                  <c:x val="3.3740736452061049E-2"/>
                  <c:y val="1.66666666666665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A00-45D1-9EAB-BC19DC78257C}"/>
                </c:ext>
              </c:extLst>
            </c:dLbl>
            <c:dLbl>
              <c:idx val="2"/>
              <c:layout>
                <c:manualLayout>
                  <c:x val="1.1681912922649374E-2"/>
                  <c:y val="4.166666666666656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A00-45D1-9EAB-BC19DC78257C}"/>
                </c:ext>
              </c:extLst>
            </c:dLbl>
            <c:dLbl>
              <c:idx val="3"/>
              <c:layout>
                <c:manualLayout>
                  <c:x val="1.2000540373629767E-2"/>
                  <c:y val="-5.0925337632079971E-17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A00-45D1-9EAB-BC19DC78257C}"/>
                </c:ext>
              </c:extLst>
            </c:dLbl>
            <c:dLbl>
              <c:idx val="4"/>
              <c:layout>
                <c:manualLayout>
                  <c:x val="-2.469410992743554E-3"/>
                  <c:y val="3.888888888888884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A00-45D1-9EAB-BC19DC78257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/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1980</c:v>
                </c:pt>
                <c:pt idx="1">
                  <c:v>1990</c:v>
                </c:pt>
                <c:pt idx="2">
                  <c:v>2000</c:v>
                </c:pt>
                <c:pt idx="3">
                  <c:v>2010</c:v>
                </c:pt>
                <c:pt idx="4">
                  <c:v>2020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3.8</c:v>
                </c:pt>
                <c:pt idx="1">
                  <c:v>19.7</c:v>
                </c:pt>
                <c:pt idx="2">
                  <c:v>92.4</c:v>
                </c:pt>
                <c:pt idx="3">
                  <c:v>273.60000000000002</c:v>
                </c:pt>
                <c:pt idx="4">
                  <c:v>455.7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A00-45D1-9EAB-BC19DC7825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89676960"/>
        <c:axId val="489677320"/>
      </c:lineChart>
      <c:catAx>
        <c:axId val="489676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9677320"/>
        <c:crosses val="autoZero"/>
        <c:auto val="1"/>
        <c:lblAlgn val="ctr"/>
        <c:lblOffset val="100"/>
        <c:noMultiLvlLbl val="0"/>
      </c:catAx>
      <c:valAx>
        <c:axId val="489677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9676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89574-5F59-4B17-9BA3-5E38A8123B05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771BA-A775-4D5C-8D12-DB11653B40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12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771BA-A775-4D5C-8D12-DB11653B40F9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900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771BA-A775-4D5C-8D12-DB11653B40F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3823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771BA-A775-4D5C-8D12-DB11653B40F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336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771BA-A775-4D5C-8D12-DB11653B40F9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076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771BA-A775-4D5C-8D12-DB11653B40F9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2142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771BA-A775-4D5C-8D12-DB11653B40F9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854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771BA-A775-4D5C-8D12-DB11653B40F9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5006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771BA-A775-4D5C-8D12-DB11653B40F9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5240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0417AA-6A62-394D-2ECF-15F44DA061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C8F40FC8-C626-8608-240A-0495971DCC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4D13BE3F-39F4-EB80-BACE-E56383B896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054FF9D-F596-6F3B-430B-5A41F3CC8FD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771BA-A775-4D5C-8D12-DB11653B40F9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651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87084" y="69756"/>
            <a:ext cx="12017829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727200" y="3200400"/>
            <a:ext cx="85344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4AF1A-9530-4D51-8D73-B76F4602C4D4}" type="datetime1">
              <a:rPr lang="ru-RU" smtClean="0"/>
              <a:t>19.01.2025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Харитонова Е.В.</a:t>
            </a: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96CF801C-5DC6-4EDE-9F3D-1EBB7A4C0E3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3909" y="1449304"/>
            <a:ext cx="12028716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83909" y="1396720"/>
            <a:ext cx="12028716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83909" y="2976649"/>
            <a:ext cx="12028716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09600" y="1505931"/>
            <a:ext cx="109728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558792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9F8A7-6B49-4F35-9C1B-00AEF2F04914}" type="datetime1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Харитонова Е.В.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F801C-5DC6-4EDE-9F3D-1EBB7A4C0E3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1036320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20244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87084" y="69756"/>
            <a:ext cx="12017829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952501"/>
            <a:ext cx="103632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547938"/>
            <a:ext cx="103632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45A90-030F-4F60-ADFF-AB876AF731F9}" type="datetime1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066800" y="6172200"/>
            <a:ext cx="5334000" cy="457200"/>
          </a:xfrm>
        </p:spPr>
        <p:txBody>
          <a:bodyPr/>
          <a:lstStyle/>
          <a:p>
            <a:r>
              <a:rPr lang="ru-RU"/>
              <a:t>Харитонова Е.В.</a:t>
            </a:r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92550" y="2376830"/>
            <a:ext cx="1201802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2195" y="2341476"/>
            <a:ext cx="12018375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91075" y="2468880"/>
            <a:ext cx="12019495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95072" y="6208776"/>
            <a:ext cx="609600" cy="457200"/>
          </a:xfrm>
        </p:spPr>
        <p:txBody>
          <a:bodyPr/>
          <a:lstStyle/>
          <a:p>
            <a:fld id="{96CF801C-5DC6-4EDE-9F3D-1EBB7A4C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4523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58139-BC91-4847-BB02-4F0C26A8CEAF}" type="datetime1">
              <a:rPr lang="ru-RU" smtClean="0"/>
              <a:t>19.01.2025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Харитонова Е.В.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F801C-5DC6-4EDE-9F3D-1EBB7A4C0E3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499872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578600" y="1447800"/>
            <a:ext cx="499872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25569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92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6040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8A83-4477-4D40-A003-F25CA0BE32B7}" type="datetime1">
              <a:rPr lang="ru-RU" smtClean="0"/>
              <a:t>19.01.2025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Харитонова Е.В.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F801C-5DC6-4EDE-9F3D-1EBB7A4C0E3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1219200" y="2247900"/>
            <a:ext cx="49784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6604000" y="2247900"/>
            <a:ext cx="49784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0962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8152E-DCC6-4C4B-8235-DDCBEB12A2DC}" type="datetime1">
              <a:rPr lang="ru-RU" smtClean="0"/>
              <a:t>19.01.2025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Харитонова Е.В.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F801C-5DC6-4EDE-9F3D-1EBB7A4C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11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78899-2B23-4D70-B586-5E838BCA32F3}" type="datetime1">
              <a:rPr lang="ru-RU" smtClean="0"/>
              <a:t>19.01.2025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Харитонова Е.В.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F801C-5DC6-4EDE-9F3D-1EBB7A4C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1361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85344" y="69755"/>
            <a:ext cx="12017829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219200" y="1600200"/>
            <a:ext cx="2540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ED7-32EB-4CF0-B518-3B95DD8B3785}" type="datetime1">
              <a:rPr lang="ru-RU" smtClean="0"/>
              <a:t>19.01.2025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Харитонова Е.В.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F801C-5DC6-4EDE-9F3D-1EBB7A4C0E3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3962400" y="1600200"/>
            <a:ext cx="7620000" cy="44958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95679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900550"/>
            <a:ext cx="97536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19200" y="5445825"/>
            <a:ext cx="97536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D5548-B50E-4F81-B216-ABB548C342E4}" type="datetime1">
              <a:rPr lang="ru-RU" smtClean="0"/>
              <a:t>19.01.2025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219200" y="6172200"/>
            <a:ext cx="5181600" cy="457200"/>
          </a:xfrm>
        </p:spPr>
        <p:txBody>
          <a:bodyPr/>
          <a:lstStyle/>
          <a:p>
            <a:r>
              <a:rPr lang="ru-RU"/>
              <a:t>Харитонова Е.В.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95072" y="6208776"/>
            <a:ext cx="609600" cy="457200"/>
          </a:xfrm>
        </p:spPr>
        <p:txBody>
          <a:bodyPr/>
          <a:lstStyle/>
          <a:p>
            <a:fld id="{96CF801C-5DC6-4EDE-9F3D-1EBB7A4C0E3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91076" y="4683555"/>
            <a:ext cx="1200912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91345" y="4650475"/>
            <a:ext cx="12008852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91348" y="4773225"/>
            <a:ext cx="12008849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91078" y="66676"/>
            <a:ext cx="12002497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958686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6F37-8A3D-4648-9B00-EC38307F1CBA}" type="datetime1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Харитонова Е.В.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F801C-5DC6-4EDE-9F3D-1EBB7A4C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706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68224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19200" y="274641"/>
            <a:ext cx="7416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7200-D4B7-412B-B1F8-C80C971CDFDA}" type="datetime1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Харитонова Е.В.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F801C-5DC6-4EDE-9F3D-1EBB7A4C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347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85344" y="69755"/>
            <a:ext cx="12017829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103632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1219200" y="1447800"/>
            <a:ext cx="103632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8229600" y="6191250"/>
            <a:ext cx="33020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A5C25CA-89B6-4A2F-97D6-F93C762932B4}" type="datetime1">
              <a:rPr lang="ru-RU" smtClean="0"/>
              <a:t>19.01.2025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19200" y="6172200"/>
            <a:ext cx="52832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ru-RU"/>
              <a:t>Харитонова Е.В.</a:t>
            </a: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95072" y="6210300"/>
            <a:ext cx="6096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96CF801C-5DC6-4EDE-9F3D-1EBB7A4C0E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031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Устройства ввода информации: клавиатура, мышь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79020" y="81158"/>
            <a:ext cx="90528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600" dirty="0">
                <a:solidFill>
                  <a:prstClr val="black"/>
                </a:solidFill>
                <a:latin typeface="Times New Roman "/>
              </a:rPr>
              <a:t>Министерство образования Красноярского края </a:t>
            </a:r>
            <a:br>
              <a:rPr lang="ru-RU" sz="1600" dirty="0">
                <a:solidFill>
                  <a:prstClr val="black"/>
                </a:solidFill>
                <a:latin typeface="Times New Roman "/>
              </a:rPr>
            </a:br>
            <a:r>
              <a:rPr lang="ru-RU" sz="1600" dirty="0">
                <a:solidFill>
                  <a:prstClr val="black"/>
                </a:solidFill>
                <a:latin typeface="Times New Roman "/>
              </a:rPr>
              <a:t>краевое государственное бюджетное профессиональное образовательное учреждение </a:t>
            </a:r>
            <a:br>
              <a:rPr lang="ru-RU" sz="1600" dirty="0">
                <a:solidFill>
                  <a:prstClr val="black"/>
                </a:solidFill>
                <a:latin typeface="Times New Roman "/>
              </a:rPr>
            </a:br>
            <a:r>
              <a:rPr lang="ru-RU" sz="1600" dirty="0">
                <a:solidFill>
                  <a:prstClr val="black"/>
                </a:solidFill>
                <a:latin typeface="Times New Roman "/>
              </a:rPr>
              <a:t>«Красноярский колледж радиоэлектроники и информационных технологий»</a:t>
            </a:r>
            <a:endParaRPr lang="ru-RU" sz="1600" dirty="0">
              <a:latin typeface="Times New Roman "/>
            </a:endParaRPr>
          </a:p>
        </p:txBody>
      </p:sp>
      <p:sp>
        <p:nvSpPr>
          <p:cNvPr id="6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ОП.03 Архитектура аппаратных средств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8900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же такое Периферийные устройства?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43949" y="1447800"/>
            <a:ext cx="11702642" cy="4572000"/>
          </a:xfrm>
        </p:spPr>
        <p:txBody>
          <a:bodyPr>
            <a:normAutofit/>
          </a:bodyPr>
          <a:lstStyle/>
          <a:p>
            <a:pPr marL="0" indent="444500"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Периферийные устройства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обобщенное название устройств, подключаемых к ПК. Их разделяют на устройства ввода, вывода и ввода-вывода информации. Они могут быть как внешними, так и внутренними.</a:t>
            </a:r>
          </a:p>
        </p:txBody>
      </p:sp>
    </p:spTree>
    <p:extLst>
      <p:ext uri="{BB962C8B-B14F-4D97-AF65-F5344CB8AC3E}">
        <p14:creationId xmlns:p14="http://schemas.microsoft.com/office/powerpoint/2010/main" val="4032409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radio-sgom.ru/wp-content/uploads/e/4/d/e4d2b55aad8dcb5d6371875d65ea0147.jpe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78"/>
          <a:stretch/>
        </p:blipFill>
        <p:spPr bwMode="auto">
          <a:xfrm>
            <a:off x="1398780" y="846033"/>
            <a:ext cx="9758578" cy="571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2307363" y="-128190"/>
            <a:ext cx="7246834" cy="1143000"/>
          </a:xfrm>
        </p:spPr>
        <p:txBody>
          <a:bodyPr>
            <a:normAutofit/>
          </a:bodyPr>
          <a:lstStyle/>
          <a:p>
            <a:pPr algn="just"/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Периферийные устройства</a:t>
            </a:r>
          </a:p>
        </p:txBody>
      </p:sp>
    </p:spTree>
    <p:extLst>
      <p:ext uri="{BB962C8B-B14F-4D97-AF65-F5344CB8AC3E}">
        <p14:creationId xmlns:p14="http://schemas.microsoft.com/office/powerpoint/2010/main" val="1342578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Клавиатура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670" y="1447800"/>
            <a:ext cx="11568418" cy="4572000"/>
          </a:xfrm>
        </p:spPr>
        <p:txBody>
          <a:bodyPr/>
          <a:lstStyle/>
          <a:p>
            <a:pPr marL="0" indent="4445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Клавиатура является основным устройством ввода текстовой и командной информации в компьютеры и другие электронные устройства. Она состоит из множества клавиш, каждая из которых выполняет определённую функцию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44500"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64BCB7E-B7F4-5020-7EDD-9ABAC4CB47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3966" y="3429000"/>
            <a:ext cx="4217134" cy="286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18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типу выключателей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670" y="1447800"/>
            <a:ext cx="11568418" cy="1010174"/>
          </a:xfrm>
        </p:spPr>
        <p:txBody>
          <a:bodyPr/>
          <a:lstStyle/>
          <a:p>
            <a:pPr marL="0" indent="44450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Мембранные клавиатуры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 резиновую купольную мембрану, которая при нажатии замыкают электрическую цепь на печатной плате.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6FD804E-A57D-6627-C0ED-56BA1EB7D3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939" y="4773759"/>
            <a:ext cx="7366933" cy="1867782"/>
          </a:xfrm>
          <a:prstGeom prst="rect">
            <a:avLst/>
          </a:prstGeom>
        </p:spPr>
      </p:pic>
      <p:sp>
        <p:nvSpPr>
          <p:cNvPr id="10" name="Объект 2">
            <a:extLst>
              <a:ext uri="{FF2B5EF4-FFF2-40B4-BE49-F238E27FC236}">
                <a16:creationId xmlns:a16="http://schemas.microsoft.com/office/drawing/2014/main" id="{E22F947D-EE4C-480B-B30D-543D3DCB861D}"/>
              </a:ext>
            </a:extLst>
          </p:cNvPr>
          <p:cNvSpPr txBox="1">
            <a:spLocks/>
          </p:cNvSpPr>
          <p:nvPr/>
        </p:nvSpPr>
        <p:spPr>
          <a:xfrm>
            <a:off x="774190" y="2440658"/>
            <a:ext cx="3674378" cy="1767281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Преимущества: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Тихая работа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Легкость и компактность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906DE47D-ED4B-7347-A0ED-3F2688096273}"/>
              </a:ext>
            </a:extLst>
          </p:cNvPr>
          <p:cNvSpPr txBox="1">
            <a:spLocks/>
          </p:cNvSpPr>
          <p:nvPr/>
        </p:nvSpPr>
        <p:spPr>
          <a:xfrm>
            <a:off x="6199464" y="2430543"/>
            <a:ext cx="5310231" cy="1767281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Недостатки: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Менее долговечны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тактильной обратной связи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Меньшая отзывчивость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C2E9FDF-0098-0A36-8671-A1DB0E3840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859" y="4773759"/>
            <a:ext cx="2059497" cy="195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431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типу выключателей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670" y="1447800"/>
            <a:ext cx="11568418" cy="1333908"/>
          </a:xfrm>
        </p:spPr>
        <p:txBody>
          <a:bodyPr>
            <a:normAutofit fontScale="92500" lnSpcReduction="20000"/>
          </a:bodyPr>
          <a:lstStyle/>
          <a:p>
            <a:pPr marL="0" indent="536575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Механические клавиатуры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 индивидуальные механические переключатели для каждой клавиши. Каждый переключатель состоит из движущихся частей, включая пружину, что обеспечивает различное ощущение и уровень усилия для каждого нажатия.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BCB12BB-D594-C0D4-2A92-226B83602E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787" y="4518113"/>
            <a:ext cx="3815005" cy="199474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C4A66F3-E78D-CBA5-D762-0411322E64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0386" y="4076292"/>
            <a:ext cx="3064108" cy="2298081"/>
          </a:xfrm>
          <a:prstGeom prst="rect">
            <a:avLst/>
          </a:prstGeom>
        </p:spPr>
      </p:pic>
      <p:sp>
        <p:nvSpPr>
          <p:cNvPr id="19" name="Объект 2">
            <a:extLst>
              <a:ext uri="{FF2B5EF4-FFF2-40B4-BE49-F238E27FC236}">
                <a16:creationId xmlns:a16="http://schemas.microsoft.com/office/drawing/2014/main" id="{5E041293-EC33-3ED5-8E96-C9A7F4FC69C0}"/>
              </a:ext>
            </a:extLst>
          </p:cNvPr>
          <p:cNvSpPr txBox="1">
            <a:spLocks/>
          </p:cNvSpPr>
          <p:nvPr/>
        </p:nvSpPr>
        <p:spPr>
          <a:xfrm>
            <a:off x="764689" y="2594350"/>
            <a:ext cx="4310650" cy="1767281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Преимущества: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Долговечность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Тактильная и обратная связь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Легкость в замене</a:t>
            </a:r>
          </a:p>
        </p:txBody>
      </p:sp>
      <p:sp>
        <p:nvSpPr>
          <p:cNvPr id="20" name="Объект 2">
            <a:extLst>
              <a:ext uri="{FF2B5EF4-FFF2-40B4-BE49-F238E27FC236}">
                <a16:creationId xmlns:a16="http://schemas.microsoft.com/office/drawing/2014/main" id="{D96A708B-06AA-CC7F-7A59-361633B109A8}"/>
              </a:ext>
            </a:extLst>
          </p:cNvPr>
          <p:cNvSpPr txBox="1">
            <a:spLocks/>
          </p:cNvSpPr>
          <p:nvPr/>
        </p:nvSpPr>
        <p:spPr>
          <a:xfrm>
            <a:off x="6189963" y="2584235"/>
            <a:ext cx="5310231" cy="1767281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Недостатки: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Дороже мембранной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Шум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 и размер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920FD45D-1661-09FE-C843-4015F92F14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4883" y="4477777"/>
            <a:ext cx="2555956" cy="199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44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типу выключателей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670" y="1447800"/>
            <a:ext cx="11568418" cy="1236678"/>
          </a:xfrm>
        </p:spPr>
        <p:txBody>
          <a:bodyPr>
            <a:normAutofit lnSpcReduction="10000"/>
          </a:bodyPr>
          <a:lstStyle/>
          <a:p>
            <a:pPr marL="0" indent="536575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Ножничная клавиатура,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часто используемая в ноутбуках, использует ножничный механизм для стабилизации клавиш. Мембрана находится под ножничным механизмом.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id="{5E041293-EC33-3ED5-8E96-C9A7F4FC69C0}"/>
              </a:ext>
            </a:extLst>
          </p:cNvPr>
          <p:cNvSpPr txBox="1">
            <a:spLocks/>
          </p:cNvSpPr>
          <p:nvPr/>
        </p:nvSpPr>
        <p:spPr>
          <a:xfrm>
            <a:off x="764689" y="2594350"/>
            <a:ext cx="4310650" cy="1767281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Преимущества: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Компактность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Тихая работа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Стабильность клавиш</a:t>
            </a:r>
          </a:p>
        </p:txBody>
      </p:sp>
      <p:sp>
        <p:nvSpPr>
          <p:cNvPr id="20" name="Объект 2">
            <a:extLst>
              <a:ext uri="{FF2B5EF4-FFF2-40B4-BE49-F238E27FC236}">
                <a16:creationId xmlns:a16="http://schemas.microsoft.com/office/drawing/2014/main" id="{D96A708B-06AA-CC7F-7A59-361633B109A8}"/>
              </a:ext>
            </a:extLst>
          </p:cNvPr>
          <p:cNvSpPr txBox="1">
            <a:spLocks/>
          </p:cNvSpPr>
          <p:nvPr/>
        </p:nvSpPr>
        <p:spPr>
          <a:xfrm>
            <a:off x="6189963" y="2584235"/>
            <a:ext cx="5504290" cy="1767281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Недостатки: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Ограниченная тактильная обратная связь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Сложность ремонта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FB6DAA3-42AB-DABD-4E03-2866485F42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064" y="4501886"/>
            <a:ext cx="2399950" cy="18166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E2AB021-45AF-129E-0BEC-5B140FAB8C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867" y="4273263"/>
            <a:ext cx="2273873" cy="22738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24D5459-C8D4-4289-4482-B3CE4BC971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3207" y="4533280"/>
            <a:ext cx="2501842" cy="178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563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Компьютерная мышь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670" y="1447800"/>
            <a:ext cx="11568418" cy="4572000"/>
          </a:xfrm>
        </p:spPr>
        <p:txBody>
          <a:bodyPr/>
          <a:lstStyle/>
          <a:p>
            <a:pPr marL="0" indent="444500"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Компьютерная мышь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это периферийное устройство, которое позволяет пользователю взаимодействовать с компьютером путем перемещения курсора на экране и выполнения различных операций, таких как клики, выделение текста и выполнение команд. Мышь преобразует механические движения руки пользователя в электронные сигналы, которые интерпретируются компьютером.</a:t>
            </a:r>
          </a:p>
          <a:p>
            <a:pPr marL="0" indent="444500"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Компьютерная мышь была изобретена в 1963 году Дугласом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Энгельбартом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Первая мышь имела деревянный корпус и использовала два колеса для отслеживания движения по осям X и Y.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72AFB8F-79DD-F697-810E-37A3F1C5A9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211" y="3749194"/>
            <a:ext cx="4836980" cy="283416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5617C32-8676-24C9-F5DB-0C0F5BA35E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6170" y="3733800"/>
            <a:ext cx="2671894" cy="267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046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Типы компьютерных мышей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670" y="1447800"/>
            <a:ext cx="11568418" cy="1555459"/>
          </a:xfrm>
        </p:spPr>
        <p:txBody>
          <a:bodyPr>
            <a:normAutofit fontScale="92500"/>
          </a:bodyPr>
          <a:lstStyle/>
          <a:p>
            <a:pPr marL="0" indent="44450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Механические мыши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 резиновый или металлический шар, который контактирует с поверхностью и вращается при перемещении мыши. Внутри мыши два вала отслеживают движение шара и преобразуют его в электрические сигналы. Сейчас такие мыши встречаются реже, так как их заменили более современные технологии.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4B128B5-F79F-68BC-875B-34E7E5891E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3030" y="3624043"/>
            <a:ext cx="3850031" cy="25628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A3F9C6-9FF5-60FE-6F3E-E60CE1EED9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940" y="3384071"/>
            <a:ext cx="4726184" cy="2975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368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Типы компьютерных мышей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670" y="1447800"/>
            <a:ext cx="11568418" cy="1555459"/>
          </a:xfrm>
        </p:spPr>
        <p:txBody>
          <a:bodyPr>
            <a:normAutofit/>
          </a:bodyPr>
          <a:lstStyle/>
          <a:p>
            <a:pPr marL="0" indent="444500" algn="just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Оптическая мышь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 светодиод и фотодатчики для отслеживания движения. Они освещают поверхность и анализируют отраженный свет для определения перемещения. Это один из самых распространённых типов мышей.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E69CA6-DFFB-B184-5229-E84C713068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5341" y="3654804"/>
            <a:ext cx="4528971" cy="237163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C19D2CC-2147-0E25-88B3-7D8FE35691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947" y="3854742"/>
            <a:ext cx="5715000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35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Типы компьютерных мышей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670" y="1447800"/>
            <a:ext cx="11568418" cy="1555459"/>
          </a:xfrm>
        </p:spPr>
        <p:txBody>
          <a:bodyPr>
            <a:normAutofit/>
          </a:bodyPr>
          <a:lstStyle/>
          <a:p>
            <a:pPr marL="0" indent="444500" algn="just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Лазерная мышь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подобна оптической, но использует лазер для более точного отслеживания движения, что позволяет работать на более разнообразных поверхностях.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94B920A-7A0E-FD51-5146-5C3ED7D1D2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283" y="3556932"/>
            <a:ext cx="5874057" cy="280087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023817F-264D-7AB2-1C1A-408D63EFC2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8979" y="3917659"/>
            <a:ext cx="4444805" cy="216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18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8396B2-A6D5-C66D-BDC3-1E03C18116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Объект 11">
            <a:extLst>
              <a:ext uri="{FF2B5EF4-FFF2-40B4-BE49-F238E27FC236}">
                <a16:creationId xmlns:a16="http://schemas.microsoft.com/office/drawing/2014/main" id="{BB7F4E2D-2FC5-757F-FA8C-FC739D19AD97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46029223"/>
              </p:ext>
            </p:extLst>
          </p:nvPr>
        </p:nvGraphicFramePr>
        <p:xfrm>
          <a:off x="847725" y="1244600"/>
          <a:ext cx="103632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719538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1 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 Справедливость" id="{52DBEC2A-D196-46A1-897B-AD41D0D0B45C}" vid="{A45DE295-F0C2-4D26-8487-D7A0265C10F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 Справедливость</Template>
  <TotalTime>598</TotalTime>
  <Words>440</Words>
  <Application>Microsoft Office PowerPoint</Application>
  <PresentationFormat>Широкоэкранный</PresentationFormat>
  <Paragraphs>67</Paragraphs>
  <Slides>12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Calibri</vt:lpstr>
      <vt:lpstr>Cambria</vt:lpstr>
      <vt:lpstr>Comic Sans MS</vt:lpstr>
      <vt:lpstr>Franklin Gothic Book</vt:lpstr>
      <vt:lpstr>Perpetua</vt:lpstr>
      <vt:lpstr>Times New Roman</vt:lpstr>
      <vt:lpstr>Times New Roman </vt:lpstr>
      <vt:lpstr>Wingdings 2</vt:lpstr>
      <vt:lpstr>Тема1 Справедливость</vt:lpstr>
      <vt:lpstr>Устройства ввода информации: клавиатура, мышь</vt:lpstr>
      <vt:lpstr>Что же такое Периферийные устройства? </vt:lpstr>
      <vt:lpstr>Периферийные устройства</vt:lpstr>
      <vt:lpstr>Клавиатура</vt:lpstr>
      <vt:lpstr>По типу выключателей</vt:lpstr>
      <vt:lpstr>По типу выключателей</vt:lpstr>
      <vt:lpstr>По типу выключателей</vt:lpstr>
      <vt:lpstr>Компьютерная мышь</vt:lpstr>
      <vt:lpstr>Типы компьютерных мышей</vt:lpstr>
      <vt:lpstr>Типы компьютерных мышей</vt:lpstr>
      <vt:lpstr>Типы компьютерных мышей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Периферийные устройства</dc:title>
  <dc:creator>Soul</dc:creator>
  <cp:lastModifiedBy>Евгеша</cp:lastModifiedBy>
  <cp:revision>26</cp:revision>
  <dcterms:created xsi:type="dcterms:W3CDTF">2022-11-16T10:47:09Z</dcterms:created>
  <dcterms:modified xsi:type="dcterms:W3CDTF">2025-01-19T10:45:44Z</dcterms:modified>
</cp:coreProperties>
</file>