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85" r:id="rId4"/>
    <p:sldId id="258" r:id="rId5"/>
    <p:sldId id="259" r:id="rId6"/>
    <p:sldId id="286" r:id="rId7"/>
    <p:sldId id="261" r:id="rId8"/>
    <p:sldId id="262" r:id="rId9"/>
    <p:sldId id="263" r:id="rId10"/>
    <p:sldId id="266" r:id="rId11"/>
    <p:sldId id="267" r:id="rId12"/>
    <p:sldId id="268" r:id="rId13"/>
    <p:sldId id="289" r:id="rId14"/>
    <p:sldId id="269" r:id="rId15"/>
    <p:sldId id="271" r:id="rId16"/>
    <p:sldId id="287" r:id="rId17"/>
    <p:sldId id="293" r:id="rId18"/>
    <p:sldId id="273" r:id="rId19"/>
    <p:sldId id="272" r:id="rId20"/>
    <p:sldId id="275" r:id="rId21"/>
    <p:sldId id="281" r:id="rId22"/>
    <p:sldId id="290" r:id="rId23"/>
    <p:sldId id="291" r:id="rId24"/>
    <p:sldId id="283" r:id="rId25"/>
    <p:sldId id="292" r:id="rId26"/>
  </p:sldIdLst>
  <p:sldSz cx="9144000" cy="6858000" type="screen4x3"/>
  <p:notesSz cx="6735763" cy="98694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4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BFEB80-47CC-4D5C-A495-79F73844A157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3C5EC60-219A-41D5-B6D7-286A9EC7BFAB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3E1B4A-08D9-42CA-A4E8-0A8FD5706E63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E19EE-36CA-4043-975D-CF7EF4598863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81ACB0-03EC-4760-A540-E4178FB68F94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50E8D-5B88-47EC-8CD4-432C11F151C9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DE0012D7-2287-407A-9485-AB149F409026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F3986495-D338-40DC-B10D-FB789C1F8E3C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164445-F26A-4AE3-BAFF-8B5D8464B5D4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AE66-54AD-4D99-95A8-7E25367C7248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670BA6-6035-4A6D-89F8-017E5886D8CC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274E8-BE86-4904-8E25-8907FA799760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F8CE-78F3-4660-AEFC-55AFB9E1124F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8D7B2C-226B-498F-89A1-40BA28072DC5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1B3D7A-4BA3-427A-B548-79723C046829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E84AE-7D70-4CFE-B3AE-D1D29AF1C1B9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D56F9A-03C8-4DCD-816F-DDEE9A8A3004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78FF9-77C6-4FE8-9FD3-1468C1115041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91D0C184-3D4C-4628-963C-AED6BA722C9F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F959D9A-1F56-4890-A972-92134D0A3483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5EF040-EA82-4391-8FB8-904E22A22545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9A1E91-8B93-4EF7-92FA-3F6CCE35DBE8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23D52E0-B88C-4D16-8713-A3BA907ED4DD}" type="datetimeFigureOut">
              <a:rPr lang="ru-RU" smtClean="0"/>
              <a:pPr>
                <a:defRPr/>
              </a:pPr>
              <a:t>28.02.2021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E56A627A-8BAC-4815-B99B-9D01E00F02E7}" type="slidenum">
              <a:rPr lang="ru-RU" altLang="en-US" smtClean="0"/>
              <a:pPr/>
              <a:t>‹#›</a:t>
            </a:fld>
            <a:endParaRPr lang="ru-RU" alt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spd="med">
    <p:wheel spokes="8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6AEAA8C-9751-49F9-B947-58A7E739EA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3400" y="5421313"/>
            <a:ext cx="8253442" cy="1222397"/>
          </a:xfrm>
        </p:spPr>
        <p:txBody>
          <a:bodyPr>
            <a:normAutofit lnSpcReduction="10000"/>
          </a:bodyPr>
          <a:lstStyle/>
          <a:p>
            <a:pPr marR="0" algn="l"/>
            <a:r>
              <a:rPr lang="ru-RU" altLang="en-US" sz="2400" b="1" dirty="0" smtClean="0"/>
              <a:t>Выполнила: Родионова Анастасия, </a:t>
            </a:r>
            <a:r>
              <a:rPr lang="ru-RU" altLang="en-US" sz="2400" b="1" dirty="0" smtClean="0"/>
              <a:t>обучающаяся 10 </a:t>
            </a:r>
            <a:r>
              <a:rPr lang="ru-RU" altLang="en-US" sz="2400" b="1" dirty="0" smtClean="0"/>
              <a:t>класса МБОУ </a:t>
            </a:r>
            <a:r>
              <a:rPr lang="ru-RU" altLang="en-US" sz="2400" b="1" dirty="0" err="1" smtClean="0"/>
              <a:t>Бомнакская</a:t>
            </a:r>
            <a:r>
              <a:rPr lang="ru-RU" altLang="en-US" sz="2400" b="1" dirty="0" smtClean="0"/>
              <a:t> СОШ</a:t>
            </a:r>
            <a:endParaRPr lang="ru-RU" altLang="en-US" sz="2400" b="1" dirty="0"/>
          </a:p>
          <a:p>
            <a:pPr marR="0" algn="l"/>
            <a:r>
              <a:rPr lang="ru-RU" altLang="en-US" sz="2400" b="1" dirty="0" smtClean="0"/>
              <a:t>Руководитель</a:t>
            </a:r>
            <a:r>
              <a:rPr lang="ru-RU" altLang="en-US" sz="2400" b="1" dirty="0"/>
              <a:t>:  </a:t>
            </a:r>
            <a:r>
              <a:rPr lang="ru-RU" altLang="en-US" sz="2400" b="1" dirty="0" err="1" smtClean="0"/>
              <a:t>Лиханова</a:t>
            </a:r>
            <a:r>
              <a:rPr lang="ru-RU" altLang="en-US" sz="2400" b="1" dirty="0" smtClean="0"/>
              <a:t> Анна Васильевна</a:t>
            </a:r>
            <a:endParaRPr lang="ru-RU" altLang="en-US" sz="2400" b="1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7FA33A6-CDD8-4F7A-B9D1-6A2956F541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2976" y="1142984"/>
            <a:ext cx="7608264" cy="1306504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Мусор, который мы бросаем.</a:t>
            </a:r>
            <a:endParaRPr lang="ru-RU" b="1" dirty="0"/>
          </a:p>
        </p:txBody>
      </p:sp>
      <p:pic>
        <p:nvPicPr>
          <p:cNvPr id="5" name="Picture 2" descr="http://www.bergrad.ru/sites/default/files/musor.jpg">
            <a:extLst>
              <a:ext uri="{FF2B5EF4-FFF2-40B4-BE49-F238E27FC236}">
                <a16:creationId xmlns="" xmlns:a16="http://schemas.microsoft.com/office/drawing/2014/main" id="{15324198-1DAF-49BA-929B-75E0101C22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  <a:extLst/>
          </a:blip>
          <a:srcRect/>
          <a:stretch>
            <a:fillRect/>
          </a:stretch>
        </p:blipFill>
        <p:spPr bwMode="auto">
          <a:xfrm>
            <a:off x="2771800" y="2504583"/>
            <a:ext cx="3942111" cy="2796625"/>
          </a:xfrm>
          <a:prstGeom prst="roundRect">
            <a:avLst/>
          </a:prstGeom>
          <a:noFill/>
          <a:ln w="57150">
            <a:solidFill>
              <a:schemeClr val="accent3">
                <a:lumMod val="60000"/>
                <a:lumOff val="40000"/>
              </a:schemeClr>
            </a:solidFill>
          </a:ln>
          <a:extLst/>
        </p:spPr>
      </p:pic>
      <p:sp>
        <p:nvSpPr>
          <p:cNvPr id="6" name="TextBox 5"/>
          <p:cNvSpPr txBox="1"/>
          <p:nvPr/>
        </p:nvSpPr>
        <p:spPr>
          <a:xfrm>
            <a:off x="500035" y="428604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Муниципальное бюджетное общеобразовательное учреждение </a:t>
            </a:r>
          </a:p>
          <a:p>
            <a:pPr algn="ctr"/>
            <a:r>
              <a:rPr lang="ru-RU" dirty="0" err="1" smtClean="0"/>
              <a:t>Бомнакская</a:t>
            </a:r>
            <a:r>
              <a:rPr lang="ru-RU" dirty="0" smtClean="0"/>
              <a:t> средняя общеобразовательная школа </a:t>
            </a:r>
            <a:r>
              <a:rPr lang="ru-RU" dirty="0" err="1" smtClean="0"/>
              <a:t>Зейского</a:t>
            </a:r>
            <a:r>
              <a:rPr lang="ru-RU" dirty="0" smtClean="0"/>
              <a:t> района</a:t>
            </a:r>
            <a:endParaRPr lang="ru-RU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="" xmlns:a16="http://schemas.microsoft.com/office/drawing/2014/main" id="{331D231C-246A-4FD5-917D-8DE642219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143000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Причины увеличения количества мусора</a:t>
            </a:r>
            <a:endParaRPr lang="ru-RU" b="1" dirty="0"/>
          </a:p>
        </p:txBody>
      </p:sp>
      <p:sp>
        <p:nvSpPr>
          <p:cNvPr id="17410" name="Содержимое 3">
            <a:extLst>
              <a:ext uri="{FF2B5EF4-FFF2-40B4-BE49-F238E27FC236}">
                <a16:creationId xmlns="" xmlns:a16="http://schemas.microsoft.com/office/drawing/2014/main" id="{2639FC83-1ADF-457F-8254-EB93BF7AE3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14348" y="1714488"/>
            <a:ext cx="8001056" cy="4232287"/>
          </a:xfrm>
        </p:spPr>
        <p:txBody>
          <a:bodyPr/>
          <a:lstStyle/>
          <a:p>
            <a:pPr lvl="0"/>
            <a:r>
              <a:rPr lang="ru-RU" sz="2800" dirty="0" smtClean="0"/>
              <a:t>Рост производства товаров массового потребления одноразового использования;</a:t>
            </a:r>
          </a:p>
          <a:p>
            <a:pPr lvl="0"/>
            <a:r>
              <a:rPr lang="ru-RU" sz="2800" dirty="0" smtClean="0"/>
              <a:t>Увеличение количества упаковки;</a:t>
            </a:r>
          </a:p>
          <a:p>
            <a:pPr lvl="0"/>
            <a:r>
              <a:rPr lang="ru-RU" sz="2800" dirty="0" smtClean="0"/>
              <a:t>Повышение уровня жизни, позволяющее пригодные к использованию вещи заменять новыми.</a:t>
            </a:r>
          </a:p>
          <a:p>
            <a:pPr>
              <a:buFont typeface="Wingdings 2" panose="05020102010507070707" pitchFamily="18" charset="2"/>
              <a:buNone/>
            </a:pPr>
            <a:endParaRPr lang="ru-RU" altLang="en-US" sz="28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Содержимое 3">
            <a:extLst>
              <a:ext uri="{FF2B5EF4-FFF2-40B4-BE49-F238E27FC236}">
                <a16:creationId xmlns="" xmlns:a16="http://schemas.microsoft.com/office/drawing/2014/main" id="{07064B45-0C62-4647-B1AF-8092753D2A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3" y="285729"/>
            <a:ext cx="8135937" cy="1214446"/>
          </a:xfrm>
        </p:spPr>
        <p:txBody>
          <a:bodyPr/>
          <a:lstStyle/>
          <a:p>
            <a:pPr algn="ctr">
              <a:buFont typeface="Wingdings 2" panose="05020102010507070707" pitchFamily="18" charset="2"/>
              <a:buNone/>
            </a:pPr>
            <a:r>
              <a:rPr lang="ru-RU" altLang="en-US" sz="3200" b="1" dirty="0" smtClean="0"/>
              <a:t>Время  разложения мусора</a:t>
            </a:r>
            <a:endParaRPr lang="ru-RU" altLang="en-US" sz="3200" b="1" dirty="0"/>
          </a:p>
        </p:txBody>
      </p:sp>
      <p:pic>
        <p:nvPicPr>
          <p:cNvPr id="18436" name="Picture 2" descr="http://gorodskoyportal.ru/peterburg/pictures/14120212/small_picname_1.jpg">
            <a:extLst>
              <a:ext uri="{FF2B5EF4-FFF2-40B4-BE49-F238E27FC236}">
                <a16:creationId xmlns="" xmlns:a16="http://schemas.microsoft.com/office/drawing/2014/main" id="{EEBA7F21-C3C3-4FE5-9DB7-B29EBD5C9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943"/>
          <a:stretch>
            <a:fillRect/>
          </a:stretch>
        </p:blipFill>
        <p:spPr bwMode="auto">
          <a:xfrm>
            <a:off x="539750" y="1142984"/>
            <a:ext cx="8288338" cy="5599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85043178-834C-48D4-9F40-219F54212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/>
              <a:t>Исследование санкционированной свалки с. Бомнак</a:t>
            </a:r>
            <a:endParaRPr lang="ru-RU" sz="3200" b="1" dirty="0"/>
          </a:p>
        </p:txBody>
      </p:sp>
      <p:sp>
        <p:nvSpPr>
          <p:cNvPr id="19459" name="Содержимое 3">
            <a:extLst>
              <a:ext uri="{FF2B5EF4-FFF2-40B4-BE49-F238E27FC236}">
                <a16:creationId xmlns="" xmlns:a16="http://schemas.microsoft.com/office/drawing/2014/main" id="{1419D944-725F-4687-B3A8-D63B11A4DF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3" y="1844675"/>
            <a:ext cx="8135937" cy="720725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smtClean="0"/>
              <a:t>Пластмассовые бутылки</a:t>
            </a:r>
            <a:br>
              <a:rPr lang="ru-RU" sz="9600" dirty="0" smtClean="0"/>
            </a:br>
            <a:r>
              <a:rPr lang="ru-RU" sz="9600" dirty="0" smtClean="0"/>
              <a:t>Целлофан </a:t>
            </a:r>
          </a:p>
          <a:p>
            <a:r>
              <a:rPr lang="ru-RU" sz="9600" dirty="0" smtClean="0"/>
              <a:t>Пищевые отходы</a:t>
            </a:r>
          </a:p>
          <a:p>
            <a:r>
              <a:rPr lang="ru-RU" sz="9600" dirty="0" smtClean="0"/>
              <a:t>Старая мебель</a:t>
            </a:r>
          </a:p>
          <a:p>
            <a:r>
              <a:rPr lang="ru-RU" sz="9600" dirty="0" smtClean="0"/>
              <a:t>Картонные коробки</a:t>
            </a:r>
          </a:p>
          <a:p>
            <a:r>
              <a:rPr lang="ru-RU" sz="9600" dirty="0" smtClean="0"/>
              <a:t>Стеклянные бутылки</a:t>
            </a:r>
          </a:p>
          <a:p>
            <a:r>
              <a:rPr lang="ru-RU" sz="9600" dirty="0" smtClean="0"/>
              <a:t>Жестяные банки</a:t>
            </a:r>
          </a:p>
          <a:p>
            <a:r>
              <a:rPr lang="ru-RU" sz="9600" dirty="0" smtClean="0"/>
              <a:t>Покрышки </a:t>
            </a:r>
          </a:p>
          <a:p>
            <a:pPr algn="ctr">
              <a:buFont typeface="Wingdings 2" panose="05020102010507070707" pitchFamily="18" charset="2"/>
              <a:buNone/>
            </a:pPr>
            <a:endParaRPr lang="ru-RU" altLang="en-US" sz="32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19768" t="35938" r="9398" b="40104"/>
          <a:stretch>
            <a:fillRect/>
          </a:stretch>
        </p:blipFill>
        <p:spPr bwMode="auto">
          <a:xfrm>
            <a:off x="5500694" y="1071546"/>
            <a:ext cx="3143272" cy="212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t="33322" b="35428"/>
          <a:stretch>
            <a:fillRect/>
          </a:stretch>
        </p:blipFill>
        <p:spPr bwMode="auto">
          <a:xfrm>
            <a:off x="4429124" y="3500438"/>
            <a:ext cx="4500562" cy="2812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 l="20810" t="40093" b="42199"/>
          <a:stretch>
            <a:fillRect/>
          </a:stretch>
        </p:blipFill>
        <p:spPr bwMode="auto">
          <a:xfrm>
            <a:off x="357158" y="4786322"/>
            <a:ext cx="4002131" cy="178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85043178-834C-48D4-9F40-219F54212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/>
              <a:t>Исследование несанкционированной свалки с. Бомнак</a:t>
            </a:r>
            <a:endParaRPr lang="ru-RU" sz="3200" b="1" dirty="0"/>
          </a:p>
        </p:txBody>
      </p:sp>
      <p:sp>
        <p:nvSpPr>
          <p:cNvPr id="19459" name="Содержимое 3">
            <a:extLst>
              <a:ext uri="{FF2B5EF4-FFF2-40B4-BE49-F238E27FC236}">
                <a16:creationId xmlns="" xmlns:a16="http://schemas.microsoft.com/office/drawing/2014/main" id="{1419D944-725F-4687-B3A8-D63B11A4DF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3" y="1844675"/>
            <a:ext cx="8135937" cy="720725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 smtClean="0"/>
              <a:t>Пластик</a:t>
            </a:r>
          </a:p>
          <a:p>
            <a:r>
              <a:rPr lang="ru-RU" sz="9600" dirty="0" smtClean="0"/>
              <a:t>Бутылки</a:t>
            </a:r>
          </a:p>
          <a:p>
            <a:r>
              <a:rPr lang="ru-RU" sz="9600" dirty="0" smtClean="0"/>
              <a:t> Банки</a:t>
            </a:r>
          </a:p>
          <a:p>
            <a:r>
              <a:rPr lang="ru-RU" sz="9600" dirty="0" smtClean="0"/>
              <a:t>Полиэтилен</a:t>
            </a:r>
          </a:p>
          <a:p>
            <a:r>
              <a:rPr lang="ru-RU" sz="9600" dirty="0" smtClean="0"/>
              <a:t>Стеклянные бутылки</a:t>
            </a:r>
          </a:p>
          <a:p>
            <a:r>
              <a:rPr lang="ru-RU" sz="9600" dirty="0" smtClean="0"/>
              <a:t>Картон, бумага</a:t>
            </a:r>
          </a:p>
          <a:p>
            <a:pPr algn="ctr">
              <a:buFont typeface="Wingdings 2" panose="05020102010507070707" pitchFamily="18" charset="2"/>
              <a:buNone/>
            </a:pPr>
            <a:endParaRPr lang="ru-RU" altLang="en-US" sz="3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9768" t="33333" b="41666"/>
          <a:stretch>
            <a:fillRect/>
          </a:stretch>
        </p:blipFill>
        <p:spPr bwMode="auto">
          <a:xfrm>
            <a:off x="3929058" y="2428868"/>
            <a:ext cx="5002231" cy="3117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5663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Учет состава мусора в семье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Пищевые отходы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Бумага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Стекло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Картофельные очистки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Фольга от шоколада, конфет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Полиэтиленовые пакеты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Луковая шелуха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Скорлупа от яиц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Консервная банка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Тюбик из-под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зуб.пасты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2 батарей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928663" y="836164"/>
          <a:ext cx="6929485" cy="5811330"/>
        </p:xfrm>
        <a:graphic>
          <a:graphicData uri="http://schemas.openxmlformats.org/drawingml/2006/table">
            <a:tbl>
              <a:tblPr/>
              <a:tblGrid>
                <a:gridCol w="4491748"/>
                <a:gridCol w="2437737"/>
              </a:tblGrid>
              <a:tr h="439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Выбрасываете ли вы мусор в урну вне дома?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Да – 24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Нет- 3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Разделяете ли вы мусор перед тем, как его выбрасываете?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Да – 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Нет- 24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6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Выбрасываете ли вы ненужные вещи: технику, одежду, обувь, игрушки в хорошем состоянии?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Да – 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Нет- 25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Знаете ли вы, как утилизируется мусор?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Да – 12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Нет- 13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Знаете ли вы, как можно использовать вторичный мусор?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Да – 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Нет- 4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6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Кто больше мусорит: дошкольники, младшие школьники, подростки, молодёжь, взрослые.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Дошкольники- 4, младшие школьники- 10, подростки- 5, молодёжь- 19, взрослые-1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Знаете ли вы, что можно изготовить из бытового мусора?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Да – 18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Нет- 7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Есть ли у вас предметы, сделанные из бытового мусора? Что это?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Да – 11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Нет- 14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Уносите ли вы с собой мусор после пикника?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Да – 26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Нет- 1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Устраиваете ли вы субботники возле дома?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Да – 26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Нет- 1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Участвуете ли вы в общешкольных и общепоселковых субботниках?</a:t>
                      </a: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Да – 27</a:t>
                      </a: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14612" y="214290"/>
            <a:ext cx="3363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+mj-lt"/>
              </a:rPr>
              <a:t>Анкетирование</a:t>
            </a:r>
            <a:endParaRPr lang="ru-RU" sz="3200" b="1" dirty="0">
              <a:latin typeface="+mj-lt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69EEA8D-45A4-47CF-84B4-E18882664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rmAutofit fontScale="90000"/>
          </a:bodyPr>
          <a:lstStyle/>
          <a:p>
            <a:pPr algn="ctr"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1"/>
                </a:solidFill>
                <a:latin typeface="+mn-lt"/>
              </a:rPr>
              <a:t>Эксперимент по разложению некоторых видов мусора</a:t>
            </a:r>
            <a:endParaRPr lang="ru-RU" sz="3200" b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3" name="Рисунок 2" descr="hello_html_m2b95d71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321471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ello_html_m56808fe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285860"/>
            <a:ext cx="3398840" cy="164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ello_html_9e0747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3214686"/>
            <a:ext cx="311308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ello_html_5ff00c4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3214686"/>
            <a:ext cx="335758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ello_html_m678558c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5000636"/>
            <a:ext cx="3143272" cy="1643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ello_html_6fb569a2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5000636"/>
            <a:ext cx="304165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>
            <a:extLst>
              <a:ext uri="{FF2B5EF4-FFF2-40B4-BE49-F238E27FC236}">
                <a16:creationId xmlns="" xmlns:a16="http://schemas.microsoft.com/office/drawing/2014/main" id="{6BFCAE97-CA07-4FD6-88E4-55C023A10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altLang="en-US" b="1" dirty="0" smtClean="0"/>
              <a:t>Рекомендации</a:t>
            </a:r>
            <a:endParaRPr lang="ru-RU" altLang="en-US" b="1" dirty="0"/>
          </a:p>
        </p:txBody>
      </p:sp>
      <p:sp>
        <p:nvSpPr>
          <p:cNvPr id="36867" name="Содержимое 3">
            <a:extLst>
              <a:ext uri="{FF2B5EF4-FFF2-40B4-BE49-F238E27FC236}">
                <a16:creationId xmlns="" xmlns:a16="http://schemas.microsoft.com/office/drawing/2014/main" id="{AC291518-70E3-43B0-B9D9-EE0CA9F411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3" y="1571613"/>
            <a:ext cx="8218487" cy="4810138"/>
          </a:xfrm>
        </p:spPr>
        <p:txBody>
          <a:bodyPr>
            <a:normAutofit lnSpcReduction="10000"/>
          </a:bodyPr>
          <a:lstStyle/>
          <a:p>
            <a:pPr lvl="3"/>
            <a:r>
              <a:rPr lang="ru-RU" sz="2800" dirty="0" smtClean="0"/>
              <a:t>Установить необходимое количество мусорных баков и организовать своевременный вывоз мусора;</a:t>
            </a:r>
          </a:p>
          <a:p>
            <a:pPr lvl="3"/>
            <a:r>
              <a:rPr lang="ru-RU" sz="2800" dirty="0" smtClean="0"/>
              <a:t>Ввести систему штрафов для лиц, загрязняющих окружающую среду;</a:t>
            </a:r>
          </a:p>
          <a:p>
            <a:pPr lvl="3"/>
            <a:r>
              <a:rPr lang="ru-RU" sz="2800" dirty="0" smtClean="0"/>
              <a:t>Организовать непрерывное экологическое образование для всего населения через беседы, выпуск листовок;</a:t>
            </a:r>
          </a:p>
          <a:p>
            <a:pPr lvl="3"/>
            <a:r>
              <a:rPr lang="ru-RU" sz="2800" dirty="0" smtClean="0"/>
              <a:t>Вторичное использование мусора.</a:t>
            </a:r>
          </a:p>
          <a:p>
            <a:r>
              <a:rPr lang="ru-RU" sz="2800" dirty="0" smtClean="0"/>
              <a:t> </a:t>
            </a:r>
            <a:endParaRPr lang="ru-RU" sz="2400" dirty="0" smtClean="0"/>
          </a:p>
          <a:p>
            <a:endParaRPr lang="ru-RU" altLang="en-US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E6409F-FE13-4382-B53F-4EFE2DBAF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/>
              <a:t>Что можно сделать из мусора?</a:t>
            </a:r>
          </a:p>
        </p:txBody>
      </p:sp>
      <p:sp>
        <p:nvSpPr>
          <p:cNvPr id="23555" name="Содержимое 3">
            <a:extLst>
              <a:ext uri="{FF2B5EF4-FFF2-40B4-BE49-F238E27FC236}">
                <a16:creationId xmlns="" xmlns:a16="http://schemas.microsoft.com/office/drawing/2014/main" id="{0A280B02-4EF4-414C-9E6E-E49CFE9D54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3" y="6137275"/>
            <a:ext cx="8135937" cy="720725"/>
          </a:xfrm>
        </p:spPr>
        <p:txBody>
          <a:bodyPr/>
          <a:lstStyle/>
          <a:p>
            <a:pPr algn="ctr">
              <a:buFont typeface="Wingdings 2" panose="05020102010507070707" pitchFamily="18" charset="2"/>
              <a:buNone/>
            </a:pPr>
            <a:r>
              <a:rPr lang="ru-RU" altLang="en-US" sz="3200" b="1"/>
              <a:t>Кормушки  для  птиц</a:t>
            </a:r>
          </a:p>
        </p:txBody>
      </p:sp>
      <p:pic>
        <p:nvPicPr>
          <p:cNvPr id="23556" name="Рисунок 6">
            <a:extLst>
              <a:ext uri="{FF2B5EF4-FFF2-40B4-BE49-F238E27FC236}">
                <a16:creationId xmlns="" xmlns:a16="http://schemas.microsoft.com/office/drawing/2014/main" id="{A9B501BD-6620-44FA-BD01-FA1721A543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0000" contrast="1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789" r="14995"/>
          <a:stretch>
            <a:fillRect/>
          </a:stretch>
        </p:blipFill>
        <p:spPr bwMode="auto">
          <a:xfrm>
            <a:off x="395288" y="1557338"/>
            <a:ext cx="40322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2" descr="http://img3.imgbb.ru/1/6/d/16da28a5b7e68f223d5ad59ebf6f1694.jpg?450x351">
            <a:extLst>
              <a:ext uri="{FF2B5EF4-FFF2-40B4-BE49-F238E27FC236}">
                <a16:creationId xmlns="" xmlns:a16="http://schemas.microsoft.com/office/drawing/2014/main" id="{CE1840F4-C294-47F8-9B24-4449010B2B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840" r="7600"/>
          <a:stretch>
            <a:fillRect/>
          </a:stretch>
        </p:blipFill>
        <p:spPr bwMode="auto">
          <a:xfrm>
            <a:off x="4716463" y="1557338"/>
            <a:ext cx="416877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2245C4-5918-4CC8-BCE1-03BF6F9E9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/>
              <a:t>Что можно сделать из мусора?</a:t>
            </a:r>
          </a:p>
        </p:txBody>
      </p:sp>
      <p:sp>
        <p:nvSpPr>
          <p:cNvPr id="24580" name="Содержимое 3">
            <a:extLst>
              <a:ext uri="{FF2B5EF4-FFF2-40B4-BE49-F238E27FC236}">
                <a16:creationId xmlns="" xmlns:a16="http://schemas.microsoft.com/office/drawing/2014/main" id="{65CF6FE8-4FBE-48C4-8036-B6D94D44EE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3" y="6137275"/>
            <a:ext cx="8135937" cy="720725"/>
          </a:xfrm>
        </p:spPr>
        <p:txBody>
          <a:bodyPr/>
          <a:lstStyle/>
          <a:p>
            <a:pPr algn="ctr">
              <a:buFont typeface="Wingdings 2" panose="05020102010507070707" pitchFamily="18" charset="2"/>
              <a:buNone/>
            </a:pPr>
            <a:r>
              <a:rPr lang="ru-RU" altLang="en-US" sz="3200" b="1"/>
              <a:t>Домик для игр</a:t>
            </a:r>
          </a:p>
        </p:txBody>
      </p:sp>
      <p:pic>
        <p:nvPicPr>
          <p:cNvPr id="24579" name="Рисунок 4">
            <a:extLst>
              <a:ext uri="{FF2B5EF4-FFF2-40B4-BE49-F238E27FC236}">
                <a16:creationId xmlns="" xmlns:a16="http://schemas.microsoft.com/office/drawing/2014/main" id="{E05BAA60-8463-4B8A-930F-D175F13908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12875"/>
            <a:ext cx="80645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>
            <a:extLst>
              <a:ext uri="{FF2B5EF4-FFF2-40B4-BE49-F238E27FC236}">
                <a16:creationId xmlns="" xmlns:a16="http://schemas.microsoft.com/office/drawing/2014/main" id="{4C775B52-F427-4EDC-AB59-A67B919E8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875" y="260350"/>
            <a:ext cx="4176713" cy="1143000"/>
          </a:xfrm>
        </p:spPr>
        <p:txBody>
          <a:bodyPr/>
          <a:lstStyle/>
          <a:p>
            <a:pPr algn="ctr"/>
            <a:r>
              <a:rPr lang="ru-RU" altLang="en-US" b="1"/>
              <a:t>Актуальность</a:t>
            </a:r>
          </a:p>
        </p:txBody>
      </p:sp>
      <p:sp>
        <p:nvSpPr>
          <p:cNvPr id="3" name="Содержимое 2">
            <a:extLst>
              <a:ext uri="{FF2B5EF4-FFF2-40B4-BE49-F238E27FC236}">
                <a16:creationId xmlns="" xmlns:a16="http://schemas.microsoft.com/office/drawing/2014/main" id="{7F0AC1C2-AE58-4560-B4E3-80C5119D6B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750" y="5849938"/>
            <a:ext cx="8280400" cy="963612"/>
          </a:xfrm>
        </p:spPr>
        <p:txBody>
          <a:bodyPr>
            <a:normAutofit fontScale="92500"/>
          </a:bodyPr>
          <a:lstStyle/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/>
              <a:t>Людям в процессе </a:t>
            </a:r>
            <a:r>
              <a:rPr lang="ru-RU" b="1" dirty="0" smtClean="0"/>
              <a:t> жизни </a:t>
            </a:r>
            <a:r>
              <a:rPr lang="ru-RU" b="1" dirty="0"/>
              <a:t>свойственно оставлять за собой всевозможный мусор и различные отходы. </a:t>
            </a:r>
          </a:p>
          <a:p>
            <a:pPr marL="0" indent="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/>
          </a:p>
        </p:txBody>
      </p:sp>
      <p:pic>
        <p:nvPicPr>
          <p:cNvPr id="5" name="Picture 2" descr="http://www.zolushka-spb.ru/resources/images/tbo.jpg">
            <a:extLst>
              <a:ext uri="{FF2B5EF4-FFF2-40B4-BE49-F238E27FC236}">
                <a16:creationId xmlns="" xmlns:a16="http://schemas.microsoft.com/office/drawing/2014/main" id="{7E64B283-1B18-4688-8D2C-B483476CA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1571612"/>
            <a:ext cx="5786477" cy="3765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2" descr="http://test.okmr.ru/upload/iblock/303/303ed479d29dd465610b122d52961aa5.jpg">
            <a:extLst>
              <a:ext uri="{FF2B5EF4-FFF2-40B4-BE49-F238E27FC236}">
                <a16:creationId xmlns="" xmlns:a16="http://schemas.microsoft.com/office/drawing/2014/main" id="{C733DF74-E369-4652-9D1B-4CC747763F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9FE"/>
              </a:clrFrom>
              <a:clrTo>
                <a:srgbClr val="FAF9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075" y="500042"/>
            <a:ext cx="24479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http://sp.bvf.ru/image/photo/1219467_s2.jpg">
            <a:extLst>
              <a:ext uri="{FF2B5EF4-FFF2-40B4-BE49-F238E27FC236}">
                <a16:creationId xmlns="" xmlns:a16="http://schemas.microsoft.com/office/drawing/2014/main" id="{5ED65572-A9FA-490A-A0BF-7DA201EFF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333"/>
          <a:stretch>
            <a:fillRect/>
          </a:stretch>
        </p:blipFill>
        <p:spPr bwMode="auto">
          <a:xfrm rot="235076">
            <a:off x="6335886" y="3376332"/>
            <a:ext cx="2725938" cy="2498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0" descr="http://by24.ru/photo_products/325.jpg">
            <a:extLst>
              <a:ext uri="{FF2B5EF4-FFF2-40B4-BE49-F238E27FC236}">
                <a16:creationId xmlns="" xmlns:a16="http://schemas.microsoft.com/office/drawing/2014/main" id="{32DE183C-088C-4FA3-9F25-2509D1F48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054" t="8591" r="27837" b="3783"/>
          <a:stretch>
            <a:fillRect/>
          </a:stretch>
        </p:blipFill>
        <p:spPr bwMode="auto">
          <a:xfrm>
            <a:off x="6357950" y="2500306"/>
            <a:ext cx="974919" cy="1776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2808FE4-42B8-45CD-A504-5F0029A24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/>
              <a:t>Что можно сделать из мусора?</a:t>
            </a:r>
          </a:p>
        </p:txBody>
      </p:sp>
      <p:sp>
        <p:nvSpPr>
          <p:cNvPr id="25603" name="Содержимое 3">
            <a:extLst>
              <a:ext uri="{FF2B5EF4-FFF2-40B4-BE49-F238E27FC236}">
                <a16:creationId xmlns="" xmlns:a16="http://schemas.microsoft.com/office/drawing/2014/main" id="{F3AF13C2-20CB-43D7-8E90-21C1AF0544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3" y="6137275"/>
            <a:ext cx="8135937" cy="720725"/>
          </a:xfrm>
        </p:spPr>
        <p:txBody>
          <a:bodyPr/>
          <a:lstStyle/>
          <a:p>
            <a:pPr algn="ctr">
              <a:buFont typeface="Wingdings 2" panose="05020102010507070707" pitchFamily="18" charset="2"/>
              <a:buNone/>
            </a:pPr>
            <a:r>
              <a:rPr lang="ru-RU" altLang="en-US" sz="3200" b="1"/>
              <a:t>Поделки, игрушки</a:t>
            </a:r>
          </a:p>
        </p:txBody>
      </p:sp>
      <p:pic>
        <p:nvPicPr>
          <p:cNvPr id="25604" name="Picture 2" descr="http://cs7004.vk.me/c7003/v7003768/d4e5/uA2gBon7lA8.jpg">
            <a:extLst>
              <a:ext uri="{FF2B5EF4-FFF2-40B4-BE49-F238E27FC236}">
                <a16:creationId xmlns="" xmlns:a16="http://schemas.microsoft.com/office/drawing/2014/main" id="{135E46C8-1ACE-4641-9D3D-0C96C943E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163"/>
          <a:stretch>
            <a:fillRect/>
          </a:stretch>
        </p:blipFill>
        <p:spPr bwMode="auto">
          <a:xfrm>
            <a:off x="5508625" y="1557338"/>
            <a:ext cx="3289300" cy="450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Рисунок 7">
            <a:extLst>
              <a:ext uri="{FF2B5EF4-FFF2-40B4-BE49-F238E27FC236}">
                <a16:creationId xmlns="" xmlns:a16="http://schemas.microsoft.com/office/drawing/2014/main" id="{427CB50D-E963-4143-85BE-2376E2391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233"/>
          <a:stretch>
            <a:fillRect/>
          </a:stretch>
        </p:blipFill>
        <p:spPr bwMode="auto">
          <a:xfrm>
            <a:off x="2700338" y="1557338"/>
            <a:ext cx="2592387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 descr="http://prostodelkino.com/uploads/posts/2012-12-14/image_201229.jpg">
            <a:extLst>
              <a:ext uri="{FF2B5EF4-FFF2-40B4-BE49-F238E27FC236}">
                <a16:creationId xmlns="" xmlns:a16="http://schemas.microsoft.com/office/drawing/2014/main" id="{35C4BC53-E5B3-4B3F-B37F-1894EC9CD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484313"/>
            <a:ext cx="15811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8C7A7348-20CB-4E80-B703-C63D91635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/>
              <a:t>Вторая жизнь ненужных вещей</a:t>
            </a:r>
          </a:p>
        </p:txBody>
      </p:sp>
      <p:pic>
        <p:nvPicPr>
          <p:cNvPr id="32771" name="Рисунок 4" descr="C:\Documents and Settings\Admin\Рабочий стол\Проект часы\SAM_2310.JPG">
            <a:extLst>
              <a:ext uri="{FF2B5EF4-FFF2-40B4-BE49-F238E27FC236}">
                <a16:creationId xmlns="" xmlns:a16="http://schemas.microsoft.com/office/drawing/2014/main" id="{D8CD026F-4C53-400E-93F2-9BD3E3DD1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10000" contrast="2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6062" b="7935"/>
          <a:stretch>
            <a:fillRect/>
          </a:stretch>
        </p:blipFill>
        <p:spPr bwMode="auto">
          <a:xfrm>
            <a:off x="2071671" y="1571613"/>
            <a:ext cx="4714908" cy="471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r>
              <a:rPr lang="ru-RU" dirty="0" smtClean="0"/>
              <a:t>Что можно сделать из мусора?</a:t>
            </a:r>
            <a:endParaRPr lang="ru-RU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8854" b="28646"/>
          <a:stretch>
            <a:fillRect/>
          </a:stretch>
        </p:blipFill>
        <p:spPr bwMode="auto">
          <a:xfrm>
            <a:off x="1142976" y="928670"/>
            <a:ext cx="2571768" cy="3125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/>
          <a:srcRect t="15092" b="52616"/>
          <a:stretch>
            <a:fillRect/>
          </a:stretch>
        </p:blipFill>
        <p:spPr bwMode="auto">
          <a:xfrm>
            <a:off x="428596" y="4071942"/>
            <a:ext cx="4002800" cy="258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4"/>
          <a:srcRect l="15602" t="3113" r="20856" b="59387"/>
          <a:stretch>
            <a:fillRect/>
          </a:stretch>
        </p:blipFill>
        <p:spPr bwMode="auto">
          <a:xfrm>
            <a:off x="4857752" y="1285860"/>
            <a:ext cx="4005489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/>
          <a:lstStyle/>
          <a:p>
            <a:r>
              <a:rPr lang="ru-RU" dirty="0" smtClean="0"/>
              <a:t>Что можно сделать из мусора?</a:t>
            </a:r>
            <a:endParaRPr lang="ru-RU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 t="20312" b="17708"/>
          <a:stretch>
            <a:fillRect/>
          </a:stretch>
        </p:blipFill>
        <p:spPr bwMode="auto">
          <a:xfrm>
            <a:off x="4857752" y="1285860"/>
            <a:ext cx="3918857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 t="32292" b="34895"/>
          <a:stretch>
            <a:fillRect/>
          </a:stretch>
        </p:blipFill>
        <p:spPr bwMode="auto">
          <a:xfrm>
            <a:off x="428596" y="1142984"/>
            <a:ext cx="4156875" cy="2727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/>
          <a:srcRect t="30718" b="42199"/>
          <a:stretch>
            <a:fillRect/>
          </a:stretch>
        </p:blipFill>
        <p:spPr bwMode="auto">
          <a:xfrm>
            <a:off x="142844" y="4000504"/>
            <a:ext cx="4615917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>
            <a:extLst>
              <a:ext uri="{FF2B5EF4-FFF2-40B4-BE49-F238E27FC236}">
                <a16:creationId xmlns="" xmlns:a16="http://schemas.microsoft.com/office/drawing/2014/main" id="{17AFF006-7BD4-493B-8223-39A1055EF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66832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en-US" b="1" dirty="0"/>
              <a:t>Выводы</a:t>
            </a:r>
          </a:p>
        </p:txBody>
      </p:sp>
      <p:sp>
        <p:nvSpPr>
          <p:cNvPr id="34819" name="Содержимое 3">
            <a:extLst>
              <a:ext uri="{FF2B5EF4-FFF2-40B4-BE49-F238E27FC236}">
                <a16:creationId xmlns="" xmlns:a16="http://schemas.microsoft.com/office/drawing/2014/main" id="{A82D0E01-F79E-489C-9287-969D345648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8313" y="1000108"/>
            <a:ext cx="8218487" cy="3221055"/>
          </a:xfrm>
        </p:spPr>
        <p:txBody>
          <a:bodyPr>
            <a:noAutofit/>
          </a:bodyPr>
          <a:lstStyle/>
          <a:p>
            <a:pPr marL="514350" indent="-514350" algn="just">
              <a:buNone/>
            </a:pPr>
            <a:r>
              <a:rPr lang="ru-RU" sz="2800" dirty="0" smtClean="0"/>
              <a:t>Наиболее серьёзную опасность сегодня представляют твердые бытовые отходы – пластик, стекло, полиэтиленовые пакеты, аэрозольные баллончики, банки из-под краски и другой химии, а также новые виды бытовых отходов – батарейки, аппаратура. Тогда как пищевые отходы разлагаются за 1-2 месяца и угрозы не представляют.</a:t>
            </a:r>
          </a:p>
          <a:p>
            <a:pPr marL="514350" indent="-514350" algn="just">
              <a:buFont typeface="Wingdings 2" panose="05020102010507070707" pitchFamily="18" charset="2"/>
              <a:buNone/>
            </a:pPr>
            <a:r>
              <a:rPr lang="ru-RU" altLang="en-US" sz="2800" dirty="0" smtClean="0"/>
              <a:t>Я познакомилась </a:t>
            </a:r>
            <a:r>
              <a:rPr lang="ru-RU" altLang="en-US" sz="2800" dirty="0"/>
              <a:t>с видами мусора, с его влиянием на окружающую среду, с доступными вариантами переработки и повторного использования бытовых </a:t>
            </a:r>
            <a:r>
              <a:rPr lang="ru-RU" altLang="en-US" sz="2800" dirty="0" smtClean="0"/>
              <a:t>отходов. </a:t>
            </a:r>
            <a:endParaRPr lang="ru-RU" altLang="en-US" sz="2800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264320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Спасибо за внимание</a:t>
            </a:r>
            <a:endParaRPr lang="ru-RU" b="1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zolushka-spb.ru/resources/images/tbo.jpg">
            <a:extLst>
              <a:ext uri="{FF2B5EF4-FFF2-40B4-BE49-F238E27FC236}">
                <a16:creationId xmlns="" xmlns:a16="http://schemas.microsoft.com/office/drawing/2014/main" id="{7E64B283-1B18-4688-8D2C-B483476CA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84313"/>
            <a:ext cx="8393113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719FB1E4-D7B1-41EF-91D2-37FD181DFA0C}"/>
              </a:ext>
            </a:extLst>
          </p:cNvPr>
          <p:cNvSpPr txBox="1">
            <a:spLocks/>
          </p:cNvSpPr>
          <p:nvPr/>
        </p:nvSpPr>
        <p:spPr>
          <a:xfrm>
            <a:off x="468313" y="476250"/>
            <a:ext cx="8218487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Бытовой  мусор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6" descr="https://souo-mos.ru/wp-content/uploads/2015/06/437928bdc3f824c43d5e62620afeb4e5.png">
            <a:extLst>
              <a:ext uri="{FF2B5EF4-FFF2-40B4-BE49-F238E27FC236}">
                <a16:creationId xmlns="" xmlns:a16="http://schemas.microsoft.com/office/drawing/2014/main" id="{A834F6F4-416D-4307-9FEF-7753CCC41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4554"/>
          <a:stretch>
            <a:fillRect/>
          </a:stretch>
        </p:blipFill>
        <p:spPr bwMode="auto">
          <a:xfrm>
            <a:off x="6929454" y="2214554"/>
            <a:ext cx="1439862" cy="42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6" descr="http://sp.bvf.ru/image/photo/1219467_s2.jpg">
            <a:extLst>
              <a:ext uri="{FF2B5EF4-FFF2-40B4-BE49-F238E27FC236}">
                <a16:creationId xmlns="" xmlns:a16="http://schemas.microsoft.com/office/drawing/2014/main" id="{5ED65572-A9FA-490A-A0BF-7DA201EFF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333"/>
          <a:stretch>
            <a:fillRect/>
          </a:stretch>
        </p:blipFill>
        <p:spPr bwMode="auto">
          <a:xfrm rot="235076">
            <a:off x="3663565" y="3458220"/>
            <a:ext cx="3041721" cy="278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0605BF6D-3057-4D9D-A10B-19A7BC3B9A0A}"/>
              </a:ext>
            </a:extLst>
          </p:cNvPr>
          <p:cNvSpPr txBox="1">
            <a:spLocks/>
          </p:cNvSpPr>
          <p:nvPr/>
        </p:nvSpPr>
        <p:spPr>
          <a:xfrm>
            <a:off x="468313" y="476250"/>
            <a:ext cx="8218487" cy="11430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 : </a:t>
            </a: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изучить проблему твёрдых бытовых отходов в сельской местности на примере  села Бомнак. Научиться находить применение разным упаковкам после их первичного использования. </a:t>
            </a:r>
            <a:endParaRPr lang="ru-RU" sz="2800" b="1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 descr="D:\Загрузки\SHAREIT\GT-I9105\photo\20170113_210623.jpg"/>
          <p:cNvPicPr/>
          <p:nvPr/>
        </p:nvPicPr>
        <p:blipFill>
          <a:blip r:embed="rId4" cstate="print"/>
          <a:srcRect l="36213" r="15533" b="19362"/>
          <a:stretch>
            <a:fillRect/>
          </a:stretch>
        </p:blipFill>
        <p:spPr bwMode="auto">
          <a:xfrm>
            <a:off x="642910" y="3286124"/>
            <a:ext cx="2714644" cy="288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>
            <a:extLst>
              <a:ext uri="{FF2B5EF4-FFF2-40B4-BE49-F238E27FC236}">
                <a16:creationId xmlns="" xmlns:a16="http://schemas.microsoft.com/office/drawing/2014/main" id="{6733DB1C-534E-4069-8F49-D2F11E4A1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b="1" dirty="0" smtClean="0"/>
              <a:t>Задачи: </a:t>
            </a:r>
            <a:endParaRPr lang="ru-RU" altLang="en-US" b="1" dirty="0"/>
          </a:p>
        </p:txBody>
      </p:sp>
      <p:pic>
        <p:nvPicPr>
          <p:cNvPr id="9219" name="Picture 6" descr="http://koza-style.com.ua/img/4.png">
            <a:extLst>
              <a:ext uri="{FF2B5EF4-FFF2-40B4-BE49-F238E27FC236}">
                <a16:creationId xmlns="" xmlns:a16="http://schemas.microsoft.com/office/drawing/2014/main" id="{BEEA87BC-0F84-455A-8B61-EDE27DED22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8" y="5393070"/>
            <a:ext cx="1749407" cy="113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одержимое 6">
            <a:extLst>
              <a:ext uri="{FF2B5EF4-FFF2-40B4-BE49-F238E27FC236}">
                <a16:creationId xmlns="" xmlns:a16="http://schemas.microsoft.com/office/drawing/2014/main" id="{14D07C56-5988-4EAE-A6F9-26FED41C4613}"/>
              </a:ext>
            </a:extLst>
          </p:cNvPr>
          <p:cNvSpPr txBox="1">
            <a:spLocks/>
          </p:cNvSpPr>
          <p:nvPr/>
        </p:nvSpPr>
        <p:spPr>
          <a:xfrm>
            <a:off x="611188" y="2060575"/>
            <a:ext cx="7777162" cy="749300"/>
          </a:xfrm>
          <a:prstGeom prst="rect">
            <a:avLst/>
          </a:prstGeom>
        </p:spPr>
        <p:txBody>
          <a:bodyPr/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endParaRPr lang="ru-RU" sz="3600" dirty="0">
              <a:latin typeface="+mn-lt"/>
              <a:cs typeface="+mn-cs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57158" y="1357298"/>
            <a:ext cx="8143932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Изучить состав  бытовых отходов, выбрасываемых жителями сельских поселений.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Познакомиться с экологическим состоянием территории села Бомнак на предмет загрязнения твердыми бытовыми отходами.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Выявить причины сложившейся экологической ситуации.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Разработать меры по улучшению экологической обстановки в селе.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Поделиться результатами исследования с заинтересованными лицами, сверстниками.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Times New Roman" pitchFamily="18" charset="0"/>
              </a:rPr>
              <a:t>Провести исследование о том, как можно использовать мусор вторично.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https://sp2all.ru/images/goods/7848/0/1116294.jpg">
            <a:extLst>
              <a:ext uri="{FF2B5EF4-FFF2-40B4-BE49-F238E27FC236}">
                <a16:creationId xmlns="" xmlns:a16="http://schemas.microsoft.com/office/drawing/2014/main" id="{67DA9B22-522B-47E1-8E49-14ED092DC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4429132"/>
            <a:ext cx="2857520" cy="1991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5">
            <a:extLst>
              <a:ext uri="{FF2B5EF4-FFF2-40B4-BE49-F238E27FC236}">
                <a16:creationId xmlns="" xmlns:a16="http://schemas.microsoft.com/office/drawing/2014/main" id="{A6B63BE4-6669-48EF-AB0B-D063F45E52A8}"/>
              </a:ext>
            </a:extLst>
          </p:cNvPr>
          <p:cNvSpPr txBox="1">
            <a:spLocks/>
          </p:cNvSpPr>
          <p:nvPr/>
        </p:nvSpPr>
        <p:spPr>
          <a:xfrm>
            <a:off x="395288" y="188913"/>
            <a:ext cx="8229600" cy="1143000"/>
          </a:xfrm>
          <a:prstGeom prst="rect">
            <a:avLst/>
          </a:prstGeom>
        </p:spPr>
        <p:txBody>
          <a:bodyPr lIns="0" rIns="0" bIns="0" anchor="b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Гипотеза</a:t>
            </a:r>
          </a:p>
        </p:txBody>
      </p:sp>
      <p:pic>
        <p:nvPicPr>
          <p:cNvPr id="10245" name="Picture 2" descr="http://mirposud.ru/mirposud/static/images/photo/30199.jpeg">
            <a:extLst>
              <a:ext uri="{FF2B5EF4-FFF2-40B4-BE49-F238E27FC236}">
                <a16:creationId xmlns="" xmlns:a16="http://schemas.microsoft.com/office/drawing/2014/main" id="{0BAB7B56-E242-4A4C-945F-12B2992F5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73828">
            <a:off x="2917825" y="4384676"/>
            <a:ext cx="3278187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8" descr="http://fs01.enter.ru/1/1/500/7f/102715.jpg">
            <a:extLst>
              <a:ext uri="{FF2B5EF4-FFF2-40B4-BE49-F238E27FC236}">
                <a16:creationId xmlns="" xmlns:a16="http://schemas.microsoft.com/office/drawing/2014/main" id="{47F3BBDC-1C4F-41C2-A8FD-1477FBB003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120" t="22681" r="9280" b="27425"/>
          <a:stretch>
            <a:fillRect/>
          </a:stretch>
        </p:blipFill>
        <p:spPr bwMode="auto">
          <a:xfrm>
            <a:off x="471394" y="4724400"/>
            <a:ext cx="2475006" cy="1633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8596" y="1714488"/>
            <a:ext cx="807249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Предполагаем, что если бытовой мусор сортировать на группы, то каждую из них можно перерабатывать для повторного использования без вреда для окружающего мира</a:t>
            </a:r>
            <a:endParaRPr lang="ru-RU" sz="3200" b="1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Содержимое 2">
            <a:extLst>
              <a:ext uri="{FF2B5EF4-FFF2-40B4-BE49-F238E27FC236}">
                <a16:creationId xmlns="" xmlns:a16="http://schemas.microsoft.com/office/drawing/2014/main" id="{4A025671-3655-45D2-A462-445FECB44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1857364"/>
            <a:ext cx="8229600" cy="3659199"/>
          </a:xfrm>
        </p:spPr>
        <p:txBody>
          <a:bodyPr>
            <a:normAutofit/>
          </a:bodyPr>
          <a:lstStyle/>
          <a:p>
            <a:pPr lvl="0"/>
            <a:r>
              <a:rPr lang="ru-RU" sz="3600" dirty="0" smtClean="0"/>
              <a:t>Содержимое мусорной корзины семьи.</a:t>
            </a:r>
          </a:p>
          <a:p>
            <a:pPr lvl="0"/>
            <a:r>
              <a:rPr lang="ru-RU" sz="3600" dirty="0" smtClean="0"/>
              <a:t>Свалки окрестностей с.Бомнак</a:t>
            </a:r>
          </a:p>
          <a:p>
            <a:pPr lvl="0"/>
            <a:r>
              <a:rPr lang="ru-RU" sz="3600" dirty="0" smtClean="0"/>
              <a:t>Бытовые отходы жизнедеятельности человека</a:t>
            </a:r>
          </a:p>
          <a:p>
            <a:pPr marL="0" indent="0" algn="ctr">
              <a:buFont typeface="Wingdings 2" panose="05020102010507070707" pitchFamily="18" charset="2"/>
              <a:buNone/>
            </a:pPr>
            <a:r>
              <a:rPr lang="ru-RU" altLang="en-US" sz="3600" dirty="0" smtClean="0"/>
              <a:t>  </a:t>
            </a:r>
            <a:endParaRPr lang="ru-RU" altLang="en-US" sz="3600" dirty="0"/>
          </a:p>
        </p:txBody>
      </p:sp>
      <p:sp>
        <p:nvSpPr>
          <p:cNvPr id="11266" name="Заголовок 1">
            <a:extLst>
              <a:ext uri="{FF2B5EF4-FFF2-40B4-BE49-F238E27FC236}">
                <a16:creationId xmlns="" xmlns:a16="http://schemas.microsoft.com/office/drawing/2014/main" id="{88B9778E-24CD-419A-8453-1588891AC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en-US" b="1" dirty="0" smtClean="0"/>
              <a:t>Объект исследования</a:t>
            </a:r>
            <a:endParaRPr lang="ru-RU" altLang="en-US" b="1" dirty="0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Содержимое 2">
            <a:extLst>
              <a:ext uri="{FF2B5EF4-FFF2-40B4-BE49-F238E27FC236}">
                <a16:creationId xmlns="" xmlns:a16="http://schemas.microsoft.com/office/drawing/2014/main" id="{D06E286F-E435-4F87-A027-7BA3AE5AF1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643051"/>
            <a:ext cx="8686800" cy="47387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endParaRPr lang="ru-RU" altLang="en-US" sz="2800" dirty="0"/>
          </a:p>
          <a:p>
            <a:pPr lvl="0"/>
            <a:r>
              <a:rPr lang="ru-RU" sz="2800" dirty="0" smtClean="0"/>
              <a:t>Изучение ранее опубликованных материалов в научно- популярной литературе и поиск информации в сети Интернет.</a:t>
            </a:r>
          </a:p>
          <a:p>
            <a:pPr lvl="0"/>
            <a:r>
              <a:rPr lang="ru-RU" sz="2800" dirty="0" smtClean="0"/>
              <a:t>Экологический мониторинг (наблюдение, количественный учет несанкционированных свалок, а также исследование семейного мусорного ведра за неделю, оценка и прогноз).</a:t>
            </a:r>
          </a:p>
          <a:p>
            <a:pPr lvl="0"/>
            <a:r>
              <a:rPr lang="ru-RU" sz="2800" dirty="0" smtClean="0"/>
              <a:t>Анкетирование.</a:t>
            </a:r>
          </a:p>
          <a:p>
            <a:pPr>
              <a:lnSpc>
                <a:spcPct val="150000"/>
              </a:lnSpc>
            </a:pPr>
            <a:endParaRPr lang="ru-RU" altLang="en-US" sz="2800" dirty="0"/>
          </a:p>
          <a:p>
            <a:pPr>
              <a:lnSpc>
                <a:spcPct val="150000"/>
              </a:lnSpc>
              <a:buFont typeface="Wingdings 2" panose="05020102010507070707" pitchFamily="18" charset="2"/>
              <a:buNone/>
            </a:pPr>
            <a:endParaRPr lang="ru-RU" altLang="en-US" sz="2800" dirty="0"/>
          </a:p>
        </p:txBody>
      </p:sp>
      <p:sp>
        <p:nvSpPr>
          <p:cNvPr id="13314" name="Заголовок 1">
            <a:extLst>
              <a:ext uri="{FF2B5EF4-FFF2-40B4-BE49-F238E27FC236}">
                <a16:creationId xmlns="" xmlns:a16="http://schemas.microsoft.com/office/drawing/2014/main" id="{9A2E4D2F-8CEF-415F-BCB4-7136CFE4A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143000"/>
          </a:xfrm>
        </p:spPr>
        <p:txBody>
          <a:bodyPr/>
          <a:lstStyle/>
          <a:p>
            <a:pPr algn="ctr"/>
            <a:r>
              <a:rPr lang="ru-RU" altLang="en-US" b="1"/>
              <a:t>Методы  исследования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>
            <a:extLst>
              <a:ext uri="{FF2B5EF4-FFF2-40B4-BE49-F238E27FC236}">
                <a16:creationId xmlns="" xmlns:a16="http://schemas.microsoft.com/office/drawing/2014/main" id="{96E2A0B8-0B73-469D-B59D-D8FCDFD67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952485"/>
          </a:xfrm>
        </p:spPr>
        <p:txBody>
          <a:bodyPr/>
          <a:lstStyle/>
          <a:p>
            <a:pPr algn="ctr"/>
            <a:r>
              <a:rPr lang="ru-RU" altLang="en-US" b="1" dirty="0"/>
              <a:t>Этапы работы</a:t>
            </a:r>
          </a:p>
        </p:txBody>
      </p:sp>
      <p:sp>
        <p:nvSpPr>
          <p:cNvPr id="14339" name="Содержимое 2">
            <a:extLst>
              <a:ext uri="{FF2B5EF4-FFF2-40B4-BE49-F238E27FC236}">
                <a16:creationId xmlns="" xmlns:a16="http://schemas.microsoft.com/office/drawing/2014/main" id="{E48E0C54-4CC1-4567-93BD-249AE47D0D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8291513" cy="457203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altLang="en-US" sz="2800" dirty="0"/>
              <a:t>Подготовительный этап: определение темы, цели, задач исследования; выявление проблемы. </a:t>
            </a:r>
          </a:p>
          <a:p>
            <a:pPr>
              <a:lnSpc>
                <a:spcPct val="150000"/>
              </a:lnSpc>
            </a:pPr>
            <a:r>
              <a:rPr lang="ru-RU" altLang="en-US" sz="2800" dirty="0"/>
              <a:t>Основной этап: сбор материала по данной проблеме в разных источниках. </a:t>
            </a:r>
            <a:r>
              <a:rPr lang="ru-RU" altLang="en-US" sz="2800" dirty="0" smtClean="0"/>
              <a:t> Проведение анкетирования, эксперимента. </a:t>
            </a:r>
            <a:endParaRPr lang="ru-RU" altLang="en-US" sz="2800" dirty="0"/>
          </a:p>
          <a:p>
            <a:pPr>
              <a:lnSpc>
                <a:spcPct val="150000"/>
              </a:lnSpc>
            </a:pPr>
            <a:r>
              <a:rPr lang="ru-RU" altLang="en-US" sz="2800" dirty="0"/>
              <a:t>Заключительный этап: </a:t>
            </a:r>
            <a:r>
              <a:rPr lang="ru-RU" altLang="en-US" sz="2800" dirty="0" smtClean="0"/>
              <a:t> </a:t>
            </a:r>
            <a:r>
              <a:rPr lang="ru-RU" altLang="en-US" sz="2800" dirty="0"/>
              <a:t>отчёт о проделанной работе.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512</TotalTime>
  <Words>691</Words>
  <Application>Microsoft Office PowerPoint</Application>
  <PresentationFormat>Экран (4:3)</PresentationFormat>
  <Paragraphs>117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Бумажная</vt:lpstr>
      <vt:lpstr>Мусор, который мы бросаем.</vt:lpstr>
      <vt:lpstr>Актуальность</vt:lpstr>
      <vt:lpstr>Слайд 3</vt:lpstr>
      <vt:lpstr>Слайд 4</vt:lpstr>
      <vt:lpstr>Задачи: </vt:lpstr>
      <vt:lpstr>Слайд 6</vt:lpstr>
      <vt:lpstr>Объект исследования</vt:lpstr>
      <vt:lpstr>Методы  исследования</vt:lpstr>
      <vt:lpstr>Этапы работы</vt:lpstr>
      <vt:lpstr>Причины увеличения количества мусора</vt:lpstr>
      <vt:lpstr>Слайд 11</vt:lpstr>
      <vt:lpstr>Исследование санкционированной свалки с. Бомнак</vt:lpstr>
      <vt:lpstr>Исследование несанкционированной свалки с. Бомнак</vt:lpstr>
      <vt:lpstr>Слайд 14</vt:lpstr>
      <vt:lpstr>Слайд 15</vt:lpstr>
      <vt:lpstr>Эксперимент по разложению некоторых видов мусора</vt:lpstr>
      <vt:lpstr>Рекомендации</vt:lpstr>
      <vt:lpstr>Что можно сделать из мусора?</vt:lpstr>
      <vt:lpstr>Что можно сделать из мусора?</vt:lpstr>
      <vt:lpstr>Что можно сделать из мусора?</vt:lpstr>
      <vt:lpstr>Вторая жизнь ненужных вещей</vt:lpstr>
      <vt:lpstr>Что можно сделать из мусора?</vt:lpstr>
      <vt:lpstr>Что можно сделать из мусора?</vt:lpstr>
      <vt:lpstr>Выводы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МОУ Бомнакская СОШ</cp:lastModifiedBy>
  <cp:revision>52</cp:revision>
  <dcterms:created xsi:type="dcterms:W3CDTF">2017-03-31T01:47:27Z</dcterms:created>
  <dcterms:modified xsi:type="dcterms:W3CDTF">2021-02-28T00:30:30Z</dcterms:modified>
</cp:coreProperties>
</file>