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58" r:id="rId5"/>
    <p:sldId id="259" r:id="rId6"/>
    <p:sldId id="260" r:id="rId7"/>
    <p:sldId id="262" r:id="rId8"/>
    <p:sldId id="266" r:id="rId9"/>
    <p:sldId id="265" r:id="rId10"/>
    <p:sldId id="268" r:id="rId11"/>
    <p:sldId id="263" r:id="rId12"/>
    <p:sldId id="264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70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03E2E-AE21-4E50-958E-C7C4D20E5FFE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3CDE0-D21E-46D6-806B-F39D8675B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540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03E2E-AE21-4E50-958E-C7C4D20E5FFE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3CDE0-D21E-46D6-806B-F39D8675B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1103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03E2E-AE21-4E50-958E-C7C4D20E5FFE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3CDE0-D21E-46D6-806B-F39D8675B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462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03E2E-AE21-4E50-958E-C7C4D20E5FFE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3CDE0-D21E-46D6-806B-F39D8675B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68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03E2E-AE21-4E50-958E-C7C4D20E5FFE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3CDE0-D21E-46D6-806B-F39D8675B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7645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03E2E-AE21-4E50-958E-C7C4D20E5FFE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3CDE0-D21E-46D6-806B-F39D8675B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5707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03E2E-AE21-4E50-958E-C7C4D20E5FFE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3CDE0-D21E-46D6-806B-F39D8675B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6858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03E2E-AE21-4E50-958E-C7C4D20E5FFE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3CDE0-D21E-46D6-806B-F39D8675B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17014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03E2E-AE21-4E50-958E-C7C4D20E5FFE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3CDE0-D21E-46D6-806B-F39D8675B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7535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03E2E-AE21-4E50-958E-C7C4D20E5FFE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3CDE0-D21E-46D6-806B-F39D8675B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4145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03E2E-AE21-4E50-958E-C7C4D20E5FFE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73CDE0-D21E-46D6-806B-F39D8675B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6549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B03E2E-AE21-4E50-958E-C7C4D20E5FFE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73CDE0-D21E-46D6-806B-F39D8675B2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5477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ost-rds@mail.ru" TargetMode="External"/><Relationship Id="rId7" Type="http://schemas.openxmlformats.org/officeDocument/2006/relationships/image" Target="../media/image18.png"/><Relationship Id="rId2" Type="http://schemas.openxmlformats.org/officeDocument/2006/relationships/hyperlink" Target="mailto:atachenka@yandex.ru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hyperlink" Target="https://www.instagram.com/istoki.ostashkov/" TargetMode="External"/><Relationship Id="rId4" Type="http://schemas.openxmlformats.org/officeDocument/2006/relationships/hyperlink" Target="https://vk.com/club20442603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3957569"/>
            <a:ext cx="8021444" cy="647886"/>
          </a:xfrm>
        </p:spPr>
        <p:txBody>
          <a:bodyPr>
            <a:normAutofit fontScale="90000"/>
          </a:bodyPr>
          <a:lstStyle/>
          <a:p>
            <a:r>
              <a:rPr lang="ru-RU" sz="49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9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9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9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9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9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9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9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9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9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  <a:cs typeface="Calibri Light" panose="020F0302020204030204" pitchFamily="34" charset="0"/>
              </a:rPr>
              <a:t>          </a:t>
            </a:r>
            <a:br>
              <a:rPr lang="ru-RU" sz="49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  <a:cs typeface="Calibri Light" panose="020F0302020204030204" pitchFamily="34" charset="0"/>
              </a:rPr>
            </a:br>
            <a:r>
              <a:rPr lang="ru-RU" sz="49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010508" y="4839630"/>
            <a:ext cx="59584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accent1">
                    <a:lumMod val="50000"/>
                  </a:schemeClr>
                </a:solidFill>
              </a:rPr>
              <a:t>Автор: </a:t>
            </a:r>
          </a:p>
          <a:p>
            <a:pPr algn="ctr"/>
            <a:r>
              <a:rPr lang="ru-RU" sz="2400" b="1" i="1" dirty="0" smtClean="0">
                <a:solidFill>
                  <a:schemeClr val="accent1">
                    <a:lumMod val="50000"/>
                  </a:schemeClr>
                </a:solidFill>
              </a:rPr>
              <a:t>Савельева Наталья Алексеевна, </a:t>
            </a:r>
          </a:p>
          <a:p>
            <a:pPr algn="ctr"/>
            <a:r>
              <a:rPr lang="ru-RU" sz="2400" b="1" i="1" dirty="0" smtClean="0">
                <a:solidFill>
                  <a:schemeClr val="accent1">
                    <a:lumMod val="50000"/>
                  </a:schemeClr>
                </a:solidFill>
              </a:rPr>
              <a:t>учитель биологии МБОУ «Гимназия № 2» города Осташкова Тверской области</a:t>
            </a:r>
            <a:endParaRPr lang="ru-RU" sz="24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8281" y="2746548"/>
            <a:ext cx="2788920" cy="15849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53" y="3628609"/>
            <a:ext cx="3633065" cy="24220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1661532" y="457200"/>
            <a:ext cx="9322419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>
                <a:solidFill>
                  <a:schemeClr val="accent1">
                    <a:lumMod val="75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Программа школьных</a:t>
            </a:r>
          </a:p>
          <a:p>
            <a:pPr algn="ctr"/>
            <a:r>
              <a:rPr lang="ru-RU" sz="4800" b="1" i="1" dirty="0">
                <a:solidFill>
                  <a:schemeClr val="accent1">
                    <a:lumMod val="75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образовательных путешествий </a:t>
            </a:r>
          </a:p>
          <a:p>
            <a:pPr algn="ctr"/>
            <a:endParaRPr lang="ru-RU" sz="2000" b="1" u="sng" dirty="0">
              <a:solidFill>
                <a:schemeClr val="bg1"/>
              </a:solidFill>
              <a:latin typeface="Futura PT" panose="020B05020202040203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5312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2085278" y="217170"/>
            <a:ext cx="2354766" cy="9506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698" y="1260087"/>
            <a:ext cx="3567577" cy="35675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4343400" y="811530"/>
            <a:ext cx="738378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В школе мы получаем много знаний, которые без применения быстро забываются.</a:t>
            </a:r>
          </a:p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Во время путешествия процесс обучения переходит в активную позицию.</a:t>
            </a:r>
          </a:p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Формируется целостный взгляд на мир.</a:t>
            </a:r>
          </a:p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Мир предстает в разнообразии природы, народов, культур, религий.</a:t>
            </a:r>
          </a:p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Происходит социализация во время взаимодействия с окружающими людьми и объектами.</a:t>
            </a:r>
          </a:p>
        </p:txBody>
      </p:sp>
    </p:spTree>
    <p:extLst>
      <p:ext uri="{BB962C8B-B14F-4D97-AF65-F5344CB8AC3E}">
        <p14:creationId xmlns:p14="http://schemas.microsoft.com/office/powerpoint/2010/main" val="2107668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8780" y="245328"/>
            <a:ext cx="7861610" cy="6869150"/>
          </a:xfrm>
        </p:spPr>
        <p:txBody>
          <a:bodyPr>
            <a:normAutofit fontScale="70000" lnSpcReduction="20000"/>
          </a:bodyPr>
          <a:lstStyle/>
          <a:p>
            <a:pPr marL="0" lvl="0" indent="0">
              <a:buNone/>
            </a:pPr>
            <a:r>
              <a:rPr lang="ru-RU" sz="3100" b="1" u="sng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Цель</a:t>
            </a:r>
            <a:r>
              <a:rPr lang="ru-RU" sz="3100" b="1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: </a:t>
            </a:r>
            <a:r>
              <a:rPr lang="ru-RU" sz="3100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Использование образовательного путешествия как </a:t>
            </a:r>
            <a:r>
              <a:rPr lang="ru-RU" sz="3100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</a:t>
            </a:r>
            <a:r>
              <a:rPr lang="ru-RU" sz="3100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педагогической модели, позволяющей преобразовать </a:t>
            </a:r>
            <a:r>
              <a:rPr lang="ru-RU" sz="3100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окружающую </a:t>
            </a:r>
            <a:r>
              <a:rPr lang="ru-RU" sz="3100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среду в среду развития личности</a:t>
            </a:r>
            <a:r>
              <a:rPr lang="ru-RU" sz="3100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.</a:t>
            </a:r>
          </a:p>
          <a:p>
            <a:pPr marL="0" lvl="0" indent="0">
              <a:buNone/>
            </a:pPr>
            <a:endParaRPr lang="ru-RU" sz="3100" dirty="0">
              <a:solidFill>
                <a:srgbClr val="00206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marL="0" lvl="0" indent="0">
              <a:buNone/>
            </a:pPr>
            <a:r>
              <a:rPr lang="ru-RU" sz="3100" b="1" u="sng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Актуальность</a:t>
            </a:r>
            <a:r>
              <a:rPr lang="ru-RU" sz="3100" b="1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: </a:t>
            </a:r>
            <a:r>
              <a:rPr lang="ru-RU" sz="3100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Необходимость применения научных </a:t>
            </a:r>
            <a:r>
              <a:rPr lang="ru-RU" sz="3100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методов познания </a:t>
            </a:r>
            <a:r>
              <a:rPr lang="ru-RU" sz="3100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самими обучающимися, переход   в </a:t>
            </a:r>
            <a:r>
              <a:rPr lang="ru-RU" sz="3100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активную  позицию </a:t>
            </a:r>
            <a:r>
              <a:rPr lang="ru-RU" sz="3100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процесса обучения. </a:t>
            </a:r>
            <a:endParaRPr lang="ru-RU" sz="3100" dirty="0" smtClean="0">
              <a:solidFill>
                <a:srgbClr val="00206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marL="0" lvl="0" indent="0">
              <a:buNone/>
            </a:pPr>
            <a:endParaRPr lang="ru-RU" sz="3100" b="1" dirty="0">
              <a:solidFill>
                <a:srgbClr val="00206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marL="0" lvl="0" indent="0">
              <a:buNone/>
            </a:pPr>
            <a:r>
              <a:rPr lang="ru-RU" sz="3100" b="1" u="sng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Целевая аудитория</a:t>
            </a:r>
            <a:r>
              <a:rPr lang="ru-RU" sz="3100" b="1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: </a:t>
            </a:r>
            <a:r>
              <a:rPr lang="ru-RU" sz="3100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ученики гимназии, возраст 7-17 </a:t>
            </a:r>
            <a:r>
              <a:rPr lang="ru-RU" sz="3100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лет</a:t>
            </a:r>
          </a:p>
          <a:p>
            <a:pPr marL="0" lvl="0" indent="0">
              <a:buNone/>
            </a:pPr>
            <a:endParaRPr lang="ru-RU" sz="3100" dirty="0">
              <a:solidFill>
                <a:srgbClr val="00206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marL="0" indent="0">
              <a:buNone/>
            </a:pPr>
            <a:r>
              <a:rPr lang="ru-RU" sz="3100" b="1" u="sng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Проблема</a:t>
            </a:r>
            <a:r>
              <a:rPr lang="ru-RU" sz="3100" b="1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:  </a:t>
            </a:r>
            <a:r>
              <a:rPr lang="ru-RU" sz="3100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Необходимость  расширения </a:t>
            </a:r>
            <a:r>
              <a:rPr lang="ru-RU" sz="3100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индивидуального образовательного </a:t>
            </a:r>
            <a:r>
              <a:rPr lang="ru-RU" sz="3100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пространства учащегося</a:t>
            </a:r>
            <a:r>
              <a:rPr lang="ru-RU" sz="3100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.</a:t>
            </a:r>
          </a:p>
          <a:p>
            <a:pPr marL="0" indent="0">
              <a:buNone/>
            </a:pPr>
            <a:endParaRPr lang="ru-RU" sz="3100" b="1" dirty="0">
              <a:solidFill>
                <a:srgbClr val="00206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marL="0" indent="0">
              <a:buNone/>
            </a:pPr>
            <a:r>
              <a:rPr lang="ru-RU" sz="3100" b="1" u="sng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Решение</a:t>
            </a:r>
            <a:r>
              <a:rPr lang="ru-RU" sz="3100" b="1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: </a:t>
            </a:r>
            <a:r>
              <a:rPr lang="ru-RU" sz="3100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Формирование социальной мобильности </a:t>
            </a:r>
            <a:r>
              <a:rPr lang="ru-RU" sz="3100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</a:t>
            </a:r>
            <a:r>
              <a:rPr lang="ru-RU" sz="3100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посредством образовательного путешествия</a:t>
            </a:r>
            <a:r>
              <a:rPr lang="ru-RU" sz="3100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.</a:t>
            </a:r>
          </a:p>
          <a:p>
            <a:pPr marL="0" indent="0">
              <a:buNone/>
            </a:pPr>
            <a:endParaRPr lang="ru-RU" sz="3100" b="1" dirty="0">
              <a:solidFill>
                <a:srgbClr val="00206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marL="0" lvl="0" indent="0">
              <a:buNone/>
            </a:pPr>
            <a:r>
              <a:rPr lang="ru-RU" sz="3100" b="1" u="sng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Бюджет</a:t>
            </a:r>
            <a:r>
              <a:rPr lang="ru-RU" sz="3100" b="1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: </a:t>
            </a:r>
            <a:r>
              <a:rPr lang="ru-RU" sz="3100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родительский + спонсорский</a:t>
            </a:r>
          </a:p>
          <a:p>
            <a:endParaRPr lang="ru-RU" dirty="0"/>
          </a:p>
        </p:txBody>
      </p:sp>
      <p:pic>
        <p:nvPicPr>
          <p:cNvPr id="1026" name="Picture 2" descr="http://xn--4-7sbbowkcxqjfj.xn--p1ai/images/2018_god/14.03.2018/mmage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3413" y="1016440"/>
            <a:ext cx="3717073" cy="5079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282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28838" y="365125"/>
            <a:ext cx="7147933" cy="2957938"/>
          </a:xfrm>
        </p:spPr>
        <p:txBody>
          <a:bodyPr>
            <a:noAutofit/>
          </a:bodyPr>
          <a:lstStyle/>
          <a:p>
            <a:r>
              <a:rPr lang="ru-RU" sz="2400" b="1" u="sng" dirty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Цель организаторов проекта: 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и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спользование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образовательного путешествия как педагогической модели, позволяющей преобразовать окружающую среду в среду развития личности.</a:t>
            </a:r>
            <a:b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</a:br>
            <a:r>
              <a:rPr lang="ru-RU" sz="2400" b="1" u="sng" dirty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Цель участников проекта: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самопознание, самоопределение и самосовершенствование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личности.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/>
            </a:r>
            <a:b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</a:br>
            <a:endParaRPr lang="ru-RU" sz="2400" b="1" dirty="0">
              <a:solidFill>
                <a:schemeClr val="accent1">
                  <a:lumMod val="50000"/>
                </a:schemeClr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8781" y="3044283"/>
            <a:ext cx="6601522" cy="3612994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b="1" u="sng" dirty="0">
                <a:solidFill>
                  <a:schemeClr val="accent1">
                    <a:lumMod val="50000"/>
                  </a:schemeClr>
                </a:solidFill>
              </a:rPr>
              <a:t>Задачи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ru-RU" b="1" u="sng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-  знакомство с разнообразными объектами природного, исторического и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культурного наследия;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-  приобретение опыта исследования разнообразных  объектов;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-  получение представлений о тех процессах и явлениях, которые нашли отражение в этих объектах исследования.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- учет специфики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интересов каждого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ученика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8439" y="100362"/>
            <a:ext cx="2419815" cy="24392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4497" y="3699415"/>
            <a:ext cx="2650273" cy="19877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6362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40290"/>
          </a:xfrm>
        </p:spPr>
        <p:txBody>
          <a:bodyPr>
            <a:normAutofit fontScale="90000"/>
          </a:bodyPr>
          <a:lstStyle/>
          <a:p>
            <a:r>
              <a:rPr lang="ru-RU" sz="3600" b="1" u="sng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География   проекта </a:t>
            </a:r>
            <a:br>
              <a:rPr lang="ru-RU" sz="3600" b="1" u="sng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</a:br>
            <a:r>
              <a:rPr lang="ru-RU" sz="3600" b="1" u="sng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/>
            </a:r>
            <a:br>
              <a:rPr lang="ru-RU" sz="3600" b="1" u="sng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</a:b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                       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Тверская область, город 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О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сташков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20" y="1984916"/>
            <a:ext cx="3212094" cy="21393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624" y="3867865"/>
            <a:ext cx="3628244" cy="24188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517" y="2497872"/>
            <a:ext cx="3866776" cy="29410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245756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7630" y="365125"/>
            <a:ext cx="5229922" cy="5890709"/>
          </a:xfrm>
        </p:spPr>
        <p:txBody>
          <a:bodyPr>
            <a:noAutofit/>
          </a:bodyPr>
          <a:lstStyle/>
          <a:p>
            <a:r>
              <a:rPr lang="ru-RU" sz="3200" b="1" u="sng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Целевая аудитория 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ученики гимназии, интересующиеся многообразием мира, желающие ощутить новые впечатления при планировании, подготовке и проведении образовательного путешествия, возраст – от 7 до 17 лет.</a:t>
            </a:r>
            <a:br>
              <a:rPr lang="ru-RU" sz="3200" b="1" dirty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</a:br>
            <a:endParaRPr lang="ru-RU" sz="3200" b="1" dirty="0">
              <a:solidFill>
                <a:schemeClr val="accent1">
                  <a:lumMod val="50000"/>
                </a:schemeClr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9503" y="365125"/>
            <a:ext cx="5792486" cy="43513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497291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3024" y="365125"/>
            <a:ext cx="6211230" cy="1325563"/>
          </a:xfrm>
        </p:spPr>
        <p:txBody>
          <a:bodyPr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Преимущества проекта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7132" y="1948288"/>
            <a:ext cx="621123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Простор фантазии всех участников проекта.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Вариативность выбора маршрутов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и их продолжительности.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Самостоятельный выбор задания для путешественника.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Общее участие в планировании.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Возможность корректировки на любом этапе участия в проекте.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4341" y="544551"/>
            <a:ext cx="3704063" cy="37040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5153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815" y="320520"/>
            <a:ext cx="11697629" cy="1325563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Маршруты образовательных  путешествий</a:t>
            </a:r>
            <a:endParaRPr lang="ru-RU" sz="4000" dirty="0">
              <a:solidFill>
                <a:schemeClr val="accent1">
                  <a:lumMod val="50000"/>
                </a:schemeClr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71961"/>
            <a:ext cx="10515600" cy="2330605"/>
          </a:xfrm>
        </p:spPr>
        <p:txBody>
          <a:bodyPr/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Краткое путешествие выходного дня по городу и его окрестностям.</a:t>
            </a: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Маршруты по области, на один день или на несколько. В выходные дни, на каникулах.</a:t>
            </a: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Маршруты дальние, в каникулярное время. 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556" y="3802566"/>
            <a:ext cx="9638371" cy="2845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580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5328" y="365125"/>
            <a:ext cx="9768468" cy="1325563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Задания для путешественников</a:t>
            </a:r>
            <a:endParaRPr lang="ru-RU" dirty="0">
              <a:solidFill>
                <a:srgbClr val="00206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2596" y="1825625"/>
            <a:ext cx="8129238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Задания могут носить любое направление и содержание. Тут могут  творческие направления, исследования экологические, исторические, естественно-научные.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Происходит патриотическое и нравственное воспитание, оздоровление, повышение общей  культуры, усиление умений по безопасности. Возможна реализация волонтерских и добровольческих </a:t>
            </a:r>
            <a:r>
              <a:rPr lang="ru-RU" b="1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проектов.</a:t>
            </a:r>
          </a:p>
          <a:p>
            <a:pPr marL="0" indent="0">
              <a:buNone/>
            </a:pPr>
            <a:endParaRPr lang="ru-RU" b="1" dirty="0"/>
          </a:p>
          <a:p>
            <a:pPr marL="0" indent="0">
              <a:buNone/>
            </a:pPr>
            <a:endParaRPr lang="ru-RU" b="1" dirty="0" smtClean="0"/>
          </a:p>
          <a:p>
            <a:pPr marL="0" indent="0">
              <a:buNone/>
            </a:pPr>
            <a:endParaRPr lang="ru-RU" b="1" dirty="0"/>
          </a:p>
          <a:p>
            <a:pPr marL="0" indent="0">
              <a:buNone/>
            </a:pPr>
            <a:endParaRPr lang="ru-RU" b="1" dirty="0" smtClean="0"/>
          </a:p>
        </p:txBody>
      </p:sp>
      <p:pic>
        <p:nvPicPr>
          <p:cNvPr id="1028" name="Picture 4" descr="https://thumbs.dreamstime.com/b/%D0%B7%D0%B0%D0%BF%D0%B8%D1%81%D1%8B%D0%B2%D0%B0%D0%B5%D1%82-%D0%BC%D0%B0%D0%BB%D1%8C%D1%87%D0%B8%D0%BA%D0%B0-191118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7524" y="2170124"/>
            <a:ext cx="2765501" cy="4328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8720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538" y="365125"/>
            <a:ext cx="7047570" cy="1325563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Реализация проекта</a:t>
            </a:r>
            <a:endParaRPr lang="ru-RU" dirty="0">
              <a:solidFill>
                <a:srgbClr val="00206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4538" y="1416206"/>
            <a:ext cx="9567745" cy="5263374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ru-RU" sz="3200" u="sng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Этап реализации:</a:t>
            </a:r>
            <a:r>
              <a:rPr lang="ru-RU" sz="3200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Осуществление </a:t>
            </a:r>
            <a:endParaRPr lang="ru-RU" b="1" dirty="0" smtClean="0">
              <a:solidFill>
                <a:srgbClr val="00206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marL="0" lvl="0" indent="0">
              <a:buNone/>
            </a:pPr>
            <a:r>
              <a:rPr lang="ru-RU" b="1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Образовательных   путешествий.</a:t>
            </a:r>
            <a:endParaRPr lang="ru-RU" b="1" dirty="0">
              <a:solidFill>
                <a:srgbClr val="002060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marL="0" indent="0">
              <a:buNone/>
            </a:pPr>
            <a:r>
              <a:rPr lang="ru-RU" sz="3300" u="sng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  <a:sym typeface="Arial"/>
              </a:rPr>
              <a:t>Достигнутые </a:t>
            </a:r>
            <a:r>
              <a:rPr lang="ru-RU" sz="3200" u="sng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  <a:sym typeface="Arial"/>
              </a:rPr>
              <a:t>показатели</a:t>
            </a:r>
            <a:r>
              <a:rPr lang="ru-RU" sz="3200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  <a:sym typeface="Arial"/>
              </a:rPr>
              <a:t>:</a:t>
            </a:r>
            <a:r>
              <a:rPr lang="ru-RU" sz="3200" b="1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  <a:sym typeface="Arial"/>
              </a:rPr>
              <a:t> </a:t>
            </a:r>
            <a:endParaRPr lang="ru-RU" sz="3200" b="1" dirty="0" smtClean="0">
              <a:solidFill>
                <a:srgbClr val="002060"/>
              </a:solidFill>
              <a:latin typeface="Segoe UI Black" panose="020B0A02040204020203" pitchFamily="34" charset="0"/>
              <a:ea typeface="Segoe UI Black" panose="020B0A02040204020203" pitchFamily="34" charset="0"/>
              <a:sym typeface="Arial"/>
            </a:endParaRPr>
          </a:p>
          <a:p>
            <a:pPr marL="0" indent="0">
              <a:buNone/>
            </a:pPr>
            <a:r>
              <a:rPr lang="ru-RU" sz="3200" b="1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  <a:sym typeface="Arial"/>
              </a:rPr>
              <a:t>р</a:t>
            </a:r>
            <a:r>
              <a:rPr lang="ru-RU" sz="3200" b="1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азработано </a:t>
            </a:r>
            <a:r>
              <a:rPr lang="ru-RU" sz="3200" b="1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5 маршрутов,</a:t>
            </a:r>
          </a:p>
          <a:p>
            <a:pPr marL="0" indent="0">
              <a:buNone/>
            </a:pPr>
            <a:r>
              <a:rPr lang="ru-RU" sz="3200" b="1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</a:t>
            </a:r>
            <a:r>
              <a:rPr lang="ru-RU" sz="3200" b="1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в путешествиях </a:t>
            </a:r>
            <a:r>
              <a:rPr lang="ru-RU" sz="3200" b="1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побывали 12 </a:t>
            </a:r>
            <a:r>
              <a:rPr lang="ru-RU" sz="3200" b="1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групп (219 учащихся)</a:t>
            </a:r>
            <a:endParaRPr lang="ru-RU" sz="3300" dirty="0">
              <a:solidFill>
                <a:srgbClr val="002060"/>
              </a:solidFill>
              <a:latin typeface="Segoe UI Black" panose="020B0A02040204020203" pitchFamily="34" charset="0"/>
              <a:ea typeface="Segoe UI Black" panose="020B0A02040204020203" pitchFamily="34" charset="0"/>
              <a:sym typeface="Arial"/>
            </a:endParaRPr>
          </a:p>
          <a:p>
            <a:pPr marL="0" lvl="0" indent="0">
              <a:buNone/>
            </a:pPr>
            <a:r>
              <a:rPr lang="ru-RU" sz="3300" u="sng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Привлечённые партнёры:</a:t>
            </a:r>
            <a:r>
              <a:rPr lang="ru-RU" sz="3300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транспортные </a:t>
            </a:r>
            <a:r>
              <a:rPr lang="ru-RU" b="1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и </a:t>
            </a:r>
            <a:r>
              <a:rPr lang="ru-RU" b="1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экскурсионные  </a:t>
            </a:r>
            <a:r>
              <a:rPr lang="ru-RU" b="1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организации города.</a:t>
            </a:r>
          </a:p>
          <a:p>
            <a:pPr marL="0" indent="0">
              <a:buNone/>
            </a:pPr>
            <a:r>
              <a:rPr lang="ru-RU" sz="3300" u="sng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  <a:sym typeface="Arial"/>
              </a:rPr>
              <a:t>Проведённые мероприятия:</a:t>
            </a:r>
            <a:r>
              <a:rPr lang="ru-RU" sz="3300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  <a:sym typeface="Arial"/>
              </a:rPr>
              <a:t> </a:t>
            </a:r>
            <a:endParaRPr lang="ru-RU" sz="3300" dirty="0" smtClean="0">
              <a:solidFill>
                <a:srgbClr val="002060"/>
              </a:solidFill>
              <a:latin typeface="Segoe UI Black" panose="020B0A02040204020203" pitchFamily="34" charset="0"/>
              <a:ea typeface="Segoe UI Black" panose="020B0A02040204020203" pitchFamily="34" charset="0"/>
              <a:sym typeface="Arial"/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я</a:t>
            </a:r>
            <a:r>
              <a:rPr lang="ru-RU" b="1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рмарка </a:t>
            </a:r>
            <a:r>
              <a:rPr lang="ru-RU" b="1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путешествий</a:t>
            </a:r>
            <a:r>
              <a:rPr lang="ru-RU" b="1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, </a:t>
            </a:r>
            <a:r>
              <a:rPr lang="ru-RU" b="1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составление подробных маршрутов</a:t>
            </a:r>
            <a:r>
              <a:rPr lang="ru-RU" b="1" dirty="0" smtClean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, </a:t>
            </a:r>
            <a:r>
              <a:rPr lang="ru-RU" b="1" dirty="0">
                <a:solidFill>
                  <a:srgbClr val="00206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выбор заданий для путешественников.</a:t>
            </a:r>
          </a:p>
          <a:p>
            <a:endParaRPr lang="ru-RU" dirty="0"/>
          </a:p>
        </p:txBody>
      </p:sp>
      <p:pic>
        <p:nvPicPr>
          <p:cNvPr id="4" name="Picture 8" descr="https://seliger-news.ru/wp-content/uploads/2014/10/%D0%B3%D0%B8%D0%BC%D0%BD%D0%B0%D0%B7%D0%B8%D1%8F-%D0%BA%D1%80%D1%83%D0%B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23447" y="96806"/>
            <a:ext cx="4042173" cy="30963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89995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61509"/>
          </a:xfrm>
        </p:spPr>
        <p:txBody>
          <a:bodyPr/>
          <a:lstStyle/>
          <a:p>
            <a:r>
              <a:rPr lang="ru-RU" b="1" u="sng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Команда</a:t>
            </a:r>
            <a:endParaRPr lang="ru-RU" b="1" u="sng" dirty="0">
              <a:solidFill>
                <a:schemeClr val="accent1">
                  <a:lumMod val="50000"/>
                </a:schemeClr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207941"/>
            <a:ext cx="10515600" cy="3969022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Администрация гимназии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Классные руководители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Родительский комитет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Ученический актив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Экскурсионные бюро города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и области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97"/>
          <a:stretch/>
        </p:blipFill>
        <p:spPr>
          <a:xfrm>
            <a:off x="6607493" y="927840"/>
            <a:ext cx="4958181" cy="498230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8444">
            <a:off x="8194616" y="2817471"/>
            <a:ext cx="2116893" cy="12030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96446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568712"/>
            <a:ext cx="5562600" cy="1260088"/>
          </a:xfrm>
        </p:spPr>
        <p:txBody>
          <a:bodyPr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Контакты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029522"/>
            <a:ext cx="10515600" cy="4694661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Савельева Наталья Алексеевна</a:t>
            </a:r>
            <a:r>
              <a:rPr lang="ru-RU" dirty="0" smtClean="0">
                <a:latin typeface="Segoe UI Black" panose="020B0A02040204020203" pitchFamily="34" charset="0"/>
                <a:ea typeface="Segoe UI Black" panose="020B0A02040204020203" pitchFamily="34" charset="0"/>
              </a:rPr>
              <a:t> </a:t>
            </a:r>
          </a:p>
          <a:p>
            <a:pPr marL="0" indent="0">
              <a:buNone/>
            </a:pPr>
            <a:r>
              <a:rPr lang="en-US" dirty="0" smtClean="0">
                <a:latin typeface="Segoe UI Black" panose="020B0A02040204020203" pitchFamily="34" charset="0"/>
                <a:ea typeface="Segoe UI Black" panose="020B0A02040204020203" pitchFamily="34" charset="0"/>
              </a:rPr>
              <a:t> </a:t>
            </a:r>
            <a:r>
              <a:rPr lang="en-US" dirty="0" smtClean="0">
                <a:latin typeface="Segoe UI Black" panose="020B0A02040204020203" pitchFamily="34" charset="0"/>
                <a:ea typeface="Segoe UI Black" panose="020B0A02040204020203" pitchFamily="34" charset="0"/>
                <a:hlinkClick r:id="rId2"/>
              </a:rPr>
              <a:t>atachenka@yandex.ru</a:t>
            </a:r>
            <a:endParaRPr lang="ru-RU" dirty="0" smtClean="0"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Сотник Лариса Вениаминовна 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8(48235)5-17-31</a:t>
            </a:r>
            <a:r>
              <a:rPr lang="ru-RU" dirty="0" smtClean="0"/>
              <a:t>   </a:t>
            </a:r>
            <a:r>
              <a:rPr lang="en-US" dirty="0" smtClean="0">
                <a:latin typeface="Segoe UI Black" panose="020B0A02040204020203" pitchFamily="34" charset="0"/>
                <a:ea typeface="Segoe UI Black" panose="020B0A02040204020203" pitchFamily="34" charset="0"/>
                <a:hlinkClick r:id="rId3"/>
              </a:rPr>
              <a:t>ost-rds@mail.ru</a:t>
            </a:r>
            <a:endParaRPr lang="ru-RU" dirty="0" smtClean="0"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r>
              <a:rPr lang="ru-RU" u="sng" dirty="0" smtClean="0">
                <a:solidFill>
                  <a:schemeClr val="bg1"/>
                </a:solidFill>
                <a:hlinkClick r:id="rId4"/>
              </a:rPr>
              <a:t>ИСТОКИ</a:t>
            </a:r>
          </a:p>
          <a:p>
            <a:r>
              <a:rPr lang="ru-RU" u="sng" dirty="0" smtClean="0">
                <a:solidFill>
                  <a:schemeClr val="bg1"/>
                </a:solidFill>
                <a:hlinkClick r:id="rId4"/>
              </a:rPr>
              <a:t> </a:t>
            </a:r>
            <a:r>
              <a:rPr lang="ru-RU" u="sng" dirty="0">
                <a:solidFill>
                  <a:schemeClr val="bg1"/>
                </a:solidFill>
                <a:hlinkClick r:id="rId4"/>
              </a:rPr>
              <a:t>- школьные образовательные путешествия (vk.com)</a:t>
            </a:r>
            <a:endParaRPr lang="ru-RU" dirty="0">
              <a:solidFill>
                <a:schemeClr val="bg1"/>
              </a:solidFill>
            </a:endParaRPr>
          </a:p>
          <a:p>
            <a:endParaRPr lang="ru-RU" u="sng" dirty="0">
              <a:solidFill>
                <a:schemeClr val="bg1"/>
              </a:solidFill>
              <a:hlinkClick r:id="rId5"/>
            </a:endParaRPr>
          </a:p>
          <a:p>
            <a:r>
              <a:rPr lang="ru-RU" u="sng" dirty="0">
                <a:solidFill>
                  <a:schemeClr val="bg1"/>
                </a:solidFill>
                <a:hlinkClick r:id="rId5"/>
              </a:rPr>
              <a:t>@</a:t>
            </a:r>
            <a:r>
              <a:rPr lang="ru-RU" u="sng" dirty="0" err="1">
                <a:solidFill>
                  <a:schemeClr val="bg1"/>
                </a:solidFill>
                <a:hlinkClick r:id="rId5"/>
              </a:rPr>
              <a:t>istoki.ostashkov</a:t>
            </a:r>
            <a:r>
              <a:rPr lang="ru-RU" u="sng" dirty="0">
                <a:solidFill>
                  <a:schemeClr val="bg1"/>
                </a:solidFill>
                <a:hlinkClick r:id="rId5"/>
              </a:rPr>
              <a:t> • Фото и видео в </a:t>
            </a:r>
            <a:r>
              <a:rPr lang="ru-RU" u="sng" dirty="0" err="1">
                <a:solidFill>
                  <a:schemeClr val="bg1"/>
                </a:solidFill>
                <a:hlinkClick r:id="rId5"/>
              </a:rPr>
              <a:t>Instagram</a:t>
            </a:r>
            <a:endParaRPr lang="ru-RU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ru-RU" dirty="0"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5177" y="447944"/>
            <a:ext cx="2698370" cy="26795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57678" y="3445727"/>
            <a:ext cx="2185637" cy="3278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195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</TotalTime>
  <Words>451</Words>
  <Application>Microsoft Office PowerPoint</Application>
  <PresentationFormat>Широкоэкранный</PresentationFormat>
  <Paragraphs>71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Futura PT</vt:lpstr>
      <vt:lpstr>Segoe UI Black</vt:lpstr>
      <vt:lpstr>Тема Office</vt:lpstr>
      <vt:lpstr>                     </vt:lpstr>
      <vt:lpstr>Презентация PowerPoint</vt:lpstr>
      <vt:lpstr>Презентация PowerPoint</vt:lpstr>
      <vt:lpstr>Цель организаторов проекта:  использование образовательного путешествия как педагогической модели, позволяющей преобразовать окружающую среду в среду развития личности. Цель участников проекта: самопознание, самоопределение и самосовершенствование личности. </vt:lpstr>
      <vt:lpstr>География   проекта                            Тверская область, город Осташков</vt:lpstr>
      <vt:lpstr>Целевая аудитория ученики гимназии, интересующиеся многообразием мира, желающие ощутить новые впечатления при планировании, подготовке и проведении образовательного путешествия, возраст – от 7 до 17 лет. </vt:lpstr>
      <vt:lpstr>Преимущества проекта</vt:lpstr>
      <vt:lpstr>Маршруты образовательных  путешествий</vt:lpstr>
      <vt:lpstr>Задания для путешественников</vt:lpstr>
      <vt:lpstr>Реализация проекта</vt:lpstr>
      <vt:lpstr>Команда</vt:lpstr>
      <vt:lpstr>Контакты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123</dc:creator>
  <cp:lastModifiedBy>123</cp:lastModifiedBy>
  <cp:revision>25</cp:revision>
  <dcterms:created xsi:type="dcterms:W3CDTF">2021-04-30T05:08:01Z</dcterms:created>
  <dcterms:modified xsi:type="dcterms:W3CDTF">2021-11-24T17:10:02Z</dcterms:modified>
</cp:coreProperties>
</file>