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66" r:id="rId3"/>
    <p:sldId id="260" r:id="rId4"/>
    <p:sldId id="257" r:id="rId5"/>
    <p:sldId id="258" r:id="rId6"/>
    <p:sldId id="259" r:id="rId7"/>
    <p:sldId id="261" r:id="rId8"/>
    <p:sldId id="262" r:id="rId9"/>
    <p:sldId id="263" r:id="rId10"/>
    <p:sldId id="264" r:id="rId11"/>
    <p:sldId id="268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228600"/>
            <a:ext cx="7772400" cy="4571999"/>
          </a:xfrm>
        </p:spPr>
        <p:txBody>
          <a:bodyPr anchor="ctr">
            <a:noAutofit/>
          </a:bodyPr>
          <a:lstStyle>
            <a:lvl1pPr>
              <a:lnSpc>
                <a:spcPct val="100000"/>
              </a:lnSpc>
              <a:defRPr sz="8800" spc="-80"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4800600"/>
            <a:ext cx="6858000" cy="914400"/>
          </a:xfrm>
        </p:spPr>
        <p:txBody>
          <a:bodyPr/>
          <a:lstStyle>
            <a:lvl1pPr marL="0" indent="0" algn="l">
              <a:buNone/>
              <a:defRPr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47800"/>
            <a:ext cx="7772400" cy="4321175"/>
          </a:xfrm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defRPr sz="8800" b="0" cap="all" spc="-80"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28601"/>
            <a:ext cx="7772400" cy="1066800"/>
          </a:xfrm>
        </p:spPr>
        <p:txBody>
          <a:bodyPr anchor="b"/>
          <a:lstStyle>
            <a:lvl1pPr marL="0" indent="0">
              <a:buNone/>
              <a:defRPr sz="2000"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10.01.2026</a:t>
            </a:fld>
            <a:endParaRPr lang="ru-RU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3068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9016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10.01.2026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7632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sz="1800" b="0" cap="all" spc="10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27632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93208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lang="en-US" sz="1800" b="0" kern="1200" cap="all" spc="100" baseline="0" dirty="0" smtClean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93208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10.01.2026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10.01.2026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10.01.2026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600200"/>
            <a:ext cx="5111750" cy="44805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600200"/>
            <a:ext cx="3008313" cy="448056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10.01.2026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-1" y="0"/>
            <a:ext cx="9000877" cy="4846320"/>
          </a:xfrm>
          <a:solidFill>
            <a:schemeClr val="bg1">
              <a:lumMod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5715000"/>
            <a:ext cx="8153400" cy="4572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10.01.2026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4953000"/>
            <a:ext cx="8153400" cy="762000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5791200" cy="1371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76200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172201"/>
            <a:ext cx="3429000" cy="304800"/>
          </a:xfrm>
          <a:prstGeom prst="rect">
            <a:avLst/>
          </a:prstGeom>
        </p:spPr>
        <p:txBody>
          <a:bodyPr vert="horz" lIns="91440" tIns="45720" rIns="91440" bIns="0" rtlCol="0" anchor="b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10.01.2026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492875"/>
            <a:ext cx="3429000" cy="28384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 rot="16200000">
            <a:off x="8227377" y="5885497"/>
            <a:ext cx="13157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400" b="1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Rectangle 6"/>
          <p:cNvSpPr/>
          <p:nvPr/>
        </p:nvSpPr>
        <p:spPr>
          <a:xfrm>
            <a:off x="9001124" y="0"/>
            <a:ext cx="142876" cy="13716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9001124" y="1371600"/>
            <a:ext cx="142876" cy="5486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3600" kern="1200" cap="all" spc="-6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spcAft>
          <a:spcPts val="600"/>
        </a:spcAft>
        <a:buFont typeface="Arial" pitchFamily="34" charset="0"/>
        <a:buNone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77240" y="1219200"/>
            <a:ext cx="7611184" cy="1057672"/>
          </a:xfrm>
        </p:spPr>
        <p:txBody>
          <a:bodyPr/>
          <a:lstStyle/>
          <a:p>
            <a:pPr algn="ctr">
              <a:lnSpc>
                <a:spcPct val="150000"/>
              </a:lnSpc>
            </a:pPr>
            <a:r>
              <a:rPr lang="ru-RU" sz="1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Формирование скоростно-силовых  качеств  обучающихся с целью развития быстроты движений и силы определённой группы мышц  при игре в баскетбол</a:t>
            </a:r>
            <a:endParaRPr lang="ru-RU" sz="18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67544" y="3212976"/>
            <a:ext cx="6858000" cy="1008112"/>
          </a:xfrm>
        </p:spPr>
        <p:txBody>
          <a:bodyPr>
            <a:normAutofit lnSpcReduction="10000"/>
          </a:bodyPr>
          <a:lstStyle/>
          <a:p>
            <a:pPr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Автор: В.С .Спиридонов, тренер-преподаватель</a:t>
            </a:r>
          </a:p>
          <a:p>
            <a:pPr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МБОУ ДО </a:t>
            </a:r>
            <a:r>
              <a:rPr lang="ru-RU" sz="1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ТогучинскоГО</a:t>
            </a:r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района «</a:t>
            </a:r>
            <a:r>
              <a:rPr lang="ru-RU" sz="1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Тогучинская</a:t>
            </a:r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спортивная школа»</a:t>
            </a:r>
            <a:endParaRPr lang="ru-RU" sz="1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1358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7499176" cy="683994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Актуальность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96752"/>
            <a:ext cx="7620000" cy="4929411"/>
          </a:xfrm>
        </p:spPr>
        <p:txBody>
          <a:bodyPr/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Баскетбол относится к видам спорта с ярко выраженным акцентом на исключительно высокий уровень развития скоростно-силовых качеств.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Для современного баскетбола характерно выполнение всех основных технико-тактических действий на высокой скорости, а эффективность их в значительной степени определяется способностью проявлять усилия максимальной мощности в кратчайшее время при сохранении оптимальной амплитуды движений. Результативность игровой деятельности уже на начальном этапе подготовки баскетболистов в решающей мере зависит от уровня развития скоростно-силовых качеств.</a:t>
            </a:r>
          </a:p>
        </p:txBody>
      </p:sp>
    </p:spTree>
    <p:extLst>
      <p:ext uri="{BB962C8B-B14F-4D97-AF65-F5344CB8AC3E}">
        <p14:creationId xmlns:p14="http://schemas.microsoft.com/office/powerpoint/2010/main" val="1233374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7643192" cy="1371600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Задачи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  <a:p>
            <a:pPr marL="457200" lvl="0" indent="-457200">
              <a:buAutoNum type="arabicPeriod"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Развитие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«взрывной силы» — способности проявлять большую силу в минимальное время. </a:t>
            </a:r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Это важно для успешного выполнения спортивной техники: прыжков, передвижений и ударов по мячу.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 </a:t>
            </a: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457200" lvl="0" indent="-457200">
              <a:buAutoNum type="arabicPeriod"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Устранение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противоречий между скоростными и силовыми характеристиками движений. </a:t>
            </a:r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Скорость движений и степень преодолеваемого отягощения связаны обратно пропорционально, и нужно сбалансировать их так, чтобы достигалась большая мощность внешне проявляемой силы с приоритетом быстроты действия. </a:t>
            </a:r>
          </a:p>
        </p:txBody>
      </p:sp>
    </p:spTree>
    <p:extLst>
      <p:ext uri="{BB962C8B-B14F-4D97-AF65-F5344CB8AC3E}">
        <p14:creationId xmlns:p14="http://schemas.microsoft.com/office/powerpoint/2010/main" val="2407855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7571184" cy="1332066"/>
          </a:xfrm>
        </p:spPr>
        <p:txBody>
          <a:bodyPr>
            <a:normAutofit/>
          </a:bodyPr>
          <a:lstStyle/>
          <a:p>
            <a:pPr algn="ctr"/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Факторы, влияющие на развитие силы</a:t>
            </a:r>
            <a:endParaRPr lang="ru-RU" sz="1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342900" indent="-342900">
              <a:lnSpc>
                <a:spcPct val="150000"/>
              </a:lnSpc>
              <a:buAutoNum type="arabicPeriod"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Работа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нервно-мышечной системы. </a:t>
            </a:r>
            <a:r>
              <a:rPr lang="ru-RU" sz="1800" b="0" dirty="0" smtClean="0">
                <a:latin typeface="Times New Roman" pitchFamily="18" charset="0"/>
                <a:cs typeface="Times New Roman" pitchFamily="18" charset="0"/>
              </a:rPr>
              <a:t>Сила </a:t>
            </a:r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зависит не только от объёма мышц, но и от того, насколько слаженно работают мозг и мышцы. Когда нервные сигналы быстрее и точнее активируют нужные волокна, сокращения становятся мощнее. </a:t>
            </a:r>
            <a:endParaRPr lang="ru-RU" sz="1800" b="0" dirty="0" smtClean="0">
              <a:latin typeface="Times New Roman" pitchFamily="18" charset="0"/>
              <a:cs typeface="Times New Roman" pitchFamily="18" charset="0"/>
            </a:endParaRPr>
          </a:p>
          <a:p>
            <a:pPr lvl="0">
              <a:lnSpc>
                <a:spcPct val="150000"/>
              </a:lnSpc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Тип волокон</a:t>
            </a:r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. Быстрые волокна (тип II) развивают больше усилия, но быстрее устают; медленные (тип I) отвечают за выносливость. Независимо от того, какой тип волокон преобладает от природы, правильными тренировками можно и нужно развивать оба </a:t>
            </a:r>
            <a:r>
              <a:rPr lang="ru-RU" sz="1800" b="0" dirty="0" smtClean="0">
                <a:latin typeface="Times New Roman" pitchFamily="18" charset="0"/>
                <a:cs typeface="Times New Roman" pitchFamily="18" charset="0"/>
              </a:rPr>
              <a:t>типа.</a:t>
            </a:r>
          </a:p>
          <a:p>
            <a:pPr lvl="0">
              <a:lnSpc>
                <a:spcPct val="150000"/>
              </a:lnSpc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3.</a:t>
            </a:r>
            <a:r>
              <a:rPr lang="ru-RU" sz="1800" dirty="0"/>
              <a:t>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Гормональный фон</a:t>
            </a:r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. Тестостерон, гормон роста и инсулиноподобный фактор роста поддерживают рост мышц</a:t>
            </a:r>
          </a:p>
          <a:p>
            <a:pPr>
              <a:lnSpc>
                <a:spcPct val="150000"/>
              </a:lnSpc>
            </a:pPr>
            <a:endParaRPr lang="ru-RU" sz="1600" b="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4695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Режим восстановления. </a:t>
            </a:r>
            <a:r>
              <a:rPr lang="ru-RU" sz="1600" b="0" dirty="0">
                <a:latin typeface="Times New Roman" pitchFamily="18" charset="0"/>
                <a:cs typeface="Times New Roman" pitchFamily="18" charset="0"/>
              </a:rPr>
              <a:t>Без сна и отдыха мышцы не успевают </a:t>
            </a:r>
            <a:r>
              <a:rPr lang="ru-RU" sz="1600" b="0" dirty="0" smtClean="0">
                <a:latin typeface="Times New Roman" pitchFamily="18" charset="0"/>
                <a:cs typeface="Times New Roman" pitchFamily="18" charset="0"/>
              </a:rPr>
              <a:t>адаптироваться </a:t>
            </a:r>
            <a:r>
              <a:rPr lang="ru-RU" sz="1600" b="0" dirty="0">
                <a:latin typeface="Times New Roman" pitchFamily="18" charset="0"/>
                <a:cs typeface="Times New Roman" pitchFamily="18" charset="0"/>
              </a:rPr>
              <a:t>к нагрузке. </a:t>
            </a:r>
            <a:endParaRPr lang="ru-RU" sz="1600" b="0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5</a:t>
            </a:r>
            <a:r>
              <a:rPr lang="ru-RU" sz="1600" b="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Личностно-психические факторы. </a:t>
            </a:r>
            <a:r>
              <a:rPr lang="ru-RU" sz="1600" b="0" dirty="0">
                <a:latin typeface="Times New Roman" pitchFamily="18" charset="0"/>
                <a:cs typeface="Times New Roman" pitchFamily="18" charset="0"/>
              </a:rPr>
              <a:t>От них зависит готовность человека к проявлению мышечных усилий. Они включают в себя мотивационные и волевые компоненты, а также эмоциональные процессы, способствующие проявлению максимальных либо интенсивных и длительных мышечных напряжений. </a:t>
            </a:r>
          </a:p>
          <a:p>
            <a:pPr lvl="0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6. Биомеханические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, биохимические и физиологические факторы. </a:t>
            </a:r>
            <a:r>
              <a:rPr lang="ru-RU" sz="1600" b="0" dirty="0">
                <a:latin typeface="Times New Roman" pitchFamily="18" charset="0"/>
                <a:cs typeface="Times New Roman" pitchFamily="18" charset="0"/>
              </a:rPr>
              <a:t>К ним относят расположение тела и его частей в пространстве, прочность звеньев опорно-двигательного аппарата, величину перемещаемых масс и другие.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lvl="0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7. Условия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окружающей среды. </a:t>
            </a:r>
            <a:r>
              <a:rPr lang="ru-RU" sz="1600" b="0" dirty="0">
                <a:latin typeface="Times New Roman" pitchFamily="18" charset="0"/>
                <a:cs typeface="Times New Roman" pitchFamily="18" charset="0"/>
              </a:rPr>
              <a:t>Изменение температуры и влажности воздуха влияет на проявление силовых способностей. </a:t>
            </a:r>
            <a:r>
              <a:rPr lang="ru-RU" sz="1600" b="0" dirty="0" smtClean="0">
                <a:latin typeface="Times New Roman" pitchFamily="18" charset="0"/>
                <a:cs typeface="Times New Roman" pitchFamily="18" charset="0"/>
              </a:rPr>
              <a:t> Методика </a:t>
            </a:r>
            <a:r>
              <a:rPr lang="ru-RU" sz="1600" b="0" dirty="0">
                <a:latin typeface="Times New Roman" pitchFamily="18" charset="0"/>
                <a:cs typeface="Times New Roman" pitchFamily="18" charset="0"/>
              </a:rPr>
              <a:t>развития силовых способностей должна учитывать индивидуальные особенности каждого учащегося, включая его возраст, пол, уровень физической подготовленности и состояние здоровья. </a:t>
            </a:r>
          </a:p>
          <a:p>
            <a:pPr lvl="0"/>
            <a:endParaRPr lang="ru-RU" sz="1600" b="0" dirty="0"/>
          </a:p>
        </p:txBody>
      </p:sp>
    </p:spTree>
    <p:extLst>
      <p:ext uri="{BB962C8B-B14F-4D97-AF65-F5344CB8AC3E}">
        <p14:creationId xmlns:p14="http://schemas.microsoft.com/office/powerpoint/2010/main" val="3431001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7427168" cy="1548090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Средства для развития скоростно-силовых качеств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ru-RU" b="0" dirty="0" smtClean="0"/>
          </a:p>
          <a:p>
            <a:endParaRPr lang="ru-RU" b="0" dirty="0"/>
          </a:p>
          <a:p>
            <a:r>
              <a:rPr lang="ru-RU" b="0" dirty="0" smtClean="0"/>
              <a:t>Средства </a:t>
            </a:r>
            <a:r>
              <a:rPr lang="ru-RU" b="0" dirty="0"/>
              <a:t>для развития скоростно-силовых качеств включают физические упражнения, использование дополнительного оборудования и методов тренировки, которые сочетают развитие силы и скорости мышечных сокращений. Эти средства применяются в лёгкой атлетике, спортивных играх, единоборствах и других видах спорта, где требуется быстрое проявление значительной силы. 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61939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836712"/>
            <a:ext cx="7643192" cy="504056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Физические упражнения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 Ф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изические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упражнения с отягощением (сопротивлением), </a:t>
            </a:r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которые направленно стимулируют увеличение степени напряжения мышц. </a:t>
            </a:r>
          </a:p>
          <a:p>
            <a:pPr lvl="0"/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2. Упражнения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с преодолением собственного веса тела: </a:t>
            </a:r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быстрый бег по прямой, перемещения с изменением направления, прыжки на двух ногах, с ноги на ногу, на одной ноге, в глубину, в высоту, на дальность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lvl="0"/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3. Упражнения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с добавочной весовой нагрузкой: </a:t>
            </a:r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пояс, жилет, манжетка, утяжелённый снаряд.</a:t>
            </a:r>
          </a:p>
          <a:p>
            <a:pPr lvl="0"/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Рывково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-тормозные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упражнения — </a:t>
            </a:r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особенность — быстрая смена напряжений при работе мышц.</a:t>
            </a:r>
          </a:p>
          <a:p>
            <a:pPr lvl="0"/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5. Упражнения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, связанные с преодолением сопротивления внешней среды: </a:t>
            </a:r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вода, снег, ветер, мягкий грунт, бег и прыжки в гору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886126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7427168" cy="683994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Оборудование и инвентарь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Набивные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мячи</a:t>
            </a:r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 (вес 1–5 кг) для метаний, бросков и упражнений в парах. </a:t>
            </a:r>
          </a:p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2. Гантели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, гири, штанги</a:t>
            </a:r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 для упражнений с отягощениями. </a:t>
            </a:r>
          </a:p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3. Эластичные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жгуты, резиновые пояса, манжеты</a:t>
            </a:r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 для создания дополнительного сопротивления. </a:t>
            </a:r>
          </a:p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4. Тренажёры</a:t>
            </a:r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 (силовые станции, скамьи, блоковые устройства). </a:t>
            </a:r>
          </a:p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5. Гимнастическое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оборудование</a:t>
            </a:r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1800" b="0" dirty="0" err="1">
                <a:latin typeface="Times New Roman" pitchFamily="18" charset="0"/>
                <a:cs typeface="Times New Roman" pitchFamily="18" charset="0"/>
              </a:rPr>
              <a:t>рукоходы</a:t>
            </a:r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, гимнастические стенки, скамейки, барьеры, тумбы для прыжков. </a:t>
            </a:r>
          </a:p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6. Напольные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«лестницы», покрышки, кубы</a:t>
            </a:r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 для </a:t>
            </a:r>
            <a:r>
              <a:rPr lang="ru-RU" sz="1800" b="0" dirty="0" err="1">
                <a:latin typeface="Times New Roman" pitchFamily="18" charset="0"/>
                <a:cs typeface="Times New Roman" pitchFamily="18" charset="0"/>
              </a:rPr>
              <a:t>пробегания</a:t>
            </a:r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 отрезков с </a:t>
            </a:r>
            <a:r>
              <a:rPr lang="ru-RU" sz="1800" b="0" dirty="0" smtClean="0">
                <a:latin typeface="Times New Roman" pitchFamily="18" charset="0"/>
                <a:cs typeface="Times New Roman" pitchFamily="18" charset="0"/>
              </a:rPr>
              <a:t>максимальной частотой движений.</a:t>
            </a:r>
            <a:endParaRPr lang="ru-RU" sz="1800" b="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4142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7643192" cy="683994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Методы тренировки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96752"/>
            <a:ext cx="7620000" cy="4929411"/>
          </a:xfrm>
        </p:spPr>
        <p:txBody>
          <a:bodyPr>
            <a:normAutofit fontScale="92500" lnSpcReduction="10000"/>
          </a:bodyPr>
          <a:lstStyle/>
          <a:p>
            <a:r>
              <a:rPr lang="ru-RU" sz="1800" dirty="0" smtClean="0"/>
              <a:t>1. 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Метод </a:t>
            </a:r>
            <a:r>
              <a:rPr lang="ru-RU" sz="1900" dirty="0">
                <a:latin typeface="Times New Roman" pitchFamily="18" charset="0"/>
                <a:cs typeface="Times New Roman" pitchFamily="18" charset="0"/>
              </a:rPr>
              <a:t>динамических усилий</a:t>
            </a:r>
            <a:r>
              <a:rPr lang="ru-RU" sz="1900" b="0" dirty="0">
                <a:latin typeface="Times New Roman" pitchFamily="18" charset="0"/>
                <a:cs typeface="Times New Roman" pitchFamily="18" charset="0"/>
              </a:rPr>
              <a:t>: повторение непредельных отягощений с максимальной скоростью или темпом. Число повторений ограничивается началом снижения скорости движения. </a:t>
            </a:r>
          </a:p>
          <a:p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2. Повторный </a:t>
            </a:r>
            <a:r>
              <a:rPr lang="ru-RU" sz="1900" dirty="0">
                <a:latin typeface="Times New Roman" pitchFamily="18" charset="0"/>
                <a:cs typeface="Times New Roman" pitchFamily="18" charset="0"/>
              </a:rPr>
              <a:t>метод</a:t>
            </a:r>
            <a:r>
              <a:rPr lang="ru-RU" sz="1900" b="0" dirty="0">
                <a:latin typeface="Times New Roman" pitchFamily="18" charset="0"/>
                <a:cs typeface="Times New Roman" pitchFamily="18" charset="0"/>
              </a:rPr>
              <a:t>: выполнение упражнений в максимально быстром темпе. Тренировка прекращается, когда скорость начинает снижаться. </a:t>
            </a:r>
          </a:p>
          <a:p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3. Метод </a:t>
            </a:r>
            <a:r>
              <a:rPr lang="ru-RU" sz="1900" dirty="0">
                <a:latin typeface="Times New Roman" pitchFamily="18" charset="0"/>
                <a:cs typeface="Times New Roman" pitchFamily="18" charset="0"/>
              </a:rPr>
              <a:t>облегчённых условий</a:t>
            </a:r>
            <a:r>
              <a:rPr lang="ru-RU" sz="1900" b="0" dirty="0">
                <a:latin typeface="Times New Roman" pitchFamily="18" charset="0"/>
                <a:cs typeface="Times New Roman" pitchFamily="18" charset="0"/>
              </a:rPr>
              <a:t>: использование снарядов облегчённого веса, бег по наклонной дорожке (под гору). </a:t>
            </a:r>
          </a:p>
          <a:p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4. Метод </a:t>
            </a:r>
            <a:r>
              <a:rPr lang="ru-RU" sz="1900" dirty="0">
                <a:latin typeface="Times New Roman" pitchFamily="18" charset="0"/>
                <a:cs typeface="Times New Roman" pitchFamily="18" charset="0"/>
              </a:rPr>
              <a:t>затруднённых условий</a:t>
            </a:r>
            <a:r>
              <a:rPr lang="ru-RU" sz="1900" b="0" dirty="0">
                <a:latin typeface="Times New Roman" pitchFamily="18" charset="0"/>
                <a:cs typeface="Times New Roman" pitchFamily="18" charset="0"/>
              </a:rPr>
              <a:t>: бег в горку, парные и групповые упражнения с сопротивлением, упражнения с дополнительным отягощением. </a:t>
            </a:r>
          </a:p>
          <a:p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5. Круговая </a:t>
            </a:r>
            <a:r>
              <a:rPr lang="ru-RU" sz="1900" dirty="0">
                <a:latin typeface="Times New Roman" pitchFamily="18" charset="0"/>
                <a:cs typeface="Times New Roman" pitchFamily="18" charset="0"/>
              </a:rPr>
              <a:t>тренировка</a:t>
            </a:r>
            <a:r>
              <a:rPr lang="ru-RU" sz="1900" b="0" dirty="0">
                <a:latin typeface="Times New Roman" pitchFamily="18" charset="0"/>
                <a:cs typeface="Times New Roman" pitchFamily="18" charset="0"/>
              </a:rPr>
              <a:t>: комплексное воздействие на различные группы мышц. Упражнения выполняются по станциям, при этом каждая последующая серия включает в работу новую мышечную группу. </a:t>
            </a:r>
          </a:p>
          <a:p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6. Ударный </a:t>
            </a:r>
            <a:r>
              <a:rPr lang="ru-RU" sz="1900" dirty="0">
                <a:latin typeface="Times New Roman" pitchFamily="18" charset="0"/>
                <a:cs typeface="Times New Roman" pitchFamily="18" charset="0"/>
              </a:rPr>
              <a:t>метод</a:t>
            </a:r>
            <a:r>
              <a:rPr lang="ru-RU" sz="1900" b="0" dirty="0">
                <a:latin typeface="Times New Roman" pitchFamily="18" charset="0"/>
                <a:cs typeface="Times New Roman" pitchFamily="18" charset="0"/>
              </a:rPr>
              <a:t>: упражнения с мгновенным преодолением ударно воздействующего отягощения (например, спрыгивание с возвышения с последующим выпрыгиванием). </a:t>
            </a:r>
          </a:p>
          <a:p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8705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7643192" cy="39596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Оценка уровня развития скоростно-силовых качеств 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476672"/>
            <a:ext cx="7620000" cy="7272808"/>
          </a:xfrm>
        </p:spPr>
        <p:txBody>
          <a:bodyPr>
            <a:normAutofit fontScale="25000" lnSpcReduction="20000"/>
          </a:bodyPr>
          <a:lstStyle/>
          <a:p>
            <a:pPr>
              <a:lnSpc>
                <a:spcPct val="134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6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Уровень </a:t>
            </a:r>
            <a:r>
              <a:rPr lang="ru-RU" sz="6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развития скоростно-силовых качеств </a:t>
            </a:r>
            <a:r>
              <a:rPr lang="ru-RU" sz="6400" dirty="0">
                <a:latin typeface="Times New Roman" pitchFamily="18" charset="0"/>
                <a:cs typeface="Times New Roman" pitchFamily="18" charset="0"/>
              </a:rPr>
              <a:t>у обучающихся оценивают с помощью педагогического тестирования. Некоторые виды упражнений: </a:t>
            </a:r>
          </a:p>
          <a:p>
            <a:pPr lvl="0">
              <a:lnSpc>
                <a:spcPct val="134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1. Прыжок </a:t>
            </a:r>
            <a:r>
              <a:rPr lang="ru-RU" sz="6400" dirty="0">
                <a:latin typeface="Times New Roman" pitchFamily="18" charset="0"/>
                <a:cs typeface="Times New Roman" pitchFamily="18" charset="0"/>
              </a:rPr>
              <a:t>в длину с места — определяет «взрывную силу».</a:t>
            </a:r>
          </a:p>
          <a:p>
            <a:pPr lvl="0">
              <a:lnSpc>
                <a:spcPct val="134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2. Бег </a:t>
            </a:r>
            <a:r>
              <a:rPr lang="ru-RU" sz="6400" dirty="0">
                <a:latin typeface="Times New Roman" pitchFamily="18" charset="0"/>
                <a:cs typeface="Times New Roman" pitchFamily="18" charset="0"/>
              </a:rPr>
              <a:t>30 метров с высокого старта — определяет скорость преодоления дистанции.</a:t>
            </a:r>
          </a:p>
          <a:p>
            <a:pPr lvl="0">
              <a:lnSpc>
                <a:spcPct val="134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3. Бросок </a:t>
            </a:r>
            <a:r>
              <a:rPr lang="ru-RU" sz="6400" dirty="0">
                <a:latin typeface="Times New Roman" pitchFamily="18" charset="0"/>
                <a:cs typeface="Times New Roman" pitchFamily="18" charset="0"/>
              </a:rPr>
              <a:t>набивного мяча (1 кг) из положения «сед, ноги врозь» — используется для оценки скоростно-силовых способностей.</a:t>
            </a:r>
          </a:p>
          <a:p>
            <a:pPr>
              <a:lnSpc>
                <a:spcPct val="134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6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Для развития силы</a:t>
            </a:r>
            <a:r>
              <a:rPr lang="ru-RU" sz="6400" dirty="0">
                <a:latin typeface="Times New Roman" pitchFamily="18" charset="0"/>
                <a:cs typeface="Times New Roman" pitchFamily="18" charset="0"/>
              </a:rPr>
              <a:t> эффективны базовые многосуставные движения, которые задействуют несколько групп мышц и дают максимальный эффект. Некоторые из них:</a:t>
            </a:r>
          </a:p>
          <a:p>
            <a:pPr lvl="0">
              <a:lnSpc>
                <a:spcPct val="134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1. Приседания</a:t>
            </a:r>
            <a:r>
              <a:rPr lang="ru-RU" sz="6400" dirty="0">
                <a:latin typeface="Times New Roman" pitchFamily="18" charset="0"/>
                <a:cs typeface="Times New Roman" pitchFamily="18" charset="0"/>
              </a:rPr>
              <a:t>. Развивают ноги, ягодицы и </a:t>
            </a:r>
            <a:r>
              <a:rPr lang="ru-RU" sz="6400" dirty="0" err="1">
                <a:latin typeface="Times New Roman" pitchFamily="18" charset="0"/>
                <a:cs typeface="Times New Roman" pitchFamily="18" charset="0"/>
              </a:rPr>
              <a:t>кор</a:t>
            </a:r>
            <a:r>
              <a:rPr lang="ru-RU" sz="6400" dirty="0">
                <a:latin typeface="Times New Roman" pitchFamily="18" charset="0"/>
                <a:cs typeface="Times New Roman" pitchFamily="18" charset="0"/>
              </a:rPr>
              <a:t>. Есть вариации с гантелями, штангой или прыжками для взрывной силы.</a:t>
            </a:r>
          </a:p>
          <a:p>
            <a:pPr lvl="0">
              <a:lnSpc>
                <a:spcPct val="134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2. Жим </a:t>
            </a:r>
            <a:r>
              <a:rPr lang="ru-RU" sz="6400" dirty="0">
                <a:latin typeface="Times New Roman" pitchFamily="18" charset="0"/>
                <a:cs typeface="Times New Roman" pitchFamily="18" charset="0"/>
              </a:rPr>
              <a:t>лёжа. Развивает силу верхней части тела, включая грудные мышцы, трицепсы и плечи.</a:t>
            </a:r>
          </a:p>
          <a:p>
            <a:pPr lvl="0">
              <a:lnSpc>
                <a:spcPct val="134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3. Мёртвая </a:t>
            </a:r>
            <a:r>
              <a:rPr lang="ru-RU" sz="6400" dirty="0">
                <a:latin typeface="Times New Roman" pitchFamily="18" charset="0"/>
                <a:cs typeface="Times New Roman" pitchFamily="18" charset="0"/>
              </a:rPr>
              <a:t>тяга. Укрепляет спину, ноги и хват. Важно соблюдать правильную технику, чтобы избежать травм.</a:t>
            </a:r>
          </a:p>
          <a:p>
            <a:pPr lvl="0">
              <a:lnSpc>
                <a:spcPct val="134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4. Подтягивания</a:t>
            </a:r>
            <a:r>
              <a:rPr lang="ru-RU" sz="6400" dirty="0">
                <a:latin typeface="Times New Roman" pitchFamily="18" charset="0"/>
                <a:cs typeface="Times New Roman" pitchFamily="18" charset="0"/>
              </a:rPr>
              <a:t>. Развивают спину и бицепсы. Если не получается выполнить упражнение, можно использовать резинки или негативные повторения.</a:t>
            </a:r>
          </a:p>
          <a:p>
            <a:pPr lvl="0">
              <a:lnSpc>
                <a:spcPct val="134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5. Отжимания</a:t>
            </a:r>
            <a:r>
              <a:rPr lang="ru-RU" sz="6400" dirty="0">
                <a:latin typeface="Times New Roman" pitchFamily="18" charset="0"/>
                <a:cs typeface="Times New Roman" pitchFamily="18" charset="0"/>
              </a:rPr>
              <a:t>. Базовое упражнение для верхней части тела. Для взрывной силы можно добавить хлопок.</a:t>
            </a:r>
          </a:p>
          <a:p>
            <a:pPr lvl="0">
              <a:lnSpc>
                <a:spcPct val="134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6. Планка</a:t>
            </a:r>
            <a:r>
              <a:rPr lang="ru-RU" sz="6400" dirty="0">
                <a:latin typeface="Times New Roman" pitchFamily="18" charset="0"/>
                <a:cs typeface="Times New Roman" pitchFamily="18" charset="0"/>
              </a:rPr>
              <a:t>. Развивает </a:t>
            </a:r>
            <a:r>
              <a:rPr lang="ru-RU" sz="6400" dirty="0" err="1">
                <a:latin typeface="Times New Roman" pitchFamily="18" charset="0"/>
                <a:cs typeface="Times New Roman" pitchFamily="18" charset="0"/>
              </a:rPr>
              <a:t>кор</a:t>
            </a:r>
            <a:r>
              <a:rPr lang="ru-RU" sz="6400" dirty="0">
                <a:latin typeface="Times New Roman" pitchFamily="18" charset="0"/>
                <a:cs typeface="Times New Roman" pitchFamily="18" charset="0"/>
              </a:rPr>
              <a:t> и выносливость. Нужно держать упражнение 30–60 секунд, постепенно увеличивая время.</a:t>
            </a:r>
          </a:p>
          <a:p>
            <a:pPr lvl="0">
              <a:lnSpc>
                <a:spcPct val="134000"/>
              </a:lnSpc>
              <a:spcBef>
                <a:spcPts val="0"/>
              </a:spcBef>
              <a:spcAft>
                <a:spcPts val="0"/>
              </a:spcAft>
            </a:pPr>
            <a:endParaRPr lang="ru-RU" sz="6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5600" dirty="0">
                <a:latin typeface="Times New Roman" pitchFamily="18" charset="0"/>
                <a:cs typeface="Times New Roman" pitchFamily="18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321038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63688" y="260648"/>
            <a:ext cx="5791200" cy="1371600"/>
          </a:xfrm>
        </p:spPr>
        <p:txBody>
          <a:bodyPr>
            <a:normAutofit/>
          </a:bodyPr>
          <a:lstStyle/>
          <a:p>
            <a:r>
              <a:rPr lang="ru-RU" sz="2400" dirty="0">
                <a:solidFill>
                  <a:srgbClr val="7030A0"/>
                </a:solidFill>
                <a:cs typeface="Khmer UI" pitchFamily="34" charset="0"/>
              </a:rPr>
              <a:t>Спасибо за внимание!</a:t>
            </a:r>
            <a:endParaRPr lang="ru-RU" sz="2400" dirty="0">
              <a:solidFill>
                <a:srgbClr val="7030A0"/>
              </a:solidFill>
              <a:cs typeface="Khmer UI" pitchFamily="34" charset="0"/>
            </a:endParaRPr>
          </a:p>
        </p:txBody>
      </p:sp>
      <p:pic>
        <p:nvPicPr>
          <p:cNvPr id="1026" name="Picture 2" descr="C:\Users\Я\Downloads\i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916832"/>
            <a:ext cx="6408712" cy="3816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356324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лавная">
  <a:themeElements>
    <a:clrScheme name="Главная">
      <a:dk1>
        <a:srgbClr val="000000"/>
      </a:dk1>
      <a:lt1>
        <a:srgbClr val="FFFFFF"/>
      </a:lt1>
      <a:dk2>
        <a:srgbClr val="D1282E"/>
      </a:dk2>
      <a:lt2>
        <a:srgbClr val="C8C8B1"/>
      </a:lt2>
      <a:accent1>
        <a:srgbClr val="7A7A7A"/>
      </a:accent1>
      <a:accent2>
        <a:srgbClr val="F5C201"/>
      </a:accent2>
      <a:accent3>
        <a:srgbClr val="526DB0"/>
      </a:accent3>
      <a:accent4>
        <a:srgbClr val="989AAC"/>
      </a:accent4>
      <a:accent5>
        <a:srgbClr val="DC5924"/>
      </a:accent5>
      <a:accent6>
        <a:srgbClr val="B4B392"/>
      </a:accent6>
      <a:hlink>
        <a:srgbClr val="CC9900"/>
      </a:hlink>
      <a:folHlink>
        <a:srgbClr val="969696"/>
      </a:folHlink>
    </a:clrScheme>
    <a:fontScheme name="Главная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лавная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250000"/>
              </a:schemeClr>
            </a:gs>
            <a:gs pos="35000">
              <a:schemeClr val="phClr">
                <a:tint val="47000"/>
                <a:satMod val="275000"/>
              </a:schemeClr>
            </a:gs>
            <a:gs pos="100000">
              <a:schemeClr val="phClr">
                <a:tint val="25000"/>
                <a:satMod val="300000"/>
              </a:schemeClr>
            </a:gs>
          </a:gsLst>
          <a:lin ang="16200000" scaled="1"/>
        </a:gradFill>
        <a:solidFill>
          <a:schemeClr val="phClr">
            <a:satMod val="110000"/>
          </a:schemeClr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4127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9999" dist="23000" algn="bl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19050" algn="bl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l"/>
          </a:scene3d>
          <a:sp3d prstMaterial="plastic">
            <a:bevelT w="38100" h="31750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6000"/>
              </a:schemeClr>
              <a:schemeClr val="phClr">
                <a:shade val="94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84000"/>
                <a:satMod val="110000"/>
              </a:schemeClr>
            </a:gs>
            <a:gs pos="44000">
              <a:schemeClr val="phClr">
                <a:tint val="93000"/>
                <a:satMod val="115000"/>
              </a:schemeClr>
            </a:gs>
            <a:gs pos="100000">
              <a:schemeClr val="phClr">
                <a:tint val="100000"/>
                <a:shade val="59000"/>
                <a:satMod val="120000"/>
              </a:schemeClr>
            </a:gs>
          </a:gsLst>
          <a:path path="circle">
            <a:fillToRect l="40000" t="60000" r="60000" b="4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Essential</Template>
  <TotalTime>138</TotalTime>
  <Words>278</Words>
  <Application>Microsoft Office PowerPoint</Application>
  <PresentationFormat>Экран (4:3)</PresentationFormat>
  <Paragraphs>57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Главная</vt:lpstr>
      <vt:lpstr>Формирование скоростно-силовых  качеств  обучающихся с целью развития быстроты движений и силы определённой группы мышц  при игре в баскетбол</vt:lpstr>
      <vt:lpstr>Актуальность</vt:lpstr>
      <vt:lpstr>Задачи</vt:lpstr>
      <vt:lpstr>Факторы, влияющие на развитие силы</vt:lpstr>
      <vt:lpstr>Презентация PowerPoint</vt:lpstr>
      <vt:lpstr>Средства для развития скоростно-силовых качеств</vt:lpstr>
      <vt:lpstr>Физические упражнения</vt:lpstr>
      <vt:lpstr>Оборудование и инвентарь</vt:lpstr>
      <vt:lpstr>Методы тренировки</vt:lpstr>
      <vt:lpstr>Оценка уровня развития скоростно-силовых качеств </vt:lpstr>
      <vt:lpstr>Спасибо за внимание!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Формирование скоростно-силовых  качеств  обучающихся с целью развития быстроты движений и силы определённой группы мышц </dc:title>
  <dc:creator>Я</dc:creator>
  <cp:lastModifiedBy>Я</cp:lastModifiedBy>
  <cp:revision>27</cp:revision>
  <dcterms:created xsi:type="dcterms:W3CDTF">2026-01-08T14:55:52Z</dcterms:created>
  <dcterms:modified xsi:type="dcterms:W3CDTF">2026-01-10T13:39:40Z</dcterms:modified>
</cp:coreProperties>
</file>