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6" r:id="rId15"/>
    <p:sldId id="297" r:id="rId16"/>
    <p:sldId id="298" r:id="rId17"/>
    <p:sldId id="300" r:id="rId18"/>
    <p:sldId id="301" r:id="rId19"/>
    <p:sldId id="304" r:id="rId20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FF"/>
    <a:srgbClr val="FFCCCC"/>
    <a:srgbClr val="FFCCFF"/>
    <a:srgbClr val="FF0066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2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ru-RU"/>
  <c:roundedCorners val="1"/>
  <c:style val="2"/>
  <c:chart>
    <c:autoTitleDeleted val="1"/>
    <c:view3D>
      <c:rotX val="0"/>
      <c:hPercent val="84"/>
      <c:rotY val="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sideWall>
    <c:backWall>
      <c:thickness val="0"/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71942446043169"/>
          <c:y val="9.3406593406593505E-2"/>
          <c:w val="0.63309352517985662"/>
          <c:h val="0.79670329670329665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invertIfNegative val="1"/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33.200000000000003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0-6B05-4574-873A-D1A1FC89309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rgbClr val="993366"/>
            </a:solidFill>
            <a:ln w="12700">
              <a:solidFill>
                <a:srgbClr val="000000"/>
              </a:solidFill>
              <a:prstDash val="solid"/>
            </a:ln>
          </c:spPr>
          <c:invertIfNegative val="1"/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16.600000000000001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1-6B05-4574-873A-D1A1FC893098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rgbClr val="FFFFCC"/>
            </a:solidFill>
            <a:ln w="12700">
              <a:solidFill>
                <a:srgbClr val="000000"/>
              </a:solidFill>
              <a:prstDash val="solid"/>
            </a:ln>
          </c:spPr>
          <c:invertIfNegative val="1"/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0">
                  <c:v>49.8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 w="12700">
                    <a:solidFill>
                      <a:srgbClr val="000000"/>
                    </a:solidFill>
                    <a:prstDash val="solid"/>
                  </a:ln>
                </c14:spPr>
              </c14:invertSolidFillFmt>
            </c:ext>
            <c:ext xmlns:c16="http://schemas.microsoft.com/office/drawing/2014/chart" uri="{C3380CC4-5D6E-409C-BE32-E72D297353CC}">
              <c16:uniqueId val="{00000002-6B05-4574-873A-D1A1FC8930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70390144"/>
        <c:axId val="70391680"/>
        <c:axId val="0"/>
      </c:bar3DChart>
      <c:catAx>
        <c:axId val="70390144"/>
        <c:scaling>
          <c:orientation val="minMax"/>
        </c:scaling>
        <c:delete val="1"/>
        <c:axPos val="b"/>
        <c:numFmt formatCode="General" sourceLinked="1"/>
        <c:majorTickMark val="cross"/>
        <c:minorTickMark val="cross"/>
        <c:tickLblPos val="low"/>
        <c:crossAx val="70391680"/>
        <c:crosses val="autoZero"/>
        <c:auto val="1"/>
        <c:lblAlgn val="ctr"/>
        <c:lblOffset val="100"/>
        <c:tickLblSkip val="1"/>
        <c:tickMarkSkip val="1"/>
        <c:noMultiLvlLbl val="1"/>
      </c:catAx>
      <c:valAx>
        <c:axId val="70391680"/>
        <c:scaling>
          <c:orientation val="minMax"/>
        </c:scaling>
        <c:delete val="1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cross"/>
        <c:minorTickMark val="cross"/>
        <c:tickLblPos val="nextTo"/>
        <c:crossAx val="70390144"/>
        <c:crosses val="autoZero"/>
        <c:crossBetween val="between"/>
      </c:valAx>
      <c:spPr>
        <a:noFill/>
        <a:ln w="25399">
          <a:noFill/>
        </a:ln>
      </c:spPr>
    </c:plotArea>
    <c:legend>
      <c:legendPos val="r"/>
      <c:layout>
        <c:manualLayout>
          <c:xMode val="edge"/>
          <c:yMode val="edge"/>
          <c:x val="0.71412247657383365"/>
          <c:y val="0.10362394663904366"/>
          <c:w val="0.18589286954862699"/>
          <c:h val="0.77793739559711439"/>
        </c:manualLayout>
      </c:layout>
      <c:overlay val="1"/>
      <c:spPr>
        <a:noFill/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735" b="1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1"/>
  </c:chart>
  <c:spPr>
    <a:noFill/>
    <a:ln>
      <a:noFill/>
    </a:ln>
  </c:spPr>
  <c:txPr>
    <a:bodyPr/>
    <a:lstStyle/>
    <a:p>
      <a:pPr>
        <a:defRPr sz="800" b="1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C60CC-2F83-4148-97B1-F440F620D388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1C8A3-DFEA-407A-B852-F8998A39508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000250" y="0"/>
            <a:ext cx="4857750" cy="9144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2571750" y="4572000"/>
            <a:ext cx="9144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2525151" y="711200"/>
            <a:ext cx="3829050" cy="3824224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2515831" y="4719819"/>
            <a:ext cx="3836084" cy="1468331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4403418" y="8743928"/>
            <a:ext cx="1501848" cy="302536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114550" y="8743928"/>
            <a:ext cx="2195792" cy="3048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910663" y="8741664"/>
            <a:ext cx="441252" cy="3048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00" y="3762450"/>
            <a:ext cx="4691616" cy="1816100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0100" y="2540001"/>
            <a:ext cx="4691616" cy="991343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543179" y="8742413"/>
            <a:ext cx="1501848" cy="302536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01519" y="8742413"/>
            <a:ext cx="2171700" cy="3048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050464" y="8740149"/>
            <a:ext cx="441252" cy="3048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134106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134106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134106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4423410" cy="156464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42900" y="1996555"/>
            <a:ext cx="4423410" cy="803349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" y="2844800"/>
            <a:ext cx="5429250" cy="582900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448477" y="1339558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447530" y="1331756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1823" y="1524000"/>
            <a:ext cx="2571750" cy="27432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41823" y="4378179"/>
            <a:ext cx="2571750" cy="256032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497761" y="1388003"/>
            <a:ext cx="3154680" cy="560832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14900" y="366608"/>
            <a:ext cx="1143000" cy="7802033"/>
          </a:xfrm>
        </p:spPr>
        <p:txBody>
          <a:bodyPr vert="eaVert"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90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182112" y="8743928"/>
            <a:ext cx="1501848" cy="302536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" y="8741664"/>
            <a:ext cx="2743200" cy="3048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690872" y="8737600"/>
            <a:ext cx="441252" cy="30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6115050" y="0"/>
            <a:ext cx="742950" cy="9144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29250" cy="1524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342900" y="2145888"/>
            <a:ext cx="5429250" cy="64617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3184452" y="8743928"/>
            <a:ext cx="1501848" cy="302536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42900" y="8743928"/>
            <a:ext cx="2743200" cy="3048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4688586" y="8741664"/>
            <a:ext cx="441252" cy="3048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145888"/>
            <a:ext cx="5429250" cy="40822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5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6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как средство развития </a:t>
            </a:r>
            <a:r>
              <a:rPr lang="ru-RU" sz="6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детей - инвалидов.</a:t>
            </a:r>
            <a:endParaRPr lang="ru-RU" sz="6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Составила: </a:t>
            </a: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Иванова А.И.- учитель обучения на дому</a:t>
            </a:r>
            <a:endParaRPr lang="ru-RU" sz="4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Идея опыта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 algn="ctr"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Развитие и коррекция интеллектуальной и личностной сфер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учащихся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инвалидностью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посредством дидактической игры.</a:t>
            </a:r>
          </a:p>
          <a:p>
            <a:pPr algn="ctr"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 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4704" y="568161"/>
            <a:ext cx="5429250" cy="1524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"Игра - это искра, зажигающая огонёк                                                                                пытливости и любознательности".</a:t>
            </a:r>
            <a:b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В.А.Сухомлинский. 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                       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 smtClean="0">
                <a:solidFill>
                  <a:srgbClr val="0000FF"/>
                </a:solidFill>
              </a:rPr>
              <a:t>Познавательная потребность: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  высокий уровень –  нет;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  средний уровень  – </a:t>
            </a:r>
            <a:r>
              <a:rPr lang="ru-RU" dirty="0">
                <a:solidFill>
                  <a:srgbClr val="0000FF"/>
                </a:solidFill>
              </a:rPr>
              <a:t>6</a:t>
            </a:r>
            <a:r>
              <a:rPr lang="ru-RU" dirty="0" smtClean="0">
                <a:solidFill>
                  <a:srgbClr val="0000FF"/>
                </a:solidFill>
              </a:rPr>
              <a:t>0%.;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  низкий уровень – </a:t>
            </a:r>
            <a:r>
              <a:rPr lang="ru-RU" dirty="0" smtClean="0">
                <a:solidFill>
                  <a:srgbClr val="0000FF"/>
                </a:solidFill>
              </a:rPr>
              <a:t>40</a:t>
            </a:r>
            <a:r>
              <a:rPr lang="ru-RU" dirty="0" smtClean="0">
                <a:solidFill>
                  <a:srgbClr val="0000FF"/>
                </a:solidFill>
              </a:rPr>
              <a:t>%;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>
                <a:solidFill>
                  <a:srgbClr val="C00000"/>
                </a:solidFill>
              </a:rPr>
              <a:t>Определение доминирования</a:t>
            </a:r>
            <a:endParaRPr lang="ru-RU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u="sng" dirty="0" smtClean="0">
                <a:solidFill>
                  <a:srgbClr val="C00000"/>
                </a:solidFill>
              </a:rPr>
              <a:t>познавательных или игровых мотивов ребенка:</a:t>
            </a:r>
            <a:endParaRPr lang="ru-RU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0000FF"/>
                </a:solidFill>
              </a:rPr>
              <a:t>познавательный мотив – </a:t>
            </a:r>
            <a:r>
              <a:rPr lang="ru-RU" dirty="0" smtClean="0">
                <a:solidFill>
                  <a:srgbClr val="0000FF"/>
                </a:solidFill>
              </a:rPr>
              <a:t>24,3</a:t>
            </a:r>
            <a:r>
              <a:rPr lang="ru-RU" dirty="0" smtClean="0">
                <a:solidFill>
                  <a:srgbClr val="0000FF"/>
                </a:solidFill>
              </a:rPr>
              <a:t>%;</a:t>
            </a:r>
            <a:endParaRPr lang="ru-RU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игровой мотив – </a:t>
            </a:r>
            <a:r>
              <a:rPr lang="ru-RU" dirty="0" smtClean="0">
                <a:solidFill>
                  <a:srgbClr val="0000FF"/>
                </a:solidFill>
              </a:rPr>
              <a:t>75,7</a:t>
            </a:r>
            <a:r>
              <a:rPr lang="ru-RU" dirty="0" smtClean="0">
                <a:solidFill>
                  <a:srgbClr val="0000FF"/>
                </a:solidFill>
              </a:rPr>
              <a:t>%.</a:t>
            </a:r>
            <a:endParaRPr lang="ru-RU" dirty="0" smtClean="0">
              <a:solidFill>
                <a:srgbClr val="0000FF"/>
              </a:solidFill>
            </a:endParaRPr>
          </a:p>
          <a:p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Ведущая педагогическая идея.</a:t>
            </a:r>
            <a:endParaRPr lang="ru-RU" dirty="0" smtClean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Ведущая  идея педагогического опыта заключается в необходимости расширения использования разнообразных игровых методик  с целью развития познавательных интересов и личностных качеств обучающихся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инвалидностью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дидактические игры. 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Игровая технология обучения, на мой взгляд, является наиболее эффективной в плане развития познавательных интересов у обучающихся с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инвалидностью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позволяет успешно решать следующие педагогические задачи: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развитие интереса к учебе;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облегчение процесса усвоения учебного материала;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обеспечение психологического комфорта процесса обучения;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развитие творческих способностей школьников;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предоставление возможностей для </a:t>
            </a:r>
            <a:r>
              <a:rPr lang="ru-RU" dirty="0" smtClean="0">
                <a:solidFill>
                  <a:srgbClr val="0000FF"/>
                </a:solidFill>
              </a:rPr>
              <a:t>самореализации, самовыражения личности. </a:t>
            </a:r>
          </a:p>
          <a:p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работы над темой рассматриваются понятия:</a:t>
            </a:r>
            <a:endParaRPr lang="ru-RU" sz="31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       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познавательный интерес;             - игровая задача;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мотив;                                              - дидактическая игра;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игровой замысел;                           - дидактическая задача;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игровые правила;                           -  игровые действия.</a:t>
            </a:r>
          </a:p>
          <a:p>
            <a:endParaRPr lang="ru-RU" dirty="0"/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дидактические игры делятся на три основных вида: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прямого дидактического воздействия, в которых педагог действует      совместно с учащимися в роли одной из играющих сторон;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опосредованного дидактического воздействия, когда педагог находится «вне игры» в качестве наблюдателя или болельщика;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- смешанного дидактического воздействия, когда педагог участвует в игре в       роли ведущего,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арбитра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консультанта.</a:t>
            </a:r>
          </a:p>
          <a:p>
            <a:endParaRPr lang="ru-R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Цели и задачи педагогической деятельности.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педагогической деятельности является обучение, развитие и воспитание обучающихся на основе использования различных игровых методик с целью  развития познавательных интересов у обучающихся с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инвалидностью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личностных качеств.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Достижение планируемых результатов предполагает решение следующих задач: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введение в педагогическую практику коррекционно-развивающей работы учителя использования разнообразных игровых методик как средства развития познавательных интересов обучающихся с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инвалидностью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Говоря о целях организации совместной работы и игры детей, имеется  в виду дать каждому ребенку: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эмоциональную поддержку, без которой многие школьники не могут добровольно включиться в общую работу группы;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возможность утвердиться в себе, попробовать свои силы в микроспорах;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опыт выполнения тех рефлексивных функций, которые составляют основу умения учиться: цель - планирование - рефлексия.  </a:t>
            </a:r>
          </a:p>
          <a:p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выделить несколько типов дидактических игр, сгруппированных по виду деятельности учащихся</a:t>
            </a:r>
            <a:r>
              <a:rPr lang="ru-RU" sz="2200" dirty="0" smtClean="0">
                <a:solidFill>
                  <a:srgbClr val="C00000"/>
                </a:solidFill>
              </a:rPr>
              <a:t>.</a:t>
            </a:r>
            <a:br>
              <a:rPr lang="ru-RU" sz="2200" dirty="0" smtClean="0">
                <a:solidFill>
                  <a:srgbClr val="C00000"/>
                </a:solidFill>
              </a:rPr>
            </a:br>
            <a:endParaRPr lang="ru-RU" sz="2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- путешествия.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Игры - поручения.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Игры - предположения.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Игры - загадки.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Игры - беседы (игры-диалоги).</a:t>
            </a:r>
          </a:p>
          <a:p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Игра-экскурсия по теме "Ориентация в пространстве".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проводится на свежем воздухе или в помещении, которое позволит назвать большое количество предметов в любом названном учителем направлении: слева, справа, сзади, спереди, вверху, внизу, перед, за. Класс разбивается на 2 команды, которые попеременно называют предметы, расположенные в заданном направлении. Команда, которая не смогла назвать предмет, отдает фант. В конце игры фанты разыгрываются. В процессе игры желательно несколько раз менять местоположение команд, что позволит рассмотреть положение предметов с разных позиций. Целью данного урока является ознакомление с основными координатами пространства.</a:t>
            </a:r>
          </a:p>
          <a:p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187624"/>
            <a:ext cx="5429250" cy="136815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Игра-путешествие </a:t>
            </a:r>
            <a:r>
              <a:rPr lang="ru-RU" sz="3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"Зачем людям нужны числа</a:t>
            </a:r>
            <a:r>
              <a:rPr lang="ru-RU" sz="31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31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2843808"/>
            <a:ext cx="5429250" cy="5763840"/>
          </a:xfrm>
        </p:spPr>
        <p:txBody>
          <a:bodyPr/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проводится в окрестностях школы по маршруту, на котором ученики могут увидеть различные объекты, в которых использованы числа (номера домов, маршрутов автобусов и других видов транспорта, шкалы весов, цены товара и т.д.).</a:t>
            </a:r>
            <a:endParaRPr lang="ru-RU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- предположения 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“Что было бы..?” или “Что бы я сделал...”, 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“Кем бы хотел быть и почему?”, “Кого бы выбрал в друзья?” и др. 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Иногда началом такой игры может послужить картинка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 с поставленными целями и задачами педагогической деятельности в рамках представляемого опыта используются разнообразные формы учебно-воспитательной работы: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фронтальные;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групповые;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индивидуальные;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коллективные.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u="sng" dirty="0" smtClean="0"/>
              <a:t/>
            </a:r>
            <a:br>
              <a:rPr lang="ru-RU" sz="3100" u="sng" dirty="0" smtClean="0"/>
            </a:br>
            <a:r>
              <a:rPr lang="ru-RU" sz="3100" u="sng" dirty="0" smtClean="0"/>
              <a:t/>
            </a:r>
            <a:br>
              <a:rPr lang="ru-RU" sz="3100" u="sng" dirty="0" smtClean="0"/>
            </a:br>
            <a:r>
              <a:rPr lang="ru-RU" sz="3100" u="sng" dirty="0" smtClean="0"/>
              <a:t/>
            </a:r>
            <a:br>
              <a:rPr lang="ru-RU" sz="3100" u="sng" dirty="0" smtClean="0"/>
            </a:br>
            <a:r>
              <a:rPr lang="ru-RU" sz="4000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потребность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уровень  –  33,2%;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средний уровень   –  16,6%.;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низкий уровень     –  49,8%;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Объект 16"/>
          <p:cNvGraphicFramePr/>
          <p:nvPr>
            <p:extLst>
              <p:ext uri="{D42A27DB-BD31-4B8C-83A1-F6EECF244321}">
                <p14:modId xmlns:p14="http://schemas.microsoft.com/office/powerpoint/2010/main" val="1722066953"/>
              </p:ext>
            </p:extLst>
          </p:nvPr>
        </p:nvGraphicFramePr>
        <p:xfrm>
          <a:off x="571480" y="4357686"/>
          <a:ext cx="5786478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u="sng" dirty="0" smtClean="0"/>
              <a:t/>
            </a:r>
            <a:br>
              <a:rPr lang="ru-RU" sz="3600" u="sng" dirty="0" smtClean="0"/>
            </a:br>
            <a:r>
              <a:rPr lang="ru-RU" sz="3600" u="sng" dirty="0" smtClean="0"/>
              <a:t/>
            </a:r>
            <a:br>
              <a:rPr lang="ru-RU" sz="3600" u="sng" dirty="0" smtClean="0"/>
            </a:br>
            <a:r>
              <a:rPr lang="ru-RU" sz="2000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доминирования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познавательных или игровых мотивов ребенка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- </a:t>
            </a:r>
            <a:r>
              <a:rPr lang="ru-RU" dirty="0" smtClean="0">
                <a:solidFill>
                  <a:srgbClr val="0000FF"/>
                </a:solidFill>
              </a:rPr>
              <a:t>познавательный мотив – </a:t>
            </a:r>
            <a:r>
              <a:rPr lang="ru-RU" dirty="0" smtClean="0">
                <a:solidFill>
                  <a:srgbClr val="0000FF"/>
                </a:solidFill>
              </a:rPr>
              <a:t>350</a:t>
            </a:r>
            <a:r>
              <a:rPr lang="ru-RU" dirty="0" smtClean="0">
                <a:solidFill>
                  <a:srgbClr val="0000FF"/>
                </a:solidFill>
              </a:rPr>
              <a:t>%;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- игровой мотив – </a:t>
            </a:r>
            <a:r>
              <a:rPr lang="ru-RU" dirty="0" smtClean="0">
                <a:solidFill>
                  <a:srgbClr val="0000FF"/>
                </a:solidFill>
              </a:rPr>
              <a:t>65</a:t>
            </a:r>
            <a:r>
              <a:rPr lang="ru-RU" dirty="0" smtClean="0">
                <a:solidFill>
                  <a:srgbClr val="0000FF"/>
                </a:solidFill>
              </a:rPr>
              <a:t>%.</a:t>
            </a:r>
            <a:endParaRPr lang="ru-RU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</a:t>
            </a:r>
            <a:r>
              <a:rPr lang="ru-RU" b="1" i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«Рыба, птица, зверь»</a:t>
            </a:r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внимания, мышления.</a:t>
            </a:r>
          </a:p>
          <a:p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 игры: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участвуют несколько человек. Один становится ведущим. Ведущий, указывая по очереди на каждого игрока, произносит: «Рыба, птица, зверь, рыба, птица, </a:t>
            </a:r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зверь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Тот игрок, на котором остановилась считалка, должен назвать, в данном случае, </a:t>
            </a:r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зверя.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Если ответ принимается, игра продолжается.</a:t>
            </a:r>
          </a:p>
          <a:p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вариант </a:t>
            </a:r>
            <a:r>
              <a:rPr lang="ru-RU" i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«Цветок, овощ, фрукт»</a:t>
            </a:r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вариант  </a:t>
            </a:r>
            <a:r>
              <a:rPr lang="ru-RU" i="1" u="sng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«Посуда, одежда ,обувь».</a:t>
            </a:r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00FF"/>
                </a:solidFill>
              </a:rPr>
              <a:t>Чем отличаются картинки? Найди не менее 5 отличий</a:t>
            </a:r>
            <a:r>
              <a:rPr lang="ru-RU" sz="2800" dirty="0" smtClean="0"/>
              <a:t>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78" r="9524"/>
          <a:stretch>
            <a:fillRect/>
          </a:stretch>
        </p:blipFill>
        <p:spPr bwMode="auto">
          <a:xfrm>
            <a:off x="764704" y="2643174"/>
            <a:ext cx="2592858" cy="4960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2643174"/>
            <a:ext cx="2448842" cy="50006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solidFill>
                  <a:srgbClr val="C00000"/>
                </a:solidFill>
              </a:rPr>
              <a:t>Назови предметы, которые ты видишь на рисунке</a:t>
            </a:r>
            <a:r>
              <a:rPr lang="ru-RU" sz="2700" dirty="0" smtClean="0"/>
              <a:t>.</a:t>
            </a:r>
            <a:endParaRPr lang="ru-RU" sz="27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9"/>
          <a:stretch>
            <a:fillRect/>
          </a:stretch>
        </p:blipFill>
        <p:spPr bwMode="auto">
          <a:xfrm>
            <a:off x="1071546" y="2214546"/>
            <a:ext cx="3214710" cy="2432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4" y="4857752"/>
            <a:ext cx="2980343" cy="2571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русского языка:</a:t>
            </a: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“Найди пару”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словам из левого столбика дети подбирают синонимы из правого столбика: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Алфавит                     аккуратный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Чистый                        кавалерия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Конница                     озорник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Шалун                        азбука</a:t>
            </a: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“Найди слова в картине”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Вывесить картинку, а ученики по её содержанию выписывают как можно больше словарных слов. Например: по картине “Деревня” - </a:t>
            </a:r>
            <a:r>
              <a:rPr lang="ru-RU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деревня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берёза, курица, антенна, облако, корова, забор, электричество, фонарь, калитка.</a:t>
            </a:r>
            <a:b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“Убежали гласные”</a:t>
            </a:r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Словарные слова записаны на доске. Пропущены гласные в слабой позиции. Ученики ставят ударение, возвращают гласные на место, подчёркивают “опасные” места.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1246</TotalTime>
  <Words>589</Words>
  <Application>Microsoft Office PowerPoint</Application>
  <PresentationFormat>Экран (4:3)</PresentationFormat>
  <Paragraphs>92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Calibri</vt:lpstr>
      <vt:lpstr>Times New Roman</vt:lpstr>
      <vt:lpstr>Trebuchet MS</vt:lpstr>
      <vt:lpstr>Wingdings</vt:lpstr>
      <vt:lpstr>Wingdings 2</vt:lpstr>
      <vt:lpstr>Изящная</vt:lpstr>
      <vt:lpstr>Презентация PowerPoint</vt:lpstr>
      <vt:lpstr>Идея опыта:</vt:lpstr>
      <vt:lpstr>    "Игра - это искра, зажигающая огонёк                                                                                пытливости и любознательности".                                                      В.А.Сухомлинский.                           </vt:lpstr>
      <vt:lpstr>Презентация PowerPoint</vt:lpstr>
      <vt:lpstr>Ведущая педагогическая идея.</vt:lpstr>
      <vt:lpstr>   В процессе работы над темой рассматриваются понятия:</vt:lpstr>
      <vt:lpstr>  Все дидактические игры делятся на три основных вида: </vt:lpstr>
      <vt:lpstr>Цели и задачи педагогической деятельности. </vt:lpstr>
      <vt:lpstr>   можно выделить несколько типов дидактических игр, сгруппированных по виду деятельности учащихся. </vt:lpstr>
      <vt:lpstr>Игра-экскурсия по теме "Ориентация в пространстве".</vt:lpstr>
      <vt:lpstr>  Игра-путешествие на тему "Зачем людям нужны числа"</vt:lpstr>
      <vt:lpstr>Презентация PowerPoint</vt:lpstr>
      <vt:lpstr>Презентация PowerPoint</vt:lpstr>
      <vt:lpstr>   Познавательная потребность  </vt:lpstr>
      <vt:lpstr>  Определение доминирования познавательных или игровых мотивов ребенка   </vt:lpstr>
      <vt:lpstr>Презентация PowerPoint</vt:lpstr>
      <vt:lpstr>Чем отличаются картинки? Найди не менее 5 отличий. </vt:lpstr>
      <vt:lpstr>  Назови предметы, которые ты видишь на рисунке.</vt:lpstr>
      <vt:lpstr>На уроках русского языка: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Microstar</dc:creator>
  <cp:lastModifiedBy>Учитель</cp:lastModifiedBy>
  <cp:revision>151</cp:revision>
  <dcterms:created xsi:type="dcterms:W3CDTF">2015-11-17T17:13:55Z</dcterms:created>
  <dcterms:modified xsi:type="dcterms:W3CDTF">2022-10-18T16:14:39Z</dcterms:modified>
</cp:coreProperties>
</file>