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70" r:id="rId7"/>
    <p:sldId id="262" r:id="rId8"/>
    <p:sldId id="271" r:id="rId9"/>
    <p:sldId id="263" r:id="rId10"/>
    <p:sldId id="272" r:id="rId11"/>
    <p:sldId id="264" r:id="rId12"/>
    <p:sldId id="273" r:id="rId13"/>
    <p:sldId id="265" r:id="rId14"/>
    <p:sldId id="275" r:id="rId15"/>
    <p:sldId id="266" r:id="rId16"/>
    <p:sldId id="276" r:id="rId17"/>
    <p:sldId id="267" r:id="rId18"/>
    <p:sldId id="277" r:id="rId19"/>
    <p:sldId id="268" r:id="rId20"/>
    <p:sldId id="26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риллиант\Desktop\логопед 2\фоны для презентации\фон 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80" y="0"/>
            <a:ext cx="90243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620688"/>
            <a:ext cx="8229600" cy="72008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Monplesir script" panose="02000503000000020004" pitchFamily="2" charset="0"/>
                <a:cs typeface="Arabic Typesetting" panose="03020402040406030203" pitchFamily="66" charset="-78"/>
              </a:rPr>
              <a:t> </a:t>
            </a:r>
            <a:endParaRPr lang="ru-RU" sz="3600" dirty="0">
              <a:latin typeface="Monplesir script" panose="02000503000000020004" pitchFamily="2" charset="0"/>
              <a:cs typeface="Arabic Typesetting" panose="03020402040406030203" pitchFamily="66" charset="-78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Monplesir script" panose="02000503000000020004" pitchFamily="2" charset="0"/>
                <a:cs typeface="Arabic Typesetting" panose="03020402040406030203" pitchFamily="66" charset="-78"/>
              </a:rPr>
              <a:t>                               </a:t>
            </a:r>
            <a:r>
              <a:rPr lang="ru-RU" sz="5400" dirty="0" smtClean="0">
                <a:solidFill>
                  <a:srgbClr val="0070C0"/>
                </a:solidFill>
                <a:latin typeface="Monplesir script" panose="02000503000000020004" pitchFamily="2" charset="0"/>
                <a:cs typeface="Arabic Typesetting" panose="03020402040406030203" pitchFamily="66" charset="-78"/>
              </a:rPr>
              <a:t>Речевая </a:t>
            </a:r>
          </a:p>
          <a:p>
            <a:pPr marL="0" indent="0">
              <a:buNone/>
            </a:pPr>
            <a:r>
              <a:rPr lang="ru-RU" sz="5400" dirty="0">
                <a:solidFill>
                  <a:srgbClr val="0070C0"/>
                </a:solidFill>
                <a:latin typeface="Monplesir script" panose="02000503000000020004" pitchFamily="2" charset="0"/>
                <a:cs typeface="Arabic Typesetting" panose="03020402040406030203" pitchFamily="66" charset="-78"/>
              </a:rPr>
              <a:t> </a:t>
            </a:r>
            <a:r>
              <a:rPr lang="ru-RU" sz="5400" dirty="0" smtClean="0">
                <a:solidFill>
                  <a:srgbClr val="0070C0"/>
                </a:solidFill>
                <a:latin typeface="Monplesir script" panose="02000503000000020004" pitchFamily="2" charset="0"/>
                <a:cs typeface="Arabic Typesetting" panose="03020402040406030203" pitchFamily="66" charset="-78"/>
              </a:rPr>
              <a:t>                        готовность </a:t>
            </a:r>
          </a:p>
          <a:p>
            <a:pPr marL="0" indent="0">
              <a:buNone/>
            </a:pPr>
            <a:r>
              <a:rPr lang="ru-RU" sz="5400" dirty="0">
                <a:solidFill>
                  <a:srgbClr val="0070C0"/>
                </a:solidFill>
                <a:latin typeface="Monplesir script" panose="02000503000000020004" pitchFamily="2" charset="0"/>
                <a:cs typeface="Arabic Typesetting" panose="03020402040406030203" pitchFamily="66" charset="-78"/>
              </a:rPr>
              <a:t> </a:t>
            </a:r>
            <a:r>
              <a:rPr lang="ru-RU" sz="5400" dirty="0" smtClean="0">
                <a:solidFill>
                  <a:srgbClr val="0070C0"/>
                </a:solidFill>
                <a:latin typeface="Monplesir script" panose="02000503000000020004" pitchFamily="2" charset="0"/>
                <a:cs typeface="Arabic Typesetting" panose="03020402040406030203" pitchFamily="66" charset="-78"/>
              </a:rPr>
              <a:t>                            ребёнка  </a:t>
            </a:r>
          </a:p>
          <a:p>
            <a:pPr marL="0" indent="0">
              <a:buNone/>
            </a:pPr>
            <a:r>
              <a:rPr lang="ru-RU" sz="5400" dirty="0" smtClean="0">
                <a:solidFill>
                  <a:srgbClr val="0070C0"/>
                </a:solidFill>
                <a:latin typeface="Monplesir script" panose="02000503000000020004" pitchFamily="2" charset="0"/>
                <a:cs typeface="Arabic Typesetting" panose="03020402040406030203" pitchFamily="66" charset="-78"/>
              </a:rPr>
              <a:t>                                к школе </a:t>
            </a:r>
          </a:p>
          <a:p>
            <a:pPr marL="0" indent="0" algn="r">
              <a:buNone/>
            </a:pPr>
            <a:r>
              <a:rPr lang="ru-RU" sz="2400" dirty="0" smtClean="0">
                <a:solidFill>
                  <a:srgbClr val="461E64"/>
                </a:solidFill>
              </a:rPr>
              <a:t>                                                                           Учитель-логопед </a:t>
            </a:r>
            <a:r>
              <a:rPr lang="ru-RU" sz="2400" dirty="0">
                <a:solidFill>
                  <a:srgbClr val="461E64"/>
                </a:solidFill>
              </a:rPr>
              <a:t>МБОУ г. Иркутска </a:t>
            </a:r>
            <a:endParaRPr lang="ru-RU" sz="2400" dirty="0" smtClean="0">
              <a:solidFill>
                <a:srgbClr val="461E64"/>
              </a:solidFill>
            </a:endParaRPr>
          </a:p>
          <a:p>
            <a:pPr marL="0" indent="0" algn="r">
              <a:buNone/>
            </a:pPr>
            <a:r>
              <a:rPr lang="ru-RU" sz="2400" dirty="0">
                <a:solidFill>
                  <a:srgbClr val="461E64"/>
                </a:solidFill>
              </a:rPr>
              <a:t> </a:t>
            </a:r>
            <a:r>
              <a:rPr lang="ru-RU" sz="2400" dirty="0" smtClean="0">
                <a:solidFill>
                  <a:srgbClr val="461E64"/>
                </a:solidFill>
              </a:rPr>
              <a:t>                                                                          СОШ </a:t>
            </a:r>
            <a:r>
              <a:rPr lang="ru-RU" sz="2400" dirty="0">
                <a:solidFill>
                  <a:srgbClr val="461E64"/>
                </a:solidFill>
              </a:rPr>
              <a:t>№ 43</a:t>
            </a:r>
          </a:p>
          <a:p>
            <a:pPr marL="0" indent="0" algn="r">
              <a:buNone/>
            </a:pPr>
            <a:r>
              <a:rPr lang="ru-RU" sz="2400" dirty="0" smtClean="0">
                <a:solidFill>
                  <a:srgbClr val="461E64"/>
                </a:solidFill>
              </a:rPr>
              <a:t>                                                                           Мельникова </a:t>
            </a:r>
            <a:r>
              <a:rPr lang="ru-RU" sz="2400" dirty="0">
                <a:solidFill>
                  <a:srgbClr val="461E64"/>
                </a:solidFill>
              </a:rPr>
              <a:t>Е.А.</a:t>
            </a:r>
          </a:p>
          <a:p>
            <a:pPr marL="0" indent="0">
              <a:buNone/>
            </a:pPr>
            <a:endParaRPr lang="ru-RU" sz="21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35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Бриллиант\Desktop\логопед 2\фоны для презентации\фон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sz="4000" i="1" dirty="0">
                <a:solidFill>
                  <a:srgbClr val="CF2C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Речь </a:t>
            </a:r>
            <a:r>
              <a:rPr lang="ru-RU" sz="40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показатель умственного развития ребёнка</a:t>
            </a:r>
            <a:r>
              <a:rPr lang="ru-RU" sz="4800" i="1" dirty="0">
                <a:solidFill>
                  <a:srgbClr val="CF2C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800" b="1" i="1" dirty="0" smtClean="0">
                <a:solidFill>
                  <a:srgbClr val="00339A"/>
                </a:solidFill>
                <a:latin typeface="Arial" charset="0"/>
              </a:rPr>
              <a:t>   </a:t>
            </a:r>
          </a:p>
          <a:p>
            <a:pPr marL="0" indent="0" algn="ctr">
              <a:buNone/>
            </a:pPr>
            <a:r>
              <a:rPr lang="ru-RU" altLang="ru-RU" sz="2800" b="1" i="1" dirty="0" smtClean="0">
                <a:solidFill>
                  <a:srgbClr val="0033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Готовность к обучению ребёнка в школе во многом определяется уровнем  речевого развития. Чем лучше у него будет развита речь до поступления в школу, тем быстрее ученик овладеет чтением и письмом</a:t>
            </a:r>
            <a:r>
              <a:rPr lang="ru-RU" altLang="ru-RU" b="1" i="1" dirty="0">
                <a:solidFill>
                  <a:srgbClr val="0070C0"/>
                </a:solidFill>
                <a:latin typeface="Arial" charset="0"/>
              </a:rPr>
              <a:t>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91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Бриллиант\Desktop\логопед 2\фоны для презентации\фон 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" y="0"/>
            <a:ext cx="91278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деятельности учителя-логопеда в школе</a:t>
            </a:r>
            <a:endParaRPr lang="ru-RU" sz="36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pPr marL="0" lvl="0" indent="0" algn="ctr">
              <a:buNone/>
            </a:pPr>
            <a:r>
              <a:rPr lang="ru-RU" alt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оптимального логопедического сопровождения учебно-коррекционного процесса, способствующего успешному усвоению школьной программы учащимися с нарушениями речи и стойкой  неуспеваемостью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1597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Бриллиант\Desktop\логопед 2\фоны для презентации\фон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структуру логопедического урока входит:</a:t>
            </a:r>
            <a:endParaRPr lang="ru-RU" sz="36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5"/>
            <a:ext cx="8229600" cy="4032449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ru-RU" alt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- Развитие </a:t>
            </a:r>
            <a:r>
              <a:rPr lang="ru-RU" alt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артикуляционной моторики;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ru-RU" alt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- формирование </a:t>
            </a:r>
            <a:r>
              <a:rPr lang="ru-RU" alt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фонематических процессов;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ru-RU" alt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- </a:t>
            </a:r>
            <a:r>
              <a:rPr lang="ru-RU" alt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alt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 </a:t>
            </a:r>
            <a:r>
              <a:rPr lang="ru-RU" altLang="ru-RU" sz="24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звуко</a:t>
            </a:r>
            <a:r>
              <a:rPr lang="ru-RU" alt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-слоговым </a:t>
            </a:r>
            <a:r>
              <a:rPr lang="ru-RU" alt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анализом слов;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ru-RU" alt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- </a:t>
            </a:r>
            <a:r>
              <a:rPr lang="ru-RU" alt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обогащение и активизация словарного запаса;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ru-RU" alt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- коррекция </a:t>
            </a:r>
            <a:r>
              <a:rPr lang="ru-RU" alt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звукопроизношения;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ru-RU" alt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- </a:t>
            </a:r>
            <a:r>
              <a:rPr lang="ru-RU" alt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для развития </a:t>
            </a:r>
            <a:r>
              <a:rPr lang="ru-RU" alt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мелкой </a:t>
            </a:r>
            <a:r>
              <a:rPr lang="ru-RU" alt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моторики;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ru-RU" alt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- </a:t>
            </a:r>
            <a:r>
              <a:rPr lang="ru-RU" alt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коррекция письменной </a:t>
            </a:r>
            <a:r>
              <a:rPr lang="ru-RU" alt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речи обусловленной 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r>
              <a:rPr lang="ru-RU" alt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различными  видами </a:t>
            </a:r>
            <a:r>
              <a:rPr lang="ru-RU" altLang="ru-RU" sz="24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дисграфии</a:t>
            </a:r>
            <a:r>
              <a:rPr lang="ru-RU" alt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4897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Бриллиант\Desktop\логопед 2\фоны для презентации\фон 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69" y="-22270"/>
            <a:ext cx="91278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ru-RU" sz="36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Звукопроизношение</a:t>
            </a:r>
            <a:endParaRPr lang="ru-RU" sz="36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7637"/>
            <a:ext cx="8229600" cy="43156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JasmineUPC" panose="02020603050405020304" pitchFamily="18" charset="-34"/>
              </a:rPr>
              <a:t>   </a:t>
            </a: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условиях </a:t>
            </a:r>
            <a:r>
              <a:rPr lang="ru-RU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правильного</a:t>
            </a: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речевого воспитания и при отсутствии органических недостатков ребенок к шести годам овладевает всеми </a:t>
            </a:r>
            <a:r>
              <a:rPr lang="ru-RU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звуками родного языка и правильно</a:t>
            </a:r>
            <a:r>
              <a:rPr lang="ru-RU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употребляет их в речи.</a:t>
            </a:r>
          </a:p>
          <a:p>
            <a:pPr marL="0" indent="0">
              <a:buNone/>
            </a:pPr>
            <a:r>
              <a:rPr lang="ru-RU" altLang="ru-RU" sz="26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Свистящие</a:t>
            </a:r>
            <a:r>
              <a:rPr lang="ru-RU" altLang="ru-RU" sz="2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С </a:t>
            </a:r>
            <a:r>
              <a:rPr lang="ru-RU" altLang="ru-RU" sz="26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З – Ц </a:t>
            </a:r>
            <a:endParaRPr lang="ru-RU" altLang="ru-RU" sz="26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  <a:buNone/>
            </a:pPr>
            <a:r>
              <a:rPr lang="ru-RU" altLang="ru-RU" sz="2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шипящие: Ш </a:t>
            </a:r>
            <a:r>
              <a:rPr lang="ru-RU" altLang="ru-RU" sz="26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Ж </a:t>
            </a:r>
            <a:endParaRPr lang="ru-RU" altLang="ru-RU" sz="26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  <a:buNone/>
            </a:pPr>
            <a:r>
              <a:rPr lang="ru-RU" altLang="ru-RU" sz="2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6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600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соноры</a:t>
            </a:r>
            <a:r>
              <a:rPr lang="ru-RU" altLang="ru-RU" sz="26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altLang="ru-RU" sz="2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 – Р   </a:t>
            </a:r>
          </a:p>
          <a:p>
            <a:pPr algn="ctr">
              <a:lnSpc>
                <a:spcPct val="90000"/>
              </a:lnSpc>
              <a:buNone/>
            </a:pPr>
            <a:r>
              <a:rPr lang="ru-RU" altLang="ru-RU" sz="2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ru-RU" sz="26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ru-RU" sz="2600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африкаты</a:t>
            </a:r>
            <a:r>
              <a:rPr lang="ru-RU" altLang="ru-RU" sz="2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altLang="ru-RU" sz="26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 – Ч – Щ</a:t>
            </a:r>
          </a:p>
          <a:p>
            <a:pPr algn="ctr">
              <a:lnSpc>
                <a:spcPct val="90000"/>
              </a:lnSpc>
              <a:buNone/>
            </a:pPr>
            <a:endParaRPr lang="ru-RU" altLang="ru-RU" sz="2600" i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  <a:buNone/>
            </a:pPr>
            <a:endParaRPr lang="ru-RU" sz="2400" i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06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0" y="0"/>
            <a:ext cx="912785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ru-RU" altLang="ru-RU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Артикуляционные упражнения</a:t>
            </a:r>
            <a:endParaRPr lang="ru-RU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43" y="1700808"/>
            <a:ext cx="2064105" cy="29140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005" y="2374245"/>
            <a:ext cx="1898217" cy="270969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682" y="2780928"/>
            <a:ext cx="1932927" cy="27089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862" y="3435393"/>
            <a:ext cx="1984253" cy="278085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43608" y="908720"/>
            <a:ext cx="7416824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24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Артикуляционная гимнастика является основой формирования речевых звуков и коррекции нарушений звукопроизношения.</a:t>
            </a:r>
            <a:endParaRPr lang="ru-RU" alt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5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Бриллиант\Desktop\логопед 2\фоны для презентации\фон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Фонематический слух</a:t>
            </a:r>
            <a:endParaRPr lang="ru-RU" sz="36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alt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Фонематический слух — это способность человека различать, анализировать и дифференцировать слоги и звуки человеческой речи.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 фонематического слуха (ФС) — это не ЛОР-нарушение. При дефектах фонематического слуха физиологический обычно развит хорошо. Ребенок даже может обладать музыкальным слухом. Проблема заключается в том, что он плохо распознает фонемы — отдельные звуки</a:t>
            </a:r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alt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Ребёнок к 7 годам должен:</a:t>
            </a:r>
            <a:endParaRPr lang="ru-RU" altLang="ru-RU" sz="20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alt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Уметь </a:t>
            </a:r>
            <a:r>
              <a:rPr lang="ru-RU" alt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слушать и слышать других,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alt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дифференцировать </a:t>
            </a:r>
            <a:r>
              <a:rPr lang="ru-RU" alt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звуки на слух</a:t>
            </a:r>
            <a:r>
              <a:rPr lang="ru-RU" alt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alt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различать </a:t>
            </a:r>
            <a:r>
              <a:rPr lang="ru-RU" alt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оппозиционные звуки,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alt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дифференцировать </a:t>
            </a:r>
            <a:r>
              <a:rPr lang="ru-RU" alt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мягкие и твёрдые звуки,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alt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определять </a:t>
            </a:r>
            <a:r>
              <a:rPr lang="ru-RU" alt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слух звонкие и глухие согласные</a:t>
            </a: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43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для развития фонематического слуха</a:t>
            </a:r>
            <a:endParaRPr lang="ru-RU" sz="36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435280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«Найди звук» </a:t>
            </a: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Предложите рассмотреть ребенку какую-нибудь сюжетную картинку и найти слова, в которых есть нужный вам звук, например </a:t>
            </a:r>
            <a:r>
              <a:rPr lang="en-US" sz="24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24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sz="24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24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4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«Разговор шёпотом»</a:t>
            </a:r>
            <a:br>
              <a:rPr lang="ru-RU" sz="24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Выполнение инструкции, произнесённой на расстоянии 2-3 метра от ребёнка.</a:t>
            </a:r>
          </a:p>
          <a:p>
            <a:pPr marL="0" indent="0">
              <a:buNone/>
            </a:pPr>
            <a:r>
              <a:rPr lang="ru-RU" sz="24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«Назови одинаковый звук в словах»</a:t>
            </a:r>
            <a:br>
              <a:rPr lang="ru-RU" sz="24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Произнести </a:t>
            </a: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три-четыре слова, с заданным звуком: санки, кость, нос – </a:t>
            </a:r>
            <a:r>
              <a:rPr lang="ru-RU" sz="24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ребёнок должен </a:t>
            </a: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назвать одинаковый звук </a:t>
            </a:r>
            <a:r>
              <a:rPr lang="en-US" sz="24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24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24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который есть в этих словах.</a:t>
            </a:r>
          </a:p>
          <a:p>
            <a:pPr marL="0" indent="0">
              <a:buNone/>
            </a:pPr>
            <a:endParaRPr lang="ru-RU" sz="2400" i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70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Бриллиант\Desktop\логопед 2\фоны для презентации\фон 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" y="0"/>
            <a:ext cx="91278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Владение элементарными навыками звукового анализа и синтеза</a:t>
            </a:r>
            <a:endParaRPr lang="ru-RU" sz="36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72815"/>
            <a:ext cx="8229600" cy="3600401"/>
          </a:xfrm>
        </p:spPr>
        <p:txBody>
          <a:bodyPr>
            <a:normAutofit/>
          </a:bodyPr>
          <a:lstStyle/>
          <a:p>
            <a:pPr marL="0" lvl="0" indent="0" fontAlgn="base">
              <a:lnSpc>
                <a:spcPct val="90000"/>
              </a:lnSpc>
              <a:spcAft>
                <a:spcPct val="0"/>
              </a:spcAft>
              <a:buNone/>
            </a:pPr>
            <a:r>
              <a:rPr lang="ru-RU" dirty="0" smtClean="0"/>
              <a:t>   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alt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лышать </a:t>
            </a: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выделять первый и последний согласный </a:t>
            </a:r>
            <a:endParaRPr lang="ru-RU" altLang="ru-RU" sz="2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fontAlgn="base">
              <a:lnSpc>
                <a:spcPct val="90000"/>
              </a:lnSpc>
              <a:spcAft>
                <a:spcPct val="0"/>
              </a:spcAft>
              <a:buNone/>
            </a:pP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звук </a:t>
            </a: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слове;</a:t>
            </a:r>
          </a:p>
          <a:p>
            <a:pPr marL="0" lvl="0" indent="0" fontAlgn="base">
              <a:lnSpc>
                <a:spcPct val="90000"/>
              </a:lnSpc>
              <a:spcAft>
                <a:spcPct val="0"/>
              </a:spcAft>
              <a:buNone/>
            </a:pPr>
            <a:r>
              <a:rPr lang="ru-RU" alt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2. определять </a:t>
            </a: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и последовательность звуков</a:t>
            </a:r>
          </a:p>
          <a:p>
            <a:pPr lvl="0" fontAlgn="base">
              <a:lnSpc>
                <a:spcPct val="90000"/>
              </a:lnSpc>
              <a:spcAft>
                <a:spcPct val="0"/>
              </a:spcAft>
              <a:buNone/>
            </a:pP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alt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в слове;</a:t>
            </a:r>
            <a:endParaRPr lang="ru-RU" alt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fontAlgn="base">
              <a:lnSpc>
                <a:spcPct val="90000"/>
              </a:lnSpc>
              <a:spcAft>
                <a:spcPct val="0"/>
              </a:spcAft>
              <a:buNone/>
            </a:pPr>
            <a:r>
              <a:rPr lang="ru-RU" alt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3. называть </a:t>
            </a: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 на заданный </a:t>
            </a:r>
            <a:r>
              <a:rPr lang="ru-RU" alt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звук;</a:t>
            </a:r>
            <a:endParaRPr lang="ru-RU" alt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fontAlgn="base">
              <a:lnSpc>
                <a:spcPct val="90000"/>
              </a:lnSpc>
              <a:spcAft>
                <a:spcPct val="0"/>
              </a:spcAft>
              <a:buNone/>
            </a:pP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4. правильно </a:t>
            </a: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употреблять </a:t>
            </a:r>
            <a:r>
              <a:rPr lang="ru-RU" alt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термины «звук</a:t>
            </a: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«слог», </a:t>
            </a:r>
            <a:endParaRPr lang="ru-RU" altLang="ru-RU" sz="2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fontAlgn="base">
              <a:lnSpc>
                <a:spcPct val="90000"/>
              </a:lnSpc>
              <a:spcAft>
                <a:spcPct val="0"/>
              </a:spcAft>
              <a:buNone/>
            </a:pP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«</a:t>
            </a: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слово», </a:t>
            </a:r>
            <a:r>
              <a:rPr lang="ru-RU" alt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«предложение».</a:t>
            </a:r>
            <a:endParaRPr lang="ru-RU" alt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0627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1" y="0"/>
            <a:ext cx="912785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Владение навыками звукового анализа и синтеза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8916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Предложите </a:t>
            </a: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детям хлопать в ладоши (топать ногой, ударять по коленкам, поднимать руку вверх и т.д.) тогда, когда они услышат  слова, с заданным звуком</a:t>
            </a:r>
            <a:r>
              <a:rPr lang="ru-RU" sz="24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4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Поиграйте </a:t>
            </a: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ребёнком в игру-соревнование: кто больше придумает слов с </a:t>
            </a:r>
            <a:r>
              <a:rPr lang="ru-RU" sz="24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заданным звуком</a:t>
            </a: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или попросите его найти предметы в комнате (на улице, в парке и т.д.), в названиях, которых есть тот или иной звук.</a:t>
            </a:r>
          </a:p>
          <a:p>
            <a:pPr marL="0" indent="0">
              <a:buNone/>
            </a:pPr>
            <a:r>
              <a:rPr lang="ru-RU" sz="24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Поймай </a:t>
            </a:r>
            <a:r>
              <a:rPr lang="ru-RU" sz="24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последний звук в ладошку. Медленно произносить слово и последний звук, выделяя голосом, произнести в ладошку. «Какой звук поймал в ладошку?»</a:t>
            </a:r>
          </a:p>
          <a:p>
            <a:pPr marL="457200" indent="-457200">
              <a:buAutoNum type="arabicPeriod"/>
            </a:pPr>
            <a:endParaRPr lang="ru-RU" sz="20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52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Бриллиант\Desktop\логопед 2\фоны для презентации\фон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Словарный запас</a:t>
            </a:r>
            <a:endParaRPr lang="ru-RU" sz="36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42484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alt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altLang="ru-RU" sz="24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altLang="ru-RU" sz="24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годам у ребёнка должен быть достаточно большой словарный запас (около  3000  слов)  </a:t>
            </a:r>
            <a:endParaRPr lang="ru-RU" altLang="ru-RU" sz="2400" i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ru-RU" sz="24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В </a:t>
            </a:r>
            <a:r>
              <a:rPr lang="ru-RU" altLang="ru-RU" sz="24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своей речи он должен активно использовать антонимы (грустный -весёлый, молодой – старый), синонимы (например, лошадь, конь, </a:t>
            </a:r>
            <a:r>
              <a:rPr lang="ru-RU" altLang="ru-RU" sz="24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скакун</a:t>
            </a:r>
            <a:r>
              <a:rPr lang="ru-RU" altLang="ru-RU" sz="24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слова – действия, слова – признаки. </a:t>
            </a:r>
          </a:p>
          <a:p>
            <a:pPr marL="0" indent="0">
              <a:buNone/>
            </a:pPr>
            <a:r>
              <a:rPr lang="ru-RU" altLang="ru-RU" sz="24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Ребенок </a:t>
            </a:r>
            <a:r>
              <a:rPr lang="ru-RU" altLang="ru-RU" sz="24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уметь пользоваться разными способами словообразования, правильно употреблять слова с уменьшительно-ласкательным значением, образовывать слова в нужной форме, выделять звуковые и смысловые различия между словами; образовывать прилагательные от существительных.</a:t>
            </a:r>
          </a:p>
          <a:p>
            <a:pPr marL="0" indent="0">
              <a:buNone/>
            </a:pPr>
            <a:endParaRPr lang="ru-RU" sz="2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17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579"/>
            <a:ext cx="8527976" cy="634082"/>
          </a:xfrm>
        </p:spPr>
        <p:txBody>
          <a:bodyPr>
            <a:noAutofit/>
          </a:bodyPr>
          <a:lstStyle/>
          <a:p>
            <a:r>
              <a:rPr lang="ru-RU" altLang="ru-RU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для обогащения и активизации словарного запаса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7"/>
            <a:ext cx="8229600" cy="446449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300" i="1" u="sng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sz="2300" i="1" u="sng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мячом «Кто как разговаривает?»</a:t>
            </a:r>
            <a: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</a:t>
            </a:r>
            <a: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3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«Мяч </a:t>
            </a:r>
            <a: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лови, да поскорей назови язык зверей</a:t>
            </a:r>
            <a:r>
              <a:rPr lang="ru-RU" sz="23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.» </a:t>
            </a:r>
            <a: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Взрослый бросает мяч ребёнку, называя животных. Ребёнок, возвращая мяч, должен правильно ответить, как то или иное животное подает голос: корова, тигр, змея, комар, собака, волк, утка, свинья; мычит, рычит, шипит, пищит, лает, воет, крякает, хрюкает. </a:t>
            </a:r>
            <a:b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2. Родители, бросая ребенку мяч, спрашивают: «Кто рычит?», «А кто мычит?», «Кто лает?», «Кто кукует?» и т. д. </a:t>
            </a:r>
            <a:endParaRPr lang="ru-RU" sz="2300" i="1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300" i="1" u="sng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с мячом «Скажи ласково»</a:t>
            </a:r>
            <a: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</a:t>
            </a:r>
            <a: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бросая мяч ребенку, называют первое слово (например, шар), а ребенок, возвращая мяч, называет второе слово (шарик). </a:t>
            </a:r>
            <a:endParaRPr lang="ru-RU" sz="2300" i="1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3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 </a:t>
            </a:r>
            <a: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столик, ключ - ключик.</a:t>
            </a:r>
            <a:b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Шапка - шапочка, белка - белочка. </a:t>
            </a:r>
            <a:b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Книга - книжечка, ложка - ложечка. </a:t>
            </a:r>
            <a:b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Голова - головка, картина - картинка. </a:t>
            </a: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11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Бриллиант\Desktop\логопед 2\фоны для презентации\фон 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" y="0"/>
            <a:ext cx="91278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Грамматический строй речи</a:t>
            </a:r>
            <a:endParaRPr lang="ru-RU" sz="36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7"/>
            <a:ext cx="8229600" cy="4464495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dirty="0" smtClean="0"/>
              <a:t> 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норме к 6 – 7 годам у 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 сформированы: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ru-RU" alt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</a:t>
            </a: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пользоваться развернутой фразовой речью,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работать с предложением,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строить простые предложения,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видеть связь слов в предложениях,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распространять предложения второстепенными и однородными членами,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работать с деформированным предложением,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ru-RU" alt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составлять </a:t>
            </a:r>
            <a:r>
              <a:rPr lang="ru-RU" alt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предложения по опорным словам и картинкам. 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04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0" y="0"/>
            <a:ext cx="912785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для развития грамматического строя </a:t>
            </a:r>
            <a:r>
              <a:rPr lang="ru-RU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«Что на елке, а что (кто) под елкой, рядом, около  елки?»</a:t>
            </a:r>
            <a:endParaRPr lang="ru-RU" sz="2000" i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Взрослый просит ребенка показать и сказать, что он видит на елке, а что или кого под елкой. Что находится рядом с елкой, около неё. Предлоги необходимо выделять голосом.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«1, 2</a:t>
            </a:r>
            <a:r>
              <a:rPr lang="ru-RU" sz="2000" b="1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5</a:t>
            </a:r>
            <a:r>
              <a:rPr lang="ru-RU" sz="20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i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 показывает картинку с цифрой и предметную картинку или игрушку. Ребенок должен правильно назвать </a:t>
            </a:r>
            <a:r>
              <a:rPr lang="ru-RU" sz="20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картинку или игрушку, </a:t>
            </a:r>
            <a:r>
              <a:rPr lang="ru-RU" sz="20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согласовывая с цифрой, указанной на карточке.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«Один – много».</a:t>
            </a:r>
            <a:r>
              <a:rPr lang="ru-RU" sz="20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0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Показать ребёнку картинку с изображением одного предмета и предложить найти картинку с изображением этого же предмета, но в большем количестве.</a:t>
            </a:r>
            <a:br>
              <a:rPr lang="ru-RU" sz="20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- </a:t>
            </a:r>
            <a:r>
              <a:rPr lang="ru-RU" sz="20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меня красный </a:t>
            </a:r>
            <a:r>
              <a:rPr lang="ru-RU" sz="20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 (родитель). </a:t>
            </a:r>
          </a:p>
          <a:p>
            <a:pPr marL="0" indent="0">
              <a:buNone/>
            </a:pPr>
            <a:r>
              <a:rPr lang="ru-RU" sz="20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- </a:t>
            </a:r>
            <a:r>
              <a:rPr lang="ru-RU" sz="20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у меня красные шары (ребенок).</a:t>
            </a:r>
          </a:p>
          <a:p>
            <a:pPr marL="0" indent="0">
              <a:buNone/>
            </a:pPr>
            <a:endParaRPr lang="ru-RU" sz="2000" i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24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Бриллиант\Desktop\логопед 2\фоны для презентации\фон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Связная речь</a:t>
            </a:r>
            <a:endParaRPr lang="ru-RU" sz="36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176465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80000"/>
              </a:lnSpc>
              <a:buNone/>
            </a:pPr>
            <a:r>
              <a:rPr lang="ru-RU" altLang="ru-RU" sz="3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пересказе обращается внимание  на 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altLang="ru-RU" sz="3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понимание ребёнком текста ,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altLang="ru-RU" sz="3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логическое построение рассказа,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altLang="ru-RU" sz="3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лексику (полнота использования лексики),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altLang="ru-RU" sz="3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грамматику (он должен правильно строить предложения, уметь использовать сложные предложения),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altLang="ru-RU" sz="3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интонационную выразительность речи.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8502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3652" y="260648"/>
            <a:ext cx="8229600" cy="562074"/>
          </a:xfrm>
        </p:spPr>
        <p:txBody>
          <a:bodyPr>
            <a:noAutofit/>
          </a:bodyPr>
          <a:lstStyle/>
          <a:p>
            <a:r>
              <a:rPr lang="ru-RU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для развития </a:t>
            </a:r>
            <a:r>
              <a:rPr lang="ru-RU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связной </a:t>
            </a:r>
            <a:r>
              <a:rPr lang="ru-RU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22722"/>
            <a:ext cx="8229600" cy="530344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19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рассказа «Расскажем про белочку»</a:t>
            </a:r>
            <a:endParaRPr lang="ru-RU" sz="1900" i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9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ещё раз посмотрим на белочку (вспомни, какая она, что умеет делать) и составим рассказ про белочку, которая встретила волка. Сначала скажи какая была белочка? (Смелая, весёлая, шустрая, находчивая.) А волк какой? (Злой, сердитый.)</a:t>
            </a:r>
          </a:p>
          <a:p>
            <a:pPr marL="0" indent="0">
              <a:buNone/>
            </a:pPr>
            <a:r>
              <a:rPr lang="ru-RU" sz="19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начну рассказывать, а ты закачивай. Как-то раз белочка побежала погулять… (и шишек набрать). Она залезла…. (на высокую сосну). А на сосне шишек (много, видимо-невидимо). Только сорвала первую шишку (увидела волка). Но белочка (не испугалась). Она бросила (шишку прямо на волка). На лбу у него (выросла шишка). Давай нарисуем белочку, сосну, волка и шишку</a:t>
            </a:r>
            <a:r>
              <a:rPr lang="ru-RU" sz="19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1900" i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 «Что будет?.»</a:t>
            </a:r>
            <a:endParaRPr lang="ru-RU" sz="1900" i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Взрослый </a:t>
            </a:r>
            <a:r>
              <a:rPr lang="ru-RU" sz="19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предлагает придумать как можно более полные и оригинальные ответы на поставленные вопросы.</a:t>
            </a:r>
          </a:p>
          <a:p>
            <a:pPr marL="0" indent="0">
              <a:buNone/>
            </a:pPr>
            <a:r>
              <a:rPr lang="ru-RU" sz="19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Варианты вопросов.</a:t>
            </a:r>
          </a:p>
          <a:p>
            <a:pPr marL="0" indent="0">
              <a:buNone/>
            </a:pPr>
            <a:r>
              <a:rPr lang="ru-RU" sz="19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19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будет, если Буратино научится летать?</a:t>
            </a:r>
          </a:p>
          <a:p>
            <a:pPr marL="0" indent="0">
              <a:buNone/>
            </a:pPr>
            <a:r>
              <a:rPr lang="ru-RU" sz="19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19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будет, если исчезнут все книги?</a:t>
            </a:r>
          </a:p>
          <a:p>
            <a:pPr marL="0" indent="0">
              <a:buNone/>
            </a:pPr>
            <a:r>
              <a:rPr lang="ru-RU" sz="19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19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будет, если ты попадешь в сказочный город?</a:t>
            </a:r>
          </a:p>
          <a:p>
            <a:pPr marL="0" indent="0">
              <a:buNone/>
            </a:pPr>
            <a:r>
              <a:rPr lang="ru-RU" sz="19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19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будет, если ты научишься читать и писать? И т. п.</a:t>
            </a: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382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Бриллиант\Desktop\логопед 2\фоны для презентации\фон 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" y="0"/>
            <a:ext cx="91278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Мелкая моторика рук</a:t>
            </a:r>
            <a:endParaRPr lang="ru-RU" sz="36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464496"/>
          </a:xfrm>
        </p:spPr>
        <p:txBody>
          <a:bodyPr>
            <a:normAutofit fontScale="62500" lnSpcReduction="20000"/>
          </a:bodyPr>
          <a:lstStyle/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34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Чтобы </a:t>
            </a:r>
            <a:r>
              <a:rPr lang="ru-RU" sz="34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подготовить руки ребенка к письму  необходимо  :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3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3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лепить</a:t>
            </a:r>
            <a:r>
              <a:rPr lang="ru-RU" sz="3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конструировать;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3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обводить разные предметы, шаблоны;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3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штриховать рисунки, раскрашивать;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3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вырезать различные рисунки, фигурки;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3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нанизывать колечки, бусы, фишки и т.д.;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3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отвинчивать, завинчивать, закручивать и т.д.;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3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собирать, разбирать цепочки, пирамидки;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3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перебирать мелкие предметы (пуговицы, бусы, шарики семена, крупы и т.д.);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022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0" y="0"/>
            <a:ext cx="912785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для развития </a:t>
            </a:r>
            <a:r>
              <a:rPr lang="ru-RU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мелкой моторики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76525" y="1124744"/>
            <a:ext cx="896190" cy="27373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712" y="1137320"/>
            <a:ext cx="1871634" cy="26458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8343" y="1199665"/>
            <a:ext cx="1969179" cy="23959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529" y="3976286"/>
            <a:ext cx="2726844" cy="17281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775" y="1232028"/>
            <a:ext cx="1895074" cy="236357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036" y="4365104"/>
            <a:ext cx="2782680" cy="1852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021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Бриллиант\Desktop\логопед 2\фоны для презентации\фон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родители!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altLang="ru-RU" dirty="0">
                <a:solidFill>
                  <a:srgbClr val="0033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ваш ребенок имеет трудности в речевом развитии и нуждается в специальной </a:t>
            </a:r>
            <a:r>
              <a:rPr lang="ru-RU" altLang="ru-RU" dirty="0" smtClean="0">
                <a:solidFill>
                  <a:srgbClr val="0033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помощи</a:t>
            </a:r>
            <a:r>
              <a:rPr lang="ru-RU" altLang="ru-RU" b="1" dirty="0" smtClean="0">
                <a:solidFill>
                  <a:srgbClr val="CF2C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- необходимо </a:t>
            </a:r>
            <a:r>
              <a:rPr lang="ru-RU" altLang="ru-RU" b="1" dirty="0">
                <a:solidFill>
                  <a:srgbClr val="CF2C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обратиться </a:t>
            </a:r>
          </a:p>
          <a:p>
            <a:pPr algn="ctr">
              <a:buNone/>
            </a:pPr>
            <a:r>
              <a:rPr lang="ru-RU" altLang="ru-RU" b="1" dirty="0">
                <a:solidFill>
                  <a:srgbClr val="CF2C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b="1" dirty="0" smtClean="0">
                <a:solidFill>
                  <a:srgbClr val="CF2C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>
                <a:solidFill>
                  <a:srgbClr val="CF2C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логопеду!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397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Бриллиант\Desktop\логопед 2\фоны для презентации\фон 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1" y="23517"/>
            <a:ext cx="91278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94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691</Words>
  <Application>Microsoft Office PowerPoint</Application>
  <PresentationFormat>Экран (4:3)</PresentationFormat>
  <Paragraphs>116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8" baseType="lpstr">
      <vt:lpstr>Arabic Typesetting</vt:lpstr>
      <vt:lpstr>Arial</vt:lpstr>
      <vt:lpstr>Calibri</vt:lpstr>
      <vt:lpstr>JasmineUPC</vt:lpstr>
      <vt:lpstr>Monplesir script</vt:lpstr>
      <vt:lpstr>Times New Roman</vt:lpstr>
      <vt:lpstr>Wingdings</vt:lpstr>
      <vt:lpstr>Тема Office</vt:lpstr>
      <vt:lpstr> </vt:lpstr>
      <vt:lpstr>Речь – главный показатель умственного развития ребёнка.</vt:lpstr>
      <vt:lpstr>Цель деятельности учителя-логопеда в школе</vt:lpstr>
      <vt:lpstr>В структуру логопедического урока входит:</vt:lpstr>
      <vt:lpstr>Звукопроизношение</vt:lpstr>
      <vt:lpstr>Артикуляционные упражнения</vt:lpstr>
      <vt:lpstr>Фонематический слух</vt:lpstr>
      <vt:lpstr>Упражнения для развития фонематического слуха</vt:lpstr>
      <vt:lpstr>Владение элементарными навыками звукового анализа и синтеза</vt:lpstr>
      <vt:lpstr>Владение навыками звукового анализа и синтеза</vt:lpstr>
      <vt:lpstr>Словарный запас</vt:lpstr>
      <vt:lpstr>Упражнения для обогащения и активизации словарного запаса</vt:lpstr>
      <vt:lpstr>Грамматический строй речи</vt:lpstr>
      <vt:lpstr>Упражнения для развития грамматического строя речи</vt:lpstr>
      <vt:lpstr>Связная речь</vt:lpstr>
      <vt:lpstr>Упражнения для развития связной речи</vt:lpstr>
      <vt:lpstr>Мелкая моторика рук</vt:lpstr>
      <vt:lpstr>Упражнения для развития мелкой моторики</vt:lpstr>
      <vt:lpstr>Уважаемые родители!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Бриллиант</dc:creator>
  <cp:lastModifiedBy>Елена</cp:lastModifiedBy>
  <cp:revision>37</cp:revision>
  <dcterms:created xsi:type="dcterms:W3CDTF">2018-11-13T15:30:32Z</dcterms:created>
  <dcterms:modified xsi:type="dcterms:W3CDTF">2021-02-07T06:10:23Z</dcterms:modified>
</cp:coreProperties>
</file>