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1" r:id="rId2"/>
    <p:sldMasterId id="2147483733" r:id="rId3"/>
  </p:sldMasterIdLst>
  <p:sldIdLst>
    <p:sldId id="256" r:id="rId4"/>
    <p:sldId id="270" r:id="rId5"/>
    <p:sldId id="271" r:id="rId6"/>
    <p:sldId id="257" r:id="rId7"/>
    <p:sldId id="269" r:id="rId8"/>
    <p:sldId id="272" r:id="rId9"/>
    <p:sldId id="273" r:id="rId10"/>
    <p:sldId id="275" r:id="rId11"/>
    <p:sldId id="260" r:id="rId12"/>
    <p:sldId id="274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2" autoAdjust="0"/>
  </p:normalViewPr>
  <p:slideViewPr>
    <p:cSldViewPr>
      <p:cViewPr varScale="1">
        <p:scale>
          <a:sx n="70" d="100"/>
          <a:sy n="70" d="100"/>
        </p:scale>
        <p:origin x="139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3976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39766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299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299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8013" cy="11382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42A91-86E6-4BA0-A522-66589B64A4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01ED0-97F8-42BB-A633-A8A7FE4A7B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D6BF3-98F4-4187-82BF-DF2E28008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81200" y="3962400"/>
            <a:ext cx="3198813" cy="1751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2413" y="3962400"/>
            <a:ext cx="3200400" cy="1751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FB327-2184-484E-959E-6129A2FB4B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66252-BAF7-4879-A3B8-E5F59DEBCB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4C669-083D-459E-BE3D-659EB7F5F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B5F46-AB80-4837-8022-BEDCD62A0F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465D2-F0F3-4DBF-8D65-E09C65D662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50E473-4139-414D-B45C-A4031B4E62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87D51-E142-4CAB-91E5-B849D9FFA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30988" y="1524000"/>
            <a:ext cx="1905000" cy="418941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524000"/>
            <a:ext cx="5564188" cy="418941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961CB-2D91-4266-B8DE-B988E59804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658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7331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5437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117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4094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0750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3079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989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537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1575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43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3976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Четвёртый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8"/>
            <a:ext cx="2132013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8"/>
            <a:ext cx="2132013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30" name="Freeform 6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80" cap="flat">
            <a:solidFill>
              <a:srgbClr val="CC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457200" y="6172200"/>
            <a:ext cx="8229600" cy="1588"/>
          </a:xfrm>
          <a:prstGeom prst="line">
            <a:avLst/>
          </a:prstGeom>
          <a:noFill/>
          <a:ln w="19080" cap="sq">
            <a:solidFill>
              <a:srgbClr val="CC99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2pPr>
      <a:lvl3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3pPr>
      <a:lvl4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4pPr>
      <a:lvl5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5pPr>
      <a:lvl6pPr marL="25146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6pPr>
      <a:lvl7pPr marL="29718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7pPr>
      <a:lvl8pPr marL="3429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8pPr>
      <a:lvl9pPr marL="3886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800">
          <a:solidFill>
            <a:srgbClr val="006633"/>
          </a:solidFill>
          <a:latin typeface="Garamond" pitchFamily="18" charset="0"/>
          <a:cs typeface="Arial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14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0"/>
            <a:ext cx="7621588" cy="1751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81200" y="3962400"/>
            <a:ext cx="6551613" cy="1751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добавления текста щелкните мышью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3638"/>
            <a:ext cx="2132013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 smtClean="0">
                <a:solidFill>
                  <a:srgbClr val="000000"/>
                </a:solidFill>
                <a:latin typeface="+mj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3638"/>
            <a:ext cx="2894013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 smtClean="0">
                <a:solidFill>
                  <a:srgbClr val="000000"/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3638"/>
            <a:ext cx="2132013" cy="4556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200" smtClean="0">
                <a:solidFill>
                  <a:srgbClr val="000000"/>
                </a:solidFill>
                <a:latin typeface="+mj-lt"/>
              </a:defRPr>
            </a:lvl1pPr>
          </a:lstStyle>
          <a:p>
            <a:pPr>
              <a:defRPr/>
            </a:pPr>
            <a:fld id="{535CBBBE-339F-490C-83A9-C358E3B228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Freeform 6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560" cap="flat">
            <a:solidFill>
              <a:srgbClr val="CC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981200" y="3962400"/>
            <a:ext cx="6511925" cy="1588"/>
          </a:xfrm>
          <a:prstGeom prst="line">
            <a:avLst/>
          </a:prstGeom>
          <a:noFill/>
          <a:ln w="19080" cap="sq">
            <a:solidFill>
              <a:srgbClr val="CC99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2pPr>
      <a:lvl3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3pPr>
      <a:lvl4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4pPr>
      <a:lvl5pPr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5pPr>
      <a:lvl6pPr marL="25146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6pPr>
      <a:lvl7pPr marL="29718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7pPr>
      <a:lvl8pPr marL="34290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8pPr>
      <a:lvl9pPr marL="3886200" indent="-228600" algn="l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5000">
          <a:solidFill>
            <a:srgbClr val="006633"/>
          </a:solidFill>
          <a:latin typeface="Garamond" pitchFamily="18" charset="0"/>
          <a:cs typeface="Arial" pitchFamily="34" charset="0"/>
        </a:defRPr>
      </a:lvl9pPr>
    </p:titleStyle>
    <p:bodyStyle>
      <a:lvl1pPr marL="342900" indent="-34290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ctr" defTabSz="449263" rtl="0" eaLnBrk="1" fontAlgn="base" hangingPunct="1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000000"/>
          </a:solidFill>
          <a:latin typeface="+mn-lt"/>
          <a:cs typeface="+mn-cs"/>
        </a:defRPr>
      </a:lvl2pPr>
      <a:lvl3pPr marL="1143000" indent="-228600" algn="ctr" defTabSz="449263" rtl="0" eaLnBrk="1" fontAlgn="base" hangingPunct="1"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00">
          <a:solidFill>
            <a:srgbClr val="000000"/>
          </a:solidFill>
          <a:latin typeface="+mn-lt"/>
          <a:cs typeface="+mn-cs"/>
        </a:defRPr>
      </a:lvl3pPr>
      <a:lvl4pPr marL="16002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ctr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895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4" b="89631" l="1375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2" t="2561" b="10581"/>
          <a:stretch/>
        </p:blipFill>
        <p:spPr bwMode="auto">
          <a:xfrm>
            <a:off x="13399" y="29431"/>
            <a:ext cx="9130601" cy="6828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63680" y="6031316"/>
            <a:ext cx="2880320" cy="901145"/>
          </a:xfrm>
        </p:spPr>
        <p:txBody>
          <a:bodyPr>
            <a:noAutofit/>
          </a:bodyPr>
          <a:lstStyle/>
          <a:p>
            <a:pPr algn="r"/>
            <a:r>
              <a:rPr lang="ru-RU" sz="1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endParaRPr 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оспитатель: </a:t>
            </a:r>
            <a:r>
              <a:rPr lang="ru-RU" sz="1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Таглина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Л.Н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Санкт-Петербург</a:t>
            </a:r>
          </a:p>
          <a:p>
            <a:pPr algn="r"/>
            <a:endParaRPr lang="ru-RU" sz="1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3301826"/>
            <a:ext cx="475252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2104887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для родителей</a:t>
            </a:r>
          </a:p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чтению </a:t>
            </a:r>
          </a:p>
          <a:p>
            <a:pPr algn="ct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методом «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storysack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или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потрогать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сказку»</a:t>
            </a:r>
          </a:p>
        </p:txBody>
      </p:sp>
    </p:spTree>
    <p:extLst>
      <p:ext uri="{BB962C8B-B14F-4D97-AF65-F5344CB8AC3E}">
        <p14:creationId xmlns:p14="http://schemas.microsoft.com/office/powerpoint/2010/main" val="37199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69374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родителей с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новым методом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Сторисек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способом развития интереса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чтению художественной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 совместно взрослых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772816"/>
            <a:ext cx="84249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мотивировать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на использование в совместной деятельности с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ребенком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методов, приёмов, игровых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заданий, данной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дома.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306" y="3686487"/>
            <a:ext cx="4077166" cy="2866824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54" y="3711809"/>
            <a:ext cx="4025806" cy="2869470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03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39952" y="300051"/>
            <a:ext cx="489654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«Если с детства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воспитана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любовь к книге, если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не стало его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духовной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потребностью на всю жизнь -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годы отрочества душа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подростка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будет пустой,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свет божий выползает, как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будто неизвестно</a:t>
            </a:r>
          </a:p>
          <a:p>
            <a:pPr algn="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взявшееся плохое»</a:t>
            </a:r>
          </a:p>
          <a:p>
            <a:pPr algn="r"/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В.А. Сухомлинский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78" b="99778" l="14000" r="83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73" t="2105" r="16474"/>
          <a:stretch/>
        </p:blipFill>
        <p:spPr bwMode="auto">
          <a:xfrm>
            <a:off x="107504" y="141890"/>
            <a:ext cx="3865407" cy="6599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0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188640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снижения интереса к чтению у детей и взрослых – одна из самых серьёзных и актуальных в нашей стране.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приобщать ребёнка к чтению?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7872" y="3624376"/>
            <a:ext cx="1680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Библиотекари</a:t>
            </a:r>
            <a:endParaRPr lang="ru-RU" sz="1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72" y="1556792"/>
            <a:ext cx="3810071" cy="21226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1526763"/>
            <a:ext cx="3312368" cy="2097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750820" y="3540958"/>
            <a:ext cx="11442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700422" y="6459034"/>
            <a:ext cx="11920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7872" y="6459033"/>
            <a:ext cx="1628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</a:t>
            </a:r>
            <a:endParaRPr lang="ru-RU" sz="1400" dirty="0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3888433" cy="22379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4" y="4365102"/>
            <a:ext cx="4059314" cy="20939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20"/>
          <a:stretch/>
        </p:blipFill>
        <p:spPr bwMode="auto">
          <a:xfrm>
            <a:off x="3365691" y="2580973"/>
            <a:ext cx="2892984" cy="22133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084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76672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Привычка </a:t>
            </a:r>
            <a:r>
              <a:rPr lang="ru-RU" sz="24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читать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в </a:t>
            </a:r>
            <a:r>
              <a:rPr lang="ru-RU" sz="2400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— источник формирования интереса к книге и духовного обогащения семьи.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доме много книг, если они являются предметом уважения и любви, и вокруг себя малыш видит читающих, а то и слышит чтение вслух, любовь к книге, интерес к печатному слову, конечно, у него возникает, и будет расти»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— говорил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 В. Успенский.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61" b="99129" l="0" r="99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54542"/>
            <a:ext cx="4880794" cy="2903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812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помочь родителю заинтересовать ребёнка книгой?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15816" y="1412776"/>
            <a:ext cx="60486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принуждать детей читать насильно.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примером подражания для своих детей.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выборе книг для ребёнка следует отдавать предпочтение «правильным» книгам.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читать детям вслух.</a:t>
            </a:r>
          </a:p>
          <a:p>
            <a:pPr marL="285750" indent="-285750" algn="r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r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 и иллюстрации в соответствии с возрастом ребёнка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7" b="88757" l="0" r="942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56792"/>
            <a:ext cx="4139952" cy="4778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99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364" y="0"/>
            <a:ext cx="8229600" cy="980728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приём и метод привлечения детей к чтению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Сторисек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(«мешок историй»)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4656" y="1049182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Сторисек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разработан английским доктором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фолологии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Нейлом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Гриффитсом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1994 году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2488"/>
            <a:ext cx="2871298" cy="366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883733"/>
            <a:ext cx="4824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ИДЕЯ </a:t>
            </a:r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сторисека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заключается в следующем: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удовольствия от совместного громкого чтения с  детьми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хороших книг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к книге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21273" y="5869746"/>
            <a:ext cx="2078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Нейл </a:t>
            </a:r>
            <a:r>
              <a:rPr lang="ru-RU" sz="20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Гриффитс</a:t>
            </a: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79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 в домашних условиях собрать </a:t>
            </a:r>
            <a:b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мешок историй? </a:t>
            </a:r>
            <a:b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4229" y="1556792"/>
            <a:ext cx="895554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Что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находится в мешке?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настоящий мешок,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сшитый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материала,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которого находится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хорошая художественная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иллюстрированная детская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 соблюдать критерии отбора книги:</a:t>
            </a:r>
          </a:p>
          <a:p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Критерии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отбора книги:  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хорошее смысловое художественное произведение,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качественные иллюстрации,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произведение, удобное для громкого чтения,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доступный и интересный уровень книги для детского восприятия, </a:t>
            </a:r>
          </a:p>
          <a:p>
            <a:pPr marL="342900" lvl="0" indent="-342900">
              <a:buFont typeface="Wingdings" panose="05000000000000000000" pitchFamily="2" charset="2"/>
              <a:buChar char="ü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021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31" y="12653"/>
            <a:ext cx="88419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3" t="6980" r="8445" b="13909"/>
          <a:stretch/>
        </p:blipFill>
        <p:spPr bwMode="auto">
          <a:xfrm>
            <a:off x="6278299" y="121309"/>
            <a:ext cx="2755845" cy="1612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402" y="1733814"/>
            <a:ext cx="2644741" cy="1438010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562" y="5054073"/>
            <a:ext cx="2923576" cy="1724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" t="1400" r="5314" b="51536"/>
          <a:stretch/>
        </p:blipFill>
        <p:spPr bwMode="auto">
          <a:xfrm>
            <a:off x="6454957" y="3181392"/>
            <a:ext cx="2579187" cy="1615759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6934" y="540334"/>
            <a:ext cx="55432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дополняется  мягкими игрушками,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аудиозаписями,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 мешок можно положить маски,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пальчиковый театр,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костюмы для инсценировки книги или мелкие игрушки, с помощью которых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устроить свой маленький театр, картинки по произведению. 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1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данного метода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 даёт возможность детям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«потрогать сказку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Сторисек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предоставляет массу творческих возможностей, так как в наполнении мешка возможно множество вариантов.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3953276" cy="2139727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15"/>
          <a:stretch/>
        </p:blipFill>
        <p:spPr bwMode="auto">
          <a:xfrm>
            <a:off x="5508104" y="3241782"/>
            <a:ext cx="2959628" cy="2576946"/>
          </a:xfrm>
          <a:prstGeom prst="roundRect">
            <a:avLst>
              <a:gd name="adj" fmla="val 16667"/>
            </a:avLst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76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78" b="87122" l="6769" r="95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3" t="2213" r="4363" b="13869"/>
          <a:stretch/>
        </p:blipFill>
        <p:spPr bwMode="auto">
          <a:xfrm>
            <a:off x="-44394" y="0"/>
            <a:ext cx="9144000" cy="688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8462" y="3933056"/>
            <a:ext cx="4878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dirty="0" smtClean="0">
                <a:solidFill>
                  <a:srgbClr val="FF0000"/>
                </a:solidFill>
                <a:latin typeface="Constantia"/>
              </a:rPr>
              <a:t>Спасибо </a:t>
            </a:r>
            <a:r>
              <a:rPr lang="ru-RU" sz="2800" b="1" i="1" dirty="0">
                <a:solidFill>
                  <a:srgbClr val="FF0000"/>
                </a:solidFill>
                <a:latin typeface="Constantia"/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60329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атрализованные игры дошкольников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Segoe U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Segoe UI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Segoe U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Segoe UI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Театрализованные игры дошкольников</Template>
  <TotalTime>606</TotalTime>
  <Words>427</Words>
  <Application>Microsoft Office PowerPoint</Application>
  <PresentationFormat>Экран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Calibri</vt:lpstr>
      <vt:lpstr>Constantia</vt:lpstr>
      <vt:lpstr>Garamond</vt:lpstr>
      <vt:lpstr>Times New Roman</vt:lpstr>
      <vt:lpstr>Wingdings</vt:lpstr>
      <vt:lpstr>Театрализованные игры дошкольников</vt:lpstr>
      <vt:lpstr>1_Тема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помочь родителю заинтересовать ребёнка книгой?</vt:lpstr>
      <vt:lpstr>Современный приём и метод привлечения детей к чтению Сторисек («мешок историй»)</vt:lpstr>
      <vt:lpstr>Как в домашних условиях собрать  мешок историй?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49</cp:revision>
  <dcterms:created xsi:type="dcterms:W3CDTF">2020-11-12T19:40:08Z</dcterms:created>
  <dcterms:modified xsi:type="dcterms:W3CDTF">2021-12-08T13:46:51Z</dcterms:modified>
</cp:coreProperties>
</file>