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56" r:id="rId2"/>
    <p:sldId id="280" r:id="rId3"/>
    <p:sldId id="302" r:id="rId4"/>
    <p:sldId id="301" r:id="rId5"/>
    <p:sldId id="257" r:id="rId6"/>
    <p:sldId id="304" r:id="rId7"/>
    <p:sldId id="305" r:id="rId8"/>
    <p:sldId id="306" r:id="rId9"/>
    <p:sldId id="299" r:id="rId10"/>
    <p:sldId id="258" r:id="rId11"/>
    <p:sldId id="268" r:id="rId12"/>
    <p:sldId id="284" r:id="rId13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A1084"/>
    <a:srgbClr val="FF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7" d="100"/>
          <a:sy n="107" d="100"/>
        </p:scale>
        <p:origin x="178" y="-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028700"/>
            <a:ext cx="7851648" cy="13716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2421402"/>
            <a:ext cx="7854696" cy="131445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987552"/>
            <a:ext cx="7772400" cy="1021842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028498"/>
            <a:ext cx="7772400" cy="1132284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1436"/>
            <a:ext cx="4040188" cy="494514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1394818"/>
            <a:ext cx="4041775" cy="491132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885950"/>
            <a:ext cx="4040188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885950"/>
            <a:ext cx="4041775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305800" cy="85725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85764"/>
            <a:ext cx="2743200" cy="871538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257300"/>
            <a:ext cx="2743200" cy="3429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257300"/>
            <a:ext cx="5111750" cy="3429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831058"/>
            <a:ext cx="5257800" cy="30861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4019827"/>
            <a:ext cx="155448" cy="116586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882747"/>
            <a:ext cx="2212848" cy="1186966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121589"/>
            <a:ext cx="2209800" cy="163449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4767263"/>
            <a:ext cx="609600" cy="27384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899638"/>
            <a:ext cx="4617720" cy="294894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4362450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4664869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685801"/>
            <a:ext cx="2057400" cy="3908822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85801"/>
            <a:ext cx="6019800" cy="390882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5358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5358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51610"/>
            <a:ext cx="8229600" cy="32918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4767263"/>
            <a:ext cx="33528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4767263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151806"/>
            <a:ext cx="9180548" cy="486918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028700"/>
            <a:ext cx="7851648" cy="1757364"/>
          </a:xfrm>
          <a:solidFill>
            <a:schemeClr val="accent3">
              <a:lumMod val="60000"/>
              <a:lumOff val="40000"/>
            </a:schemeClr>
          </a:solidFill>
        </p:spPr>
        <p:txBody>
          <a:bodyPr anchor="ctr">
            <a:normAutofit fontScale="90000"/>
          </a:bodyPr>
          <a:lstStyle/>
          <a:p>
            <a:pPr algn="ctr"/>
            <a:r>
              <a:rPr lang="ru-RU" sz="42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5 класс</a:t>
            </a:r>
            <a:r>
              <a:rPr lang="en-US" sz="42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42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«Треугольник и его виды»</a:t>
            </a:r>
            <a:r>
              <a:rPr lang="ru-RU" sz="4200" b="1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200" b="1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200" b="1" dirty="0">
              <a:solidFill>
                <a:schemeClr val="accent1">
                  <a:lumMod val="75000"/>
                </a:schemeClr>
              </a:solidFill>
              <a:effectLst>
                <a:reflection blurRad="12700" stA="48000" endA="300" endPos="550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2928940"/>
            <a:ext cx="7854696" cy="1500198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Составила </a:t>
            </a: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Куликова Е. С.</a:t>
            </a:r>
          </a:p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читель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математики МАОУ «Общеобразовательная школа для обучающихся с ограниченными возможностями здоровья № 35»</a:t>
            </a:r>
          </a:p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Череповец</a:t>
            </a:r>
            <a:endParaRPr lang="ru-RU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275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9189" y="627534"/>
            <a:ext cx="50973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 изученного</a:t>
            </a:r>
            <a:endParaRPr lang="ru-RU" sz="36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H="1">
            <a:off x="1331640" y="1563638"/>
            <a:ext cx="1296144" cy="100811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331640" y="2571750"/>
            <a:ext cx="180020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283968" y="1563638"/>
            <a:ext cx="36004" cy="13681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4319972" y="2931790"/>
            <a:ext cx="133214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6012160" y="1851670"/>
            <a:ext cx="1296144" cy="8640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7308304" y="2715766"/>
            <a:ext cx="122413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231740" y="1267920"/>
            <a:ext cx="356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9696" y="2436591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93286" y="296837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898045" y="1378972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431637" y="300152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898045" y="280592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44408" y="281686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969750" y="2783707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600914" y="1645229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52365" y="3792129"/>
            <a:ext cx="6665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Какие углы изображены на рисунке?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14414" y="3357568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острый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214810" y="3357568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прямой</a:t>
            </a:r>
            <a:endParaRPr lang="ru-RU" sz="28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572264" y="3429006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тупой</a:t>
            </a:r>
            <a:endParaRPr lang="ru-RU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2229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6443718" y="2211710"/>
            <a:ext cx="1872208" cy="523782"/>
          </a:xfrm>
          <a:prstGeom prst="rect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6</a:t>
            </a:r>
            <a:endParaRPr lang="ru-RU" sz="2800" b="1" dirty="0"/>
          </a:p>
        </p:txBody>
      </p:sp>
      <p:sp>
        <p:nvSpPr>
          <p:cNvPr id="12" name="Овал 11"/>
          <p:cNvSpPr/>
          <p:nvPr/>
        </p:nvSpPr>
        <p:spPr>
          <a:xfrm>
            <a:off x="7020272" y="987574"/>
            <a:ext cx="1274440" cy="918102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5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3275856" y="1743658"/>
            <a:ext cx="1564760" cy="1134126"/>
          </a:xfrm>
          <a:prstGeom prst="triangle">
            <a:avLst/>
          </a:prstGeom>
          <a:solidFill>
            <a:srgbClr val="008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3</a:t>
            </a:r>
            <a:endParaRPr lang="ru-RU" sz="2800" b="1" dirty="0"/>
          </a:p>
        </p:txBody>
      </p:sp>
      <p:sp>
        <p:nvSpPr>
          <p:cNvPr id="14" name="Прямоугольник с одним вырезанным углом 13"/>
          <p:cNvSpPr/>
          <p:nvPr/>
        </p:nvSpPr>
        <p:spPr>
          <a:xfrm>
            <a:off x="1191072" y="2391730"/>
            <a:ext cx="1584176" cy="972108"/>
          </a:xfrm>
          <a:prstGeom prst="snip1Rect">
            <a:avLst>
              <a:gd name="adj" fmla="val 50000"/>
            </a:avLst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4</a:t>
            </a:r>
            <a:endParaRPr lang="ru-RU" sz="2800" b="1" dirty="0"/>
          </a:p>
        </p:txBody>
      </p:sp>
      <p:sp>
        <p:nvSpPr>
          <p:cNvPr id="15" name="Ромб 14"/>
          <p:cNvSpPr/>
          <p:nvPr/>
        </p:nvSpPr>
        <p:spPr>
          <a:xfrm>
            <a:off x="5364088" y="1953699"/>
            <a:ext cx="914400" cy="1387878"/>
          </a:xfrm>
          <a:prstGeom prst="diamond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2</a:t>
            </a:r>
            <a:endParaRPr lang="ru-RU" sz="2800" b="1" dirty="0"/>
          </a:p>
        </p:txBody>
      </p:sp>
      <p:sp>
        <p:nvSpPr>
          <p:cNvPr id="16" name="Блок-схема: ручное управление 15"/>
          <p:cNvSpPr/>
          <p:nvPr/>
        </p:nvSpPr>
        <p:spPr>
          <a:xfrm>
            <a:off x="1115616" y="1297966"/>
            <a:ext cx="1058416" cy="918102"/>
          </a:xfrm>
          <a:prstGeom prst="flowChartManualOperation">
            <a:avLst/>
          </a:prstGeom>
          <a:solidFill>
            <a:srgbClr val="FF00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1</a:t>
            </a:r>
            <a:endParaRPr lang="ru-RU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3507854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 из предложенных геометрических фигур многоугольники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74280" y="483518"/>
            <a:ext cx="50973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 изученного</a:t>
            </a:r>
            <a:endParaRPr lang="ru-RU" sz="36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12850" y="3926356"/>
            <a:ext cx="2816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треугольники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1852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9189" y="627534"/>
            <a:ext cx="50973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 изученного</a:t>
            </a:r>
            <a:endParaRPr lang="ru-RU" sz="36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5942" y="1851670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Что вы знаете о треугольнике?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89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4008" y="956119"/>
            <a:ext cx="3528392" cy="3564396"/>
          </a:xfrm>
          <a:solidFill>
            <a:srgbClr val="FFFFCC"/>
          </a:solidFill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Треугольник – это  многоугольник, имеющий  три    угла  и  три сторон</a:t>
            </a:r>
            <a:endParaRPr lang="ru-RU" sz="3200" b="1" dirty="0">
              <a:solidFill>
                <a:schemeClr val="bg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100000"/>
                    </a14:imgEffect>
                    <a14:imgEffect>
                      <a14:brightnessContrast bright="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472" y="214296"/>
            <a:ext cx="2520280" cy="1613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100000"/>
                    </a14:imgEffect>
                    <a14:imgEffect>
                      <a14:brightnessContrast bright="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7227" y="1977684"/>
            <a:ext cx="2376264" cy="1462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97000"/>
                    </a14:imgEffect>
                    <a14:imgEffect>
                      <a14:brightnessContrast brigh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10794"/>
            <a:ext cx="2448272" cy="1532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9748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1186428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Построим прямой угол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достроим его до треугольника.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2071684"/>
            <a:ext cx="8043890" cy="267176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Какой получился треугольник</a:t>
            </a:r>
            <a:r>
              <a:rPr lang="en-US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5400000">
            <a:off x="465109" y="3321055"/>
            <a:ext cx="1357322" cy="1588"/>
          </a:xfrm>
          <a:prstGeom prst="line">
            <a:avLst/>
          </a:prstGeom>
          <a:ln w="2222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142976" y="4000510"/>
            <a:ext cx="3786214" cy="1588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142976" y="2643188"/>
            <a:ext cx="3786214" cy="1357322"/>
          </a:xfrm>
          <a:prstGeom prst="line">
            <a:avLst/>
          </a:prstGeom>
          <a:ln w="254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928794" y="3929072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прямоугольный</a:t>
            </a:r>
            <a:endParaRPr lang="ru-RU" sz="32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34"/>
            <a:ext cx="8115328" cy="1099582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Построим тупой угол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достроим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его до треугольника. 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Какой получился треугольник</a:t>
            </a:r>
            <a:r>
              <a:rPr lang="en-US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57356" y="3643320"/>
            <a:ext cx="23374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тупоугольный</a:t>
            </a:r>
            <a:endParaRPr lang="ru-RU" sz="28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571604" y="2571750"/>
            <a:ext cx="914400" cy="914400"/>
          </a:xfrm>
          <a:prstGeom prst="line">
            <a:avLst/>
          </a:prstGeom>
          <a:ln w="2222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2500298" y="2928940"/>
            <a:ext cx="3286148" cy="571504"/>
          </a:xfrm>
          <a:prstGeom prst="line">
            <a:avLst/>
          </a:prstGeom>
          <a:ln w="2222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571604" y="2571750"/>
            <a:ext cx="4214842" cy="357190"/>
          </a:xfrm>
          <a:prstGeom prst="line">
            <a:avLst/>
          </a:prstGeom>
          <a:ln w="222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1186428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Построим треугольник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у которого все углы острые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2071684"/>
            <a:ext cx="8043890" cy="267176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Какой получился треугольник</a:t>
            </a:r>
            <a:r>
              <a:rPr lang="en-US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5400000">
            <a:off x="1000100" y="2857502"/>
            <a:ext cx="1143008" cy="857256"/>
          </a:xfrm>
          <a:prstGeom prst="line">
            <a:avLst/>
          </a:prstGeom>
          <a:ln w="2222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1142976" y="3714758"/>
            <a:ext cx="2071702" cy="142876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000232" y="2714626"/>
            <a:ext cx="1214446" cy="1000132"/>
          </a:xfrm>
          <a:prstGeom prst="line">
            <a:avLst/>
          </a:prstGeom>
          <a:ln w="254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928794" y="3929072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остроугольный</a:t>
            </a:r>
            <a:endParaRPr lang="ru-RU" sz="32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40390" y="411510"/>
            <a:ext cx="184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ru-RU" sz="36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4644008" y="1057841"/>
            <a:ext cx="1008112" cy="1441901"/>
          </a:xfrm>
          <a:prstGeom prst="triangle">
            <a:avLst>
              <a:gd name="adj" fmla="val 70254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5982874" y="1003253"/>
            <a:ext cx="2376264" cy="819552"/>
          </a:xfrm>
          <a:prstGeom prst="triangle">
            <a:avLst>
              <a:gd name="adj" fmla="val 71326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Равнобедренный треугольник 11"/>
          <p:cNvSpPr/>
          <p:nvPr/>
        </p:nvSpPr>
        <p:spPr>
          <a:xfrm>
            <a:off x="3379757" y="1057841"/>
            <a:ext cx="1008112" cy="864096"/>
          </a:xfrm>
          <a:prstGeom prst="triangle">
            <a:avLst>
              <a:gd name="adj" fmla="val 0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Равнобедренный треугольник 15"/>
          <p:cNvSpPr/>
          <p:nvPr/>
        </p:nvSpPr>
        <p:spPr>
          <a:xfrm rot="14634254">
            <a:off x="1760758" y="2129601"/>
            <a:ext cx="1938586" cy="497385"/>
          </a:xfrm>
          <a:prstGeom prst="triangle">
            <a:avLst>
              <a:gd name="adj" fmla="val 71326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ый треугольник 16"/>
          <p:cNvSpPr/>
          <p:nvPr/>
        </p:nvSpPr>
        <p:spPr>
          <a:xfrm rot="6402528">
            <a:off x="6713806" y="2179840"/>
            <a:ext cx="914400" cy="91440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 rot="17244424">
            <a:off x="815425" y="733510"/>
            <a:ext cx="1063225" cy="906358"/>
          </a:xfrm>
          <a:prstGeom prst="triangle">
            <a:avLst>
              <a:gd name="adj" fmla="val 29832"/>
            </a:avLst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959550" y="155696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339752" y="237829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733772" y="192629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90241" y="250481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76325" y="104369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098101" y="256295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39552" y="3651870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Разделите треугольники на группы. Попробуйте дать название каждой группе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7774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195486"/>
            <a:ext cx="8784976" cy="486054"/>
          </a:xfrm>
          <a:solidFill>
            <a:srgbClr val="FFFFCC"/>
          </a:solidFill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Треугольники  можно   различать  по  виду  их  углов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100000"/>
                    </a14:imgEffect>
                    <a14:imgEffect>
                      <a14:brightnessContrast bright="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951570"/>
            <a:ext cx="2232248" cy="1165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97000"/>
                    </a14:imgEffect>
                    <a14:imgEffect>
                      <a14:brightnessContrast brigh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514" y="3705876"/>
            <a:ext cx="2070230" cy="11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2555776" y="1036886"/>
            <a:ext cx="6588224" cy="1080120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Если  все  углы   треугольника  острые, то  его называют  </a:t>
            </a:r>
            <a:r>
              <a:rPr lang="ru-RU" sz="2800" b="1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остроугольным</a:t>
            </a:r>
            <a:endParaRPr lang="ru-RU" sz="2800" b="1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2555776" y="2285998"/>
            <a:ext cx="6588224" cy="1224137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Если  один  из  углов треугольника  прямой, то  его называют  </a:t>
            </a:r>
            <a:r>
              <a:rPr lang="ru-RU" sz="2800" b="1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прямоугольным</a:t>
            </a:r>
            <a:endParaRPr lang="ru-RU" sz="2800" b="1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2843808" y="3705876"/>
            <a:ext cx="6192688" cy="1194085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Если  один  из  углов треугольника  тупой, то  его называют  </a:t>
            </a:r>
            <a:r>
              <a:rPr lang="ru-RU" sz="2800" b="1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тупоугольным</a:t>
            </a:r>
            <a:endParaRPr lang="ru-RU" sz="2800" b="1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096" y="2137905"/>
            <a:ext cx="1771079" cy="1459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9091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3648" y="375033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Классификация треугольников </a:t>
            </a:r>
          </a:p>
          <a:p>
            <a:pPr algn="ctr"/>
            <a:r>
              <a:rPr lang="ru-RU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по углам</a:t>
            </a:r>
            <a:endParaRPr lang="ru-RU" sz="3600" b="1" kern="10" dirty="0">
              <a:ln w="9525">
                <a:noFill/>
                <a:round/>
                <a:headEnd/>
                <a:tailEnd/>
              </a:ln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4" name="Picture 30" descr="Треугольники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488188" y="300917"/>
            <a:ext cx="1568450" cy="1132285"/>
          </a:xfrm>
          <a:prstGeom prst="rect">
            <a:avLst/>
          </a:prstGeom>
          <a:noFill/>
          <a:ln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2195310" y="1575361"/>
            <a:ext cx="6215106" cy="1191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Группа 18"/>
          <p:cNvGrpSpPr/>
          <p:nvPr/>
        </p:nvGrpSpPr>
        <p:grpSpPr>
          <a:xfrm>
            <a:off x="571472" y="1660915"/>
            <a:ext cx="2714644" cy="3065718"/>
            <a:chOff x="571472" y="2214552"/>
            <a:chExt cx="2714644" cy="4087624"/>
          </a:xfrm>
        </p:grpSpPr>
        <p:cxnSp>
          <p:nvCxnSpPr>
            <p:cNvPr id="9" name="Прямая со стрелкой 8"/>
            <p:cNvCxnSpPr/>
            <p:nvPr/>
          </p:nvCxnSpPr>
          <p:spPr>
            <a:xfrm flipH="1">
              <a:off x="1633795" y="2214552"/>
              <a:ext cx="1580883" cy="1571637"/>
            </a:xfrm>
            <a:prstGeom prst="straightConnector1">
              <a:avLst/>
            </a:prstGeom>
            <a:ln w="349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571472" y="5686623"/>
              <a:ext cx="2714644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остроугольный</a:t>
              </a:r>
              <a:r>
                <a:rPr lang="ru-RU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3579784" y="1643343"/>
            <a:ext cx="2857520" cy="3150480"/>
            <a:chOff x="3579784" y="2191124"/>
            <a:chExt cx="2857520" cy="4200639"/>
          </a:xfrm>
        </p:grpSpPr>
        <p:cxnSp>
          <p:nvCxnSpPr>
            <p:cNvPr id="10" name="Прямая со стрелкой 9"/>
            <p:cNvCxnSpPr/>
            <p:nvPr/>
          </p:nvCxnSpPr>
          <p:spPr>
            <a:xfrm flipH="1">
              <a:off x="4857752" y="2191124"/>
              <a:ext cx="9524" cy="1317297"/>
            </a:xfrm>
            <a:prstGeom prst="straightConnector1">
              <a:avLst/>
            </a:prstGeom>
            <a:ln w="349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3579784" y="5776210"/>
              <a:ext cx="2857520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прямоугольный</a:t>
              </a:r>
              <a:r>
                <a:rPr lang="ru-RU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6444208" y="1690266"/>
            <a:ext cx="2928958" cy="3028267"/>
            <a:chOff x="6482496" y="2244172"/>
            <a:chExt cx="2928958" cy="4037689"/>
          </a:xfrm>
        </p:grpSpPr>
        <p:cxnSp>
          <p:nvCxnSpPr>
            <p:cNvPr id="11" name="Прямая со стрелкой 10"/>
            <p:cNvCxnSpPr/>
            <p:nvPr/>
          </p:nvCxnSpPr>
          <p:spPr>
            <a:xfrm>
              <a:off x="6770528" y="2244172"/>
              <a:ext cx="792088" cy="1624027"/>
            </a:xfrm>
            <a:prstGeom prst="straightConnector1">
              <a:avLst/>
            </a:prstGeom>
            <a:ln w="349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6482496" y="5666308"/>
              <a:ext cx="2928958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тупоугольный</a:t>
              </a:r>
              <a:r>
                <a:rPr lang="ru-RU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1" name="Полилиния 30"/>
          <p:cNvSpPr/>
          <p:nvPr/>
        </p:nvSpPr>
        <p:spPr>
          <a:xfrm>
            <a:off x="5983112" y="3008976"/>
            <a:ext cx="2686756" cy="762000"/>
          </a:xfrm>
          <a:custGeom>
            <a:avLst/>
            <a:gdLst>
              <a:gd name="connsiteX0" fmla="*/ 1128889 w 2686756"/>
              <a:gd name="connsiteY0" fmla="*/ 0 h 1016000"/>
              <a:gd name="connsiteX1" fmla="*/ 0 w 2686756"/>
              <a:gd name="connsiteY1" fmla="*/ 1016000 h 1016000"/>
              <a:gd name="connsiteX2" fmla="*/ 2686756 w 2686756"/>
              <a:gd name="connsiteY2" fmla="*/ 214489 h 1016000"/>
              <a:gd name="connsiteX3" fmla="*/ 1128889 w 2686756"/>
              <a:gd name="connsiteY3" fmla="*/ 0 h 10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6756" h="1016000">
                <a:moveTo>
                  <a:pt x="1128889" y="0"/>
                </a:moveTo>
                <a:lnTo>
                  <a:pt x="0" y="1016000"/>
                </a:lnTo>
                <a:lnTo>
                  <a:pt x="2686756" y="214489"/>
                </a:lnTo>
                <a:lnTo>
                  <a:pt x="1128889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олилиния 31"/>
          <p:cNvSpPr/>
          <p:nvPr/>
        </p:nvSpPr>
        <p:spPr>
          <a:xfrm>
            <a:off x="877711" y="3003681"/>
            <a:ext cx="1512168" cy="1273149"/>
          </a:xfrm>
          <a:custGeom>
            <a:avLst/>
            <a:gdLst>
              <a:gd name="connsiteX0" fmla="*/ 1106311 w 2133600"/>
              <a:gd name="connsiteY0" fmla="*/ 180622 h 2223911"/>
              <a:gd name="connsiteX1" fmla="*/ 0 w 2133600"/>
              <a:gd name="connsiteY1" fmla="*/ 1343378 h 2223911"/>
              <a:gd name="connsiteX2" fmla="*/ 2133600 w 2133600"/>
              <a:gd name="connsiteY2" fmla="*/ 2223911 h 2223911"/>
              <a:gd name="connsiteX3" fmla="*/ 1264356 w 2133600"/>
              <a:gd name="connsiteY3" fmla="*/ 0 h 2223911"/>
              <a:gd name="connsiteX4" fmla="*/ 1095022 w 2133600"/>
              <a:gd name="connsiteY4" fmla="*/ 237067 h 2223911"/>
              <a:gd name="connsiteX5" fmla="*/ 1095022 w 2133600"/>
              <a:gd name="connsiteY5" fmla="*/ 237067 h 2223911"/>
              <a:gd name="connsiteX6" fmla="*/ 1083733 w 2133600"/>
              <a:gd name="connsiteY6" fmla="*/ 237067 h 2223911"/>
              <a:gd name="connsiteX7" fmla="*/ 1106311 w 2133600"/>
              <a:gd name="connsiteY7" fmla="*/ 180622 h 2223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33600" h="2223911">
                <a:moveTo>
                  <a:pt x="1106311" y="180622"/>
                </a:moveTo>
                <a:lnTo>
                  <a:pt x="0" y="1343378"/>
                </a:lnTo>
                <a:lnTo>
                  <a:pt x="2133600" y="2223911"/>
                </a:lnTo>
                <a:lnTo>
                  <a:pt x="1264356" y="0"/>
                </a:lnTo>
                <a:lnTo>
                  <a:pt x="1095022" y="237067"/>
                </a:lnTo>
                <a:lnTo>
                  <a:pt x="1095022" y="237067"/>
                </a:lnTo>
                <a:lnTo>
                  <a:pt x="1083733" y="237067"/>
                </a:lnTo>
                <a:lnTo>
                  <a:pt x="1106311" y="180622"/>
                </a:lnTo>
                <a:close/>
              </a:path>
            </a:pathLst>
          </a:custGeom>
          <a:gradFill>
            <a:gsLst>
              <a:gs pos="0">
                <a:srgbClr val="00B0F0"/>
              </a:gs>
              <a:gs pos="25000">
                <a:srgbClr val="FFFF00"/>
              </a:gs>
              <a:gs pos="75000">
                <a:srgbClr val="00B0F0"/>
              </a:gs>
              <a:gs pos="100000">
                <a:srgbClr val="FFFF00"/>
              </a:gs>
            </a:gsLst>
            <a:path path="rect">
              <a:fillToRect l="100000" t="100000"/>
            </a:path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ый треугольник 1"/>
          <p:cNvSpPr/>
          <p:nvPr/>
        </p:nvSpPr>
        <p:spPr>
          <a:xfrm>
            <a:off x="4180952" y="3078374"/>
            <a:ext cx="1372648" cy="914400"/>
          </a:xfrm>
          <a:prstGeom prst="rtTriangle">
            <a:avLst/>
          </a:prstGeom>
          <a:solidFill>
            <a:srgbClr val="00B0F0">
              <a:alpha val="4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15285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83518"/>
            <a:ext cx="8208912" cy="64807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  <a:endParaRPr lang="ru-RU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1" y="1707654"/>
            <a:ext cx="8136903" cy="648072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 уроке я научился (научилась)…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67543" y="2472801"/>
            <a:ext cx="8136903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Для меня стало новым …</a:t>
            </a:r>
            <a:endParaRPr lang="ru-RU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67542" y="3219822"/>
            <a:ext cx="8136903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Я понял(а), что могу …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467543" y="3947190"/>
            <a:ext cx="8136903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Мне понравилось …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467543" y="1059582"/>
            <a:ext cx="8136903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 algn="ctr">
              <a:buFont typeface="Wingdings 2" pitchFamily="18" charset="2"/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 предложения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2311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  <p:bldP spid="8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959</TotalTime>
  <Words>219</Words>
  <Application>Microsoft Office PowerPoint</Application>
  <PresentationFormat>Экран (16:9)</PresentationFormat>
  <Paragraphs>61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Математика 5 класс: «Треугольник и его виды» </vt:lpstr>
      <vt:lpstr>Слайд 2</vt:lpstr>
      <vt:lpstr>Слайд 3</vt:lpstr>
      <vt:lpstr>Слайд 4</vt:lpstr>
      <vt:lpstr>Слайд 5</vt:lpstr>
      <vt:lpstr>Построим прямой угол, достроим его до треугольника. </vt:lpstr>
      <vt:lpstr>Построим тупой угол, достроим   его до треугольника. </vt:lpstr>
      <vt:lpstr>Построим треугольник, у которого все углы острые</vt:lpstr>
      <vt:lpstr>Слайд 9</vt:lpstr>
      <vt:lpstr>Слайд 10</vt:lpstr>
      <vt:lpstr>Слайд 11</vt:lpstr>
      <vt:lpstr>РЕФЛЕКСИЯ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ТРЕУГОЛЬНИК  И  ЕГО  ВИДЫ</dc:title>
  <dc:creator>Lisa</dc:creator>
  <cp:lastModifiedBy>Ленуза</cp:lastModifiedBy>
  <cp:revision>91</cp:revision>
  <dcterms:modified xsi:type="dcterms:W3CDTF">2021-02-16T18:52:48Z</dcterms:modified>
</cp:coreProperties>
</file>