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4"/>
  </p:notesMasterIdLst>
  <p:sldIdLst>
    <p:sldId id="256" r:id="rId2"/>
    <p:sldId id="261" r:id="rId3"/>
    <p:sldId id="264" r:id="rId4"/>
    <p:sldId id="257" r:id="rId5"/>
    <p:sldId id="258" r:id="rId6"/>
    <p:sldId id="259" r:id="rId7"/>
    <p:sldId id="260" r:id="rId8"/>
    <p:sldId id="265" r:id="rId9"/>
    <p:sldId id="263" r:id="rId10"/>
    <p:sldId id="271" r:id="rId11"/>
    <p:sldId id="266" r:id="rId12"/>
    <p:sldId id="267" r:id="rId13"/>
    <p:sldId id="268" r:id="rId14"/>
    <p:sldId id="269" r:id="rId15"/>
    <p:sldId id="270" r:id="rId16"/>
    <p:sldId id="277" r:id="rId17"/>
    <p:sldId id="272" r:id="rId18"/>
    <p:sldId id="273" r:id="rId19"/>
    <p:sldId id="274" r:id="rId20"/>
    <p:sldId id="278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4660"/>
  </p:normalViewPr>
  <p:slideViewPr>
    <p:cSldViewPr>
      <p:cViewPr varScale="1">
        <p:scale>
          <a:sx n="96" d="100"/>
          <a:sy n="96" d="100"/>
        </p:scale>
        <p:origin x="-3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4" d="100"/>
          <a:sy n="64" d="100"/>
        </p:scale>
        <p:origin x="-1980" y="-120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716D33-940E-4BE5-A634-BEED8D2CC079}" type="datetimeFigureOut">
              <a:rPr lang="ru-RU" smtClean="0"/>
              <a:pPr/>
              <a:t>02.03.2022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B58764-1E7E-4152-948A-036D2712A56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B58764-1E7E-4152-948A-036D2712A564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3/2/2022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dissolv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Loner\&#1056;&#1072;&#1073;&#1086;&#1095;&#1080;&#1081;%20&#1089;&#1090;&#1086;&#1083;\Gimn_-_Gimn_Rossii_portasound.ru%5b1%5d.mp3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ru.wikipedia.org/wiki/%D0%A4%D0%B0%D0%B9%D0%BB:Coat_of_Arms_of_the_Russian_Federation.sv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ru.wikipedia.org/wiki/%D0%A4%D0%B0%D0%B9%D0%BB:Russian-coa-1667.pn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hyperlink" Target="http://ru.wikipedia.org/wiki/%D0%A4%D0%B0%D0%B9%D0%BB:Coat_of_arms_Russian_Empire_Central_Lob.sv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ru.wikipedia.org/wiki/%D0%A4%D0%B0%D0%B9%D0%BB:Kolchak_(blason)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ru.wikipedia.org/wiki/%D0%A4%D0%B0%D0%B9%D0%BB:State_Emblem_of_the_Russian_SFSR_1918.sv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ru.wikipedia.org/wiki/%D0%A4%D0%B0%D0%B9%D0%BB:COA_Russian_Federation_(CPD_comission_proporsal).sv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ru.wikipedia.org/wiki/%D0%A4%D0%B0%D0%B9%D0%BB:COA_Russian_SFSR.svg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Documents%20and%20Settings\Loner\&#1056;&#1072;&#1073;&#1086;&#1095;&#1080;&#1081;%20&#1089;&#1090;&#1086;&#1083;\Gimn_-_Gimn_Rossii_portasound.ru%5b1%5d.mp3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://commons.wikimedia.org/wiki/File:Flag_of_Kursk_Oblast.png?uselang=ru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://commons.wikimedia.org/wiki/File:Coat_of_Arms_of_Oboyansky_rayon_(Kursk_oblast).png?uselang=ru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://commons.wikimedia.org/wiki/File:Oboyansky_district_locator_map.png?uselang=ru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hyperlink" Target="http://ru.wikipedia.org/wiki/%D0%A0%D0%BE%D1%81%D1%81%D0%B8%D1%8F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oat_of_Arms_of_Oboyansky_rayon_(Kursk_oblast).png?uselang=r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8023671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6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                </a:t>
            </a:r>
            <a:r>
              <a:rPr kumimoji="0" lang="ru-RU" sz="2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600" b="1" dirty="0" smtClean="0">
                <a:latin typeface="Arial" pitchFamily="34" charset="0"/>
                <a:ea typeface="Times New Roman" pitchFamily="18" charset="0"/>
              </a:rPr>
              <a:t>	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		</a:t>
            </a:r>
            <a:r>
              <a:rPr kumimoji="0" lang="ru-RU" sz="2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Конкурс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«Символика государства Российского»</a:t>
            </a: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(номинация «Символы Курской области») 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7982506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            </a:t>
            </a:r>
            <a:r>
              <a:rPr kumimoji="0" lang="ru-RU" sz="1600" b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МБОУ «Усланская средняя общеобразовательная школа»</a:t>
            </a:r>
            <a:endParaRPr kumimoji="0" lang="ru-RU" sz="16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562600" y="5229493"/>
            <a:ext cx="3276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263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Подготовила:</a:t>
            </a:r>
            <a:endParaRPr lang="ru-RU" sz="1100" dirty="0" smtClean="0">
              <a:latin typeface="Arial" pitchFamily="34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учитель истории</a:t>
            </a:r>
            <a:endParaRPr lang="ru-RU" sz="1100" dirty="0" smtClean="0">
              <a:latin typeface="Arial" pitchFamily="34" charset="0"/>
            </a:endParaRPr>
          </a:p>
          <a:p>
            <a:pPr lvl="0" indent="44926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Шатохина С.И</a:t>
            </a:r>
            <a:endParaRPr lang="ru-RU" dirty="0"/>
          </a:p>
        </p:txBody>
      </p:sp>
    </p:spTree>
  </p:cSld>
  <p:clrMapOvr>
    <a:masterClrMapping/>
  </p:clrMapOvr>
  <p:transition advTm="7437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94360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                         </a:t>
            </a:r>
            <a:r>
              <a:rPr lang="ru-RU" i="1" dirty="0" smtClean="0"/>
              <a:t>Содержание</a:t>
            </a:r>
            <a:r>
              <a:rPr lang="ru-RU" dirty="0" smtClean="0"/>
              <a:t> </a:t>
            </a:r>
          </a:p>
          <a:p>
            <a:pPr marL="514350" indent="-514350">
              <a:buNone/>
            </a:pP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</a:rPr>
              <a:t>1.</a:t>
            </a:r>
            <a:r>
              <a:rPr lang="ru-RU" dirty="0" smtClean="0"/>
              <a:t>	</a:t>
            </a:r>
            <a:r>
              <a:rPr lang="ru-RU" sz="1600" b="1" dirty="0" smtClean="0"/>
              <a:t>Символы современной России</a:t>
            </a:r>
          </a:p>
          <a:p>
            <a:pPr marL="514350" indent="-514350">
              <a:buNone/>
            </a:pPr>
            <a:r>
              <a:rPr lang="ru-RU" sz="1600" i="1" dirty="0" smtClean="0"/>
              <a:t>	1.1. Флаг РФ</a:t>
            </a:r>
          </a:p>
          <a:p>
            <a:pPr marL="514350" indent="-514350">
              <a:buNone/>
            </a:pPr>
            <a:r>
              <a:rPr lang="ru-RU" sz="1600" i="1" dirty="0" smtClean="0"/>
              <a:t>	1.2.Гмн РФ</a:t>
            </a:r>
          </a:p>
          <a:p>
            <a:pPr marL="514350" indent="-514350">
              <a:buNone/>
            </a:pPr>
            <a:r>
              <a:rPr lang="ru-RU" sz="1600" i="1" dirty="0" smtClean="0"/>
              <a:t>	1.3. Герб РФ</a:t>
            </a:r>
            <a:r>
              <a:rPr lang="ru-RU" sz="1600" b="1" dirty="0" smtClean="0"/>
              <a:t>	</a:t>
            </a:r>
            <a:endParaRPr lang="ru-RU" sz="1600" i="1" dirty="0" smtClean="0"/>
          </a:p>
          <a:p>
            <a:pPr marL="514350" indent="-514350">
              <a:buAutoNum type="arabicPeriod" startAt="2"/>
            </a:pPr>
            <a:r>
              <a:rPr lang="ru-RU" sz="1600" b="1" dirty="0" smtClean="0"/>
              <a:t>История появления современных символов РФ</a:t>
            </a:r>
          </a:p>
          <a:p>
            <a:pPr marL="514350" indent="-514350">
              <a:buNone/>
            </a:pPr>
            <a:r>
              <a:rPr lang="ru-RU" sz="1600" i="1" dirty="0" smtClean="0"/>
              <a:t>	2.1.  История появления флага РФ</a:t>
            </a:r>
          </a:p>
          <a:p>
            <a:pPr marL="514350" indent="-514350">
              <a:buNone/>
            </a:pPr>
            <a:r>
              <a:rPr lang="ru-RU" sz="1600" i="1" dirty="0" smtClean="0"/>
              <a:t>	2.2. История появления герба РФ</a:t>
            </a:r>
          </a:p>
          <a:p>
            <a:pPr marL="514350" indent="-514350">
              <a:buNone/>
            </a:pPr>
            <a:r>
              <a:rPr lang="ru-RU" sz="1600" i="1" dirty="0" smtClean="0"/>
              <a:t>	2.3. История появления гимна РФ</a:t>
            </a:r>
          </a:p>
          <a:p>
            <a:pPr marL="514350" indent="-514350">
              <a:buAutoNum type="arabicPeriod" startAt="3"/>
            </a:pPr>
            <a:r>
              <a:rPr lang="ru-RU" sz="1600" b="1" dirty="0" smtClean="0"/>
              <a:t>История появления современных символов Курской области</a:t>
            </a:r>
          </a:p>
          <a:p>
            <a:pPr marL="514350" indent="-514350">
              <a:buNone/>
            </a:pPr>
            <a:r>
              <a:rPr lang="ru-RU" sz="1600" b="1" dirty="0" smtClean="0"/>
              <a:t>	</a:t>
            </a:r>
            <a:r>
              <a:rPr lang="ru-RU" sz="1600" i="1" dirty="0" smtClean="0"/>
              <a:t>3.1. История появления флага курской области</a:t>
            </a:r>
          </a:p>
          <a:p>
            <a:pPr marL="514350" indent="-514350">
              <a:buNone/>
            </a:pPr>
            <a:r>
              <a:rPr lang="ru-RU" sz="1600" i="1" dirty="0" smtClean="0"/>
              <a:t>	3.2. История появления герба Курской области</a:t>
            </a:r>
          </a:p>
          <a:p>
            <a:pPr marL="514350" indent="-514350">
              <a:buNone/>
            </a:pPr>
            <a:r>
              <a:rPr lang="ru-RU" sz="1600" i="1" dirty="0" smtClean="0"/>
              <a:t> 	3.3. История появления гимна Курской области </a:t>
            </a:r>
          </a:p>
          <a:p>
            <a:pPr marL="514350" indent="-514350">
              <a:buNone/>
            </a:pPr>
            <a:r>
              <a:rPr lang="ru-RU" sz="1600" dirty="0" smtClean="0">
                <a:solidFill>
                  <a:schemeClr val="bg2">
                    <a:lumMod val="50000"/>
                  </a:schemeClr>
                </a:solidFill>
              </a:rPr>
              <a:t>4.	</a:t>
            </a:r>
            <a:r>
              <a:rPr lang="ru-RU" sz="1600" b="1" dirty="0" smtClean="0"/>
              <a:t>Геральдические символы родного района Курской области </a:t>
            </a:r>
            <a:endParaRPr lang="ru-RU" sz="1600" b="1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12875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5626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Цель:  </a:t>
            </a:r>
            <a:r>
              <a:rPr lang="ru-RU" sz="2000" dirty="0" smtClean="0"/>
              <a:t>воспитать уважение к государственной и общественной символике как проявлению уважения к своей стране, к своему городу. </a:t>
            </a:r>
          </a:p>
          <a:p>
            <a:pPr>
              <a:buNone/>
            </a:pPr>
            <a:r>
              <a:rPr lang="ru-RU" b="1" dirty="0" smtClean="0"/>
              <a:t>Задачи: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sz="2000" dirty="0" smtClean="0"/>
              <a:t>-  сформировать патриотическое сознание на основе усвоения исторических национальных духовно-нравственных ценностей и стремление воплощать их в повседневной практической деятельности;</a:t>
            </a:r>
          </a:p>
          <a:p>
            <a:pPr>
              <a:buNone/>
            </a:pPr>
            <a:r>
              <a:rPr lang="ru-RU" sz="2000" dirty="0" smtClean="0"/>
              <a:t> -  способствовать развитию коммуникативных умений и навыков учащихся (высказывать свою точку зрения, работать в группе, прислушиваясь к мнению других ее членов);</a:t>
            </a:r>
          </a:p>
          <a:p>
            <a:pPr>
              <a:buNone/>
            </a:pPr>
            <a:r>
              <a:rPr lang="ru-RU" sz="2000" dirty="0" smtClean="0"/>
              <a:t> -  привить учащимся потребность в использовании государственной символики при проведении различных мероприятий.</a:t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09600" y="762000"/>
            <a:ext cx="8534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ransition advTm="11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Loner\Рабочий стол\проект\0006-006-Simvoly-sovremennoj-Rossii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7766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41020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</a:t>
            </a:r>
            <a:r>
              <a:rPr lang="ru-RU" b="1" i="1" dirty="0" smtClean="0"/>
              <a:t>Флаг (знамя)</a:t>
            </a:r>
            <a:r>
              <a:rPr lang="ru-RU" i="1" dirty="0" smtClean="0"/>
              <a:t> - прикреплённое к древку или шнуру полотнище определённого цвета ли нескольких цветов, часто с эмблемой.</a:t>
            </a:r>
          </a:p>
          <a:p>
            <a:endParaRPr lang="ru-RU" dirty="0"/>
          </a:p>
        </p:txBody>
      </p:sp>
      <p:pic>
        <p:nvPicPr>
          <p:cNvPr id="15362" name="Picture 2" descr="C:\Documents and Settings\Loner\Мои документы\Мои рисунки\Widescreen_Flag_of_Russia_02127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2667000"/>
            <a:ext cx="6096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24172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Loner\Мои документы\Мои рисунки\gimn0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295400"/>
            <a:ext cx="5943600" cy="5334000"/>
          </a:xfrm>
          <a:prstGeom prst="rect">
            <a:avLst/>
          </a:prstGeom>
          <a:noFill/>
        </p:spPr>
      </p:pic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0" y="0"/>
            <a:ext cx="6948569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              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Гимн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 - торжественное песнопение.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4" name="Gimn_-_Gimn_Rossii_portasound.ru[1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5" name="Gimn_-_Gimn_Rossii_portasound.ru[1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611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4876800"/>
          </a:xfrm>
        </p:spPr>
        <p:txBody>
          <a:bodyPr/>
          <a:lstStyle/>
          <a:p>
            <a:pPr>
              <a:buNone/>
            </a:pPr>
            <a:r>
              <a:rPr lang="ru-RU" b="1" i="1" dirty="0" smtClean="0"/>
              <a:t>Герб - </a:t>
            </a:r>
            <a:r>
              <a:rPr lang="ru-RU" i="1" dirty="0" smtClean="0"/>
              <a:t>эмблема, отличительный знак, передаваемый</a:t>
            </a:r>
          </a:p>
          <a:p>
            <a:pPr>
              <a:buNone/>
            </a:pPr>
            <a:r>
              <a:rPr lang="ru-RU" i="1" dirty="0" smtClean="0"/>
              <a:t>по наследству, на котором изображаются</a:t>
            </a:r>
          </a:p>
          <a:p>
            <a:pPr>
              <a:buNone/>
            </a:pPr>
            <a:r>
              <a:rPr lang="ru-RU" i="1" dirty="0" smtClean="0"/>
              <a:t>предметы, символизирующие владельца герба</a:t>
            </a:r>
            <a:br>
              <a:rPr lang="ru-RU" i="1" dirty="0" smtClean="0"/>
            </a:br>
            <a:r>
              <a:rPr lang="ru-RU" i="1" dirty="0" smtClean="0"/>
              <a:t>(</a:t>
            </a:r>
            <a:r>
              <a:rPr lang="ru-RU" i="1" dirty="0" err="1" smtClean="0"/>
              <a:t>человека,сословие</a:t>
            </a:r>
            <a:r>
              <a:rPr lang="ru-RU" i="1" dirty="0" smtClean="0"/>
              <a:t>, род, город, страну).  </a:t>
            </a:r>
            <a:endParaRPr lang="ru-RU" b="1" i="1" dirty="0"/>
          </a:p>
        </p:txBody>
      </p:sp>
      <p:pic>
        <p:nvPicPr>
          <p:cNvPr id="4" name="Рисунок 3" descr="http://uprava.maryno.net/images/Simvolika_Rossii/Gerb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3124200"/>
            <a:ext cx="3352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703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466088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bg2">
                    <a:lumMod val="50000"/>
                  </a:schemeClr>
                </a:solidFill>
              </a:rPr>
              <a:t>           </a:t>
            </a: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История появления </a:t>
            </a:r>
            <a:b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b="1" i="1" dirty="0" smtClean="0">
                <a:solidFill>
                  <a:schemeClr val="bg2">
                    <a:lumMod val="50000"/>
                  </a:schemeClr>
                </a:solidFill>
              </a:rPr>
              <a:t>     современных символов РФ</a:t>
            </a:r>
            <a:endParaRPr lang="ru-RU" b="1" i="1" dirty="0"/>
          </a:p>
        </p:txBody>
      </p:sp>
      <p:pic>
        <p:nvPicPr>
          <p:cNvPr id="19458" name="Picture 2" descr="C:\Documents and Settings\Loner\Мои документы\Мои рисунки\Widescreen_Flag_of_Russia_021276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133600"/>
            <a:ext cx="2971800" cy="1857073"/>
          </a:xfrm>
          <a:prstGeom prst="rect">
            <a:avLst/>
          </a:prstGeom>
          <a:noFill/>
        </p:spPr>
      </p:pic>
      <p:pic>
        <p:nvPicPr>
          <p:cNvPr id="19459" name="Picture 3" descr="C:\Documents and Settings\Loner\Мои документы\Мои рисунки\200px-Coat_of_Arms_of_the_Russian_Federation_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3200400"/>
            <a:ext cx="3048000" cy="2667000"/>
          </a:xfrm>
          <a:prstGeom prst="rect">
            <a:avLst/>
          </a:prstGeom>
          <a:noFill/>
        </p:spPr>
      </p:pic>
      <p:pic>
        <p:nvPicPr>
          <p:cNvPr id="19460" name="Picture 4" descr="C:\Documents and Settings\Loner\Мои документы\Мои рисунки\gimn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4360939"/>
            <a:ext cx="2819400" cy="2497061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0"/>
            <a:ext cx="4541949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				-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Флаг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0"/>
            <a:ext cx="641124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0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						-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Герб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09529" y="3244334"/>
            <a:ext cx="3746090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endParaRPr lang="ru-RU" sz="2000" b="1" dirty="0" smtClean="0"/>
          </a:p>
          <a:p>
            <a:r>
              <a:rPr lang="ru-RU" sz="2000" b="1" dirty="0" smtClean="0"/>
              <a:t>			- Гимн</a:t>
            </a:r>
            <a:endParaRPr lang="ru-RU" sz="2000" b="1" dirty="0"/>
          </a:p>
        </p:txBody>
      </p:sp>
    </p:spTree>
  </p:cSld>
  <p:clrMapOvr>
    <a:masterClrMapping/>
  </p:clrMapOvr>
  <p:transition advTm="20046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Documents and Settings\Loner\Мои документы\Мои рисунки\20110822-4215222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5313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Coat of Arms of the Russian Federation.sv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295400"/>
            <a:ext cx="43434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96312" y="3244334"/>
            <a:ext cx="503746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 smtClean="0"/>
              <a:t>		   Герб Российской Федерации</a:t>
            </a:r>
            <a:endParaRPr lang="ru-RU" sz="1600" b="1" dirty="0"/>
          </a:p>
        </p:txBody>
      </p:sp>
    </p:spTree>
  </p:cSld>
  <p:clrMapOvr>
    <a:masterClrMapping/>
  </p:clrMapOvr>
  <p:transition advTm="11812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upload.wikimedia.org/wikipedia/commons/thumb/2/2a/Russian-coa-1667.png/150px-Russian-coa-1667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0" y="0"/>
            <a:ext cx="9144000" cy="2185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Герб Русского государства в середине XVII века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6" name="Рисунок 5" descr="http://upload.wikimedia.org/wikipedia/commons/thumb/8/8c/Coat_of_arms_Russian_Empire_Central_Lob.svg/150px-Coat_of_arms_Russian_Empire_Central_Lob.svg.pn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600" y="3200400"/>
            <a:ext cx="35052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52698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		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Центральный элемент большого государственного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ea typeface="Times New Roman" pitchFamily="18" charset="0"/>
                <a:cs typeface="Times New Roman" pitchFamily="18" charset="0"/>
              </a:rPr>
              <a:t>				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герба, 1882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</p:spTree>
  </p:cSld>
  <p:clrMapOvr>
    <a:masterClrMapping/>
  </p:clrMapOvr>
  <p:transition advTm="15438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upload.wikimedia.org/wikipedia/commons/thumb/3/33/Kolchak_%28blason%29.jpg/150px-Kolchak_%28blason%29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57400"/>
            <a:ext cx="45720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785086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1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	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Герб Российского государства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ea typeface="Times New Roman" pitchFamily="18" charset="0"/>
                <a:cs typeface="Times New Roman" pitchFamily="18" charset="0"/>
              </a:rPr>
              <a:t>	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(проект Г. А. Ильина). 1918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advTm="11796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upload.wikimedia.org/wikipedia/commons/thumb/2/27/State_Emblem_of_the_Russian_SFSR_1918.svg/150px-State_Emblem_of_the_Russian_SFSR_1918.svg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71600"/>
            <a:ext cx="49530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8421857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		Герб РСФСР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ea typeface="Times New Roman" pitchFamily="18" charset="0"/>
                <a:cs typeface="Times New Roman" pitchFamily="18" charset="0"/>
              </a:rPr>
              <a:t>		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(19 июля 1918 — 11 мая 1925)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advTm="886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upload.wikimedia.org/wikipedia/commons/thumb/f/f6/COA_Russian_Federation_%28CPD_comission_proporsal%29.svg/120px-COA_Russian_Federation_%28CPD_comission_proporsal%29.svg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447800"/>
            <a:ext cx="48768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0"/>
            <a:ext cx="926542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	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Государственный герб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	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Российской Федерации,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	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предлагавшийся Конституционной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					</a:t>
            </a:r>
            <a:r>
              <a:rPr kumimoji="0" lang="ru-RU" sz="16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Times New Roman" pitchFamily="18" charset="0"/>
              </a:rPr>
              <a:t>комиссией РФ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ransition advTm="8156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http://upload.wikimedia.org/wikipedia/commons/thumb/4/4a/COA_Russian_SFSR.svg/150px-COA_Russian_SFSR.svg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762000"/>
            <a:ext cx="45720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0" y="0"/>
            <a:ext cx="910120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effectLst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						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ea typeface="Times New Roman" pitchFamily="18" charset="0"/>
                <a:cs typeface="Times New Roman" pitchFamily="18" charset="0"/>
              </a:rPr>
              <a:t>		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Герб РСФСР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ea typeface="Times New Roman" pitchFamily="18" charset="0"/>
                <a:cs typeface="Times New Roman" pitchFamily="18" charset="0"/>
              </a:rPr>
              <a:t>						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  <a:cs typeface="Times New Roman" pitchFamily="18" charset="0"/>
              </a:rPr>
              <a:t>с 12 апреля 1978 до 16 мая 1992 года</a:t>
            </a:r>
            <a:endParaRPr kumimoji="0" lang="ru-RU" sz="16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</p:spTree>
  </p:cSld>
  <p:clrMapOvr>
    <a:masterClrMapping/>
  </p:clrMapOvr>
  <p:transition advTm="6844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705600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sz="2100" b="1" dirty="0" smtClean="0">
                <a:latin typeface="+mj-lt"/>
              </a:rPr>
              <a:t>Музыка А. Александрова</a:t>
            </a:r>
          </a:p>
          <a:p>
            <a:pPr>
              <a:buNone/>
            </a:pPr>
            <a:r>
              <a:rPr lang="ru-RU" sz="2100" b="1" dirty="0" smtClean="0">
                <a:latin typeface="+mj-lt"/>
              </a:rPr>
              <a:t>Слова С. Михалкова </a:t>
            </a:r>
          </a:p>
          <a:p>
            <a:endParaRPr lang="ru-RU" sz="2300" i="1" dirty="0" smtClean="0"/>
          </a:p>
          <a:p>
            <a:pPr>
              <a:buNone/>
            </a:pPr>
            <a:r>
              <a:rPr lang="ru-RU" sz="2300" i="1" dirty="0" smtClean="0"/>
              <a:t>	Россия — священная наша держава,</a:t>
            </a:r>
            <a:br>
              <a:rPr lang="ru-RU" sz="2300" i="1" dirty="0" smtClean="0"/>
            </a:br>
            <a:r>
              <a:rPr lang="ru-RU" sz="2300" i="1" dirty="0" smtClean="0"/>
              <a:t>Россия — любимая наша страна.</a:t>
            </a:r>
            <a:br>
              <a:rPr lang="ru-RU" sz="2300" i="1" dirty="0" smtClean="0"/>
            </a:br>
            <a:r>
              <a:rPr lang="ru-RU" sz="2300" i="1" dirty="0" smtClean="0"/>
              <a:t>Могучая воля, великая слава —</a:t>
            </a:r>
            <a:br>
              <a:rPr lang="ru-RU" sz="2300" i="1" dirty="0" smtClean="0"/>
            </a:br>
            <a:r>
              <a:rPr lang="ru-RU" sz="2300" i="1" dirty="0" smtClean="0"/>
              <a:t>Твоё достоянье на все времена!</a:t>
            </a:r>
          </a:p>
          <a:p>
            <a:pPr>
              <a:buNone/>
            </a:pPr>
            <a:r>
              <a:rPr lang="ru-RU" sz="2300" i="1" dirty="0" smtClean="0"/>
              <a:t>		Славься, Отечество наше свободное,</a:t>
            </a:r>
            <a:br>
              <a:rPr lang="ru-RU" sz="2300" i="1" dirty="0" smtClean="0"/>
            </a:br>
            <a:r>
              <a:rPr lang="ru-RU" sz="2300" i="1" dirty="0" smtClean="0"/>
              <a:t>	Братских народов союз вековой,</a:t>
            </a:r>
            <a:br>
              <a:rPr lang="ru-RU" sz="2300" i="1" dirty="0" smtClean="0"/>
            </a:br>
            <a:r>
              <a:rPr lang="ru-RU" sz="2300" i="1" dirty="0" smtClean="0"/>
              <a:t>	Предками данная мудрость народная!</a:t>
            </a:r>
            <a:br>
              <a:rPr lang="ru-RU" sz="2300" i="1" dirty="0" smtClean="0"/>
            </a:br>
            <a:r>
              <a:rPr lang="ru-RU" sz="2300" i="1" dirty="0" smtClean="0"/>
              <a:t>	Славься, страна! Мы гордимся тобой!</a:t>
            </a:r>
          </a:p>
          <a:p>
            <a:pPr>
              <a:buNone/>
            </a:pPr>
            <a:r>
              <a:rPr lang="ru-RU" sz="2300" i="1" dirty="0" smtClean="0"/>
              <a:t>			От южных морей до полярного края</a:t>
            </a:r>
            <a:br>
              <a:rPr lang="ru-RU" sz="2300" i="1" dirty="0" smtClean="0"/>
            </a:br>
            <a:r>
              <a:rPr lang="ru-RU" sz="2300" i="1" dirty="0" smtClean="0"/>
              <a:t>		Раскинулись наши леса и поля.</a:t>
            </a:r>
            <a:br>
              <a:rPr lang="ru-RU" sz="2300" i="1" dirty="0" smtClean="0"/>
            </a:br>
            <a:r>
              <a:rPr lang="ru-RU" sz="2300" i="1" dirty="0" smtClean="0"/>
              <a:t>		Одна ты на свете! Одна ты такая —</a:t>
            </a:r>
            <a:br>
              <a:rPr lang="ru-RU" sz="2300" i="1" dirty="0" smtClean="0"/>
            </a:br>
            <a:r>
              <a:rPr lang="ru-RU" sz="2300" i="1" dirty="0" smtClean="0"/>
              <a:t>		Хранимая Богом родная земля!</a:t>
            </a:r>
          </a:p>
          <a:p>
            <a:pPr>
              <a:buNone/>
            </a:pPr>
            <a:r>
              <a:rPr lang="ru-RU" sz="2300" i="1" dirty="0" smtClean="0"/>
              <a:t>				Славься, Отечество наше свободное,</a:t>
            </a:r>
            <a:br>
              <a:rPr lang="ru-RU" sz="2300" i="1" dirty="0" smtClean="0"/>
            </a:br>
            <a:r>
              <a:rPr lang="ru-RU" sz="2300" i="1" dirty="0" smtClean="0"/>
              <a:t>			Братских народов союз вековой,</a:t>
            </a:r>
            <a:br>
              <a:rPr lang="ru-RU" sz="2300" i="1" dirty="0" smtClean="0"/>
            </a:br>
            <a:r>
              <a:rPr lang="ru-RU" sz="2300" i="1" dirty="0" smtClean="0"/>
              <a:t>			Предками данная мудрость народная!</a:t>
            </a:r>
            <a:br>
              <a:rPr lang="ru-RU" sz="2300" i="1" dirty="0" smtClean="0"/>
            </a:br>
            <a:r>
              <a:rPr lang="ru-RU" sz="2300" i="1" dirty="0" smtClean="0"/>
              <a:t>			Славься, страна! Мы гордимся тобой!</a:t>
            </a:r>
          </a:p>
          <a:p>
            <a:pPr>
              <a:buNone/>
            </a:pPr>
            <a:r>
              <a:rPr lang="ru-RU" sz="2300" i="1" dirty="0" smtClean="0"/>
              <a:t>	Широкий простор для мечты и для жизни</a:t>
            </a:r>
            <a:br>
              <a:rPr lang="ru-RU" sz="2300" i="1" dirty="0" smtClean="0"/>
            </a:br>
            <a:r>
              <a:rPr lang="ru-RU" sz="2300" i="1" dirty="0" smtClean="0"/>
              <a:t>Грядущие нам открывают года.</a:t>
            </a:r>
            <a:br>
              <a:rPr lang="ru-RU" sz="2300" i="1" dirty="0" smtClean="0"/>
            </a:br>
            <a:r>
              <a:rPr lang="ru-RU" sz="2300" i="1" dirty="0" smtClean="0"/>
              <a:t>Нам силу даёт наша верность Отчизне.</a:t>
            </a:r>
            <a:br>
              <a:rPr lang="ru-RU" sz="2300" i="1" dirty="0" smtClean="0"/>
            </a:br>
            <a:r>
              <a:rPr lang="ru-RU" sz="2300" i="1" dirty="0" smtClean="0"/>
              <a:t>Так было, так есть и так будет всегда!</a:t>
            </a:r>
          </a:p>
          <a:p>
            <a:pPr>
              <a:buNone/>
            </a:pPr>
            <a:r>
              <a:rPr lang="ru-RU" sz="2300" i="1" dirty="0" smtClean="0"/>
              <a:t>			Славься, Отечество наше свободное,</a:t>
            </a:r>
            <a:br>
              <a:rPr lang="ru-RU" sz="2300" i="1" dirty="0" smtClean="0"/>
            </a:br>
            <a:r>
              <a:rPr lang="ru-RU" sz="2300" i="1" dirty="0" smtClean="0"/>
              <a:t>		Братских народов союз вековой,</a:t>
            </a:r>
            <a:br>
              <a:rPr lang="ru-RU" sz="2300" i="1" dirty="0" smtClean="0"/>
            </a:br>
            <a:r>
              <a:rPr lang="ru-RU" sz="2300" i="1" dirty="0" smtClean="0"/>
              <a:t>		Предками данная мудрость народная!</a:t>
            </a:r>
            <a:br>
              <a:rPr lang="ru-RU" sz="2300" i="1" dirty="0" smtClean="0"/>
            </a:br>
            <a:r>
              <a:rPr lang="ru-RU" sz="2300" i="1" dirty="0" smtClean="0"/>
              <a:t>		Славься, страна! Мы гордимся тобой!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3" name="Gimn_-_Gimn_Rossii_portasound.ru[1]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0156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1905000"/>
          </a:xfrm>
        </p:spPr>
        <p:txBody>
          <a:bodyPr>
            <a:normAutofit/>
          </a:bodyPr>
          <a:lstStyle/>
          <a:p>
            <a:r>
              <a:rPr lang="ru-RU" sz="3200" b="1" dirty="0" smtClean="0"/>
              <a:t>   История появления современных символов </a:t>
            </a:r>
            <a:r>
              <a:rPr lang="ru-RU" sz="5400" b="1" dirty="0" smtClean="0"/>
              <a:t/>
            </a:r>
            <a:br>
              <a:rPr lang="ru-RU" sz="5400" b="1" dirty="0" smtClean="0"/>
            </a:br>
            <a:r>
              <a:rPr lang="ru-RU" sz="5400" b="1" dirty="0" smtClean="0"/>
              <a:t>             Курской области   </a:t>
            </a:r>
            <a:endParaRPr lang="ru-RU" dirty="0"/>
          </a:p>
        </p:txBody>
      </p:sp>
      <p:pic>
        <p:nvPicPr>
          <p:cNvPr id="30722" name="Picture 2" descr="C:\Documents and Settings\Loner\Мои документы\Мои рисунки\Flag_of_Kursk_Oblas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438400"/>
            <a:ext cx="4343401" cy="2895600"/>
          </a:xfrm>
          <a:prstGeom prst="rect">
            <a:avLst/>
          </a:prstGeom>
          <a:noFill/>
        </p:spPr>
      </p:pic>
      <p:pic>
        <p:nvPicPr>
          <p:cNvPr id="30723" name="Picture 3" descr="C:\Documents and Settings\Loner\Мои документы\Мои рисунки\170px-Coat_of_Arms_of_Kursk_obla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3886200"/>
            <a:ext cx="3581400" cy="2743200"/>
          </a:xfrm>
          <a:prstGeom prst="rect">
            <a:avLst/>
          </a:prstGeom>
          <a:noFill/>
        </p:spPr>
      </p:pic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0" y="0"/>
            <a:ext cx="5606343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					    </a:t>
            </a:r>
            <a:r>
              <a:rPr lang="ru-RU" sz="2000" b="1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Флаг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0" y="0"/>
            <a:ext cx="8200194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						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- Герб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5922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Flag of Kursk Oblast.pn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295400"/>
            <a:ext cx="6019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971800" y="762000"/>
            <a:ext cx="29347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/>
              <a:t>Флаг</a:t>
            </a:r>
            <a:r>
              <a:rPr lang="en-US" b="1" dirty="0" smtClean="0"/>
              <a:t> </a:t>
            </a:r>
            <a:r>
              <a:rPr lang="en-US" b="1" dirty="0" err="1" smtClean="0"/>
              <a:t>Курской</a:t>
            </a:r>
            <a:r>
              <a:rPr lang="en-US" b="1" dirty="0" smtClean="0"/>
              <a:t> </a:t>
            </a:r>
            <a:r>
              <a:rPr lang="en-US" b="1" dirty="0" err="1" smtClean="0"/>
              <a:t>области</a:t>
            </a:r>
            <a:endParaRPr lang="ru-RU" dirty="0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0" y="0"/>
            <a:ext cx="6393097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</a:t>
            </a:r>
            <a:r>
              <a:rPr kumimoji="0" lang="ru-RU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Утвержден 17 декабря 1996 года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 advTm="22281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Loner\Мои документы\Мои рисунки\g477_kursk_obl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905000"/>
            <a:ext cx="4191000" cy="28956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743201" y="1066800"/>
            <a:ext cx="31805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</a:t>
            </a:r>
            <a:r>
              <a:rPr lang="en-US" sz="2000" b="1" dirty="0" err="1" smtClean="0"/>
              <a:t>Герб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Курской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области</a:t>
            </a:r>
            <a:r>
              <a:rPr lang="en-US" dirty="0" smtClean="0"/>
              <a:t> </a:t>
            </a:r>
            <a:endParaRPr lang="ru-RU" dirty="0"/>
          </a:p>
        </p:txBody>
      </p:sp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0"/>
            <a:ext cx="8382000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b="1" dirty="0" smtClean="0">
              <a:latin typeface="Arial" pitchFamily="34" charset="0"/>
              <a:ea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Герб Курской области — символ Курской области,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effectLst/>
                <a:ea typeface="Times New Roman" pitchFamily="18" charset="0"/>
              </a:rPr>
              <a:t>      был утвержден Курской областной думой 17 декабря 1996 года.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</a:endParaRPr>
          </a:p>
        </p:txBody>
      </p:sp>
    </p:spTree>
  </p:cSld>
  <p:clrMapOvr>
    <a:masterClrMapping/>
  </p:clrMapOvr>
  <p:transition advTm="20578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        Геральдические символы родного </a:t>
            </a:r>
          </a:p>
          <a:p>
            <a:pPr>
              <a:buNone/>
            </a:pPr>
            <a:r>
              <a:rPr lang="ru-RU" sz="2800" b="1" dirty="0" smtClean="0">
                <a:solidFill>
                  <a:schemeClr val="bg2">
                    <a:lumMod val="50000"/>
                  </a:schemeClr>
                </a:solidFill>
              </a:rPr>
              <a:t>                     района  Курской области</a:t>
            </a: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Содержимое 3" descr="Герб">
            <a:hlinkClick r:id="rId2" tooltip="Герб"/>
          </p:cNvPr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3352800"/>
            <a:ext cx="25146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391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Обоянский район на карте">
            <a:hlinkClick r:id="rId2" tooltip="&quot;Обоянский район на карте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228600"/>
            <a:ext cx="6705600" cy="3499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152400"/>
            <a:ext cx="8750216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2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		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Страна –       Россия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Статус – муниципальный район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Входит в Курскую область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Включает 13 муниципальных  образований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Административный центр – город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Обоянь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Дата образования- 1928 год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Глава района –  Черноусов Н. и.о. главы Обоянского района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Население – 30 911 жителей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		Площадь – 1090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км²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Рисунок 2" descr="Flag of Russia.svg">
            <a:hlinkClick r:id="rId4" tooltip="Россия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3962400"/>
            <a:ext cx="209550" cy="142875"/>
          </a:xfrm>
          <a:prstGeom prst="rect">
            <a:avLst/>
          </a:prstGeom>
          <a:noFill/>
        </p:spPr>
      </p:pic>
    </p:spTree>
  </p:cSld>
  <p:clrMapOvr>
    <a:masterClrMapping/>
  </p:clrMapOvr>
  <p:transition advTm="19875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Герб">
            <a:hlinkClick r:id="rId3" tooltip="Герб"/>
          </p:cNvPr>
          <p:cNvPicPr>
            <a:picLocks noGrp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90800" y="2133600"/>
            <a:ext cx="30480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286000" y="228600"/>
            <a:ext cx="4191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      </a:t>
            </a:r>
          </a:p>
          <a:p>
            <a:endParaRPr lang="ru-RU" b="1" dirty="0" smtClean="0"/>
          </a:p>
          <a:p>
            <a:endParaRPr lang="ru-RU" b="1" dirty="0" smtClean="0"/>
          </a:p>
          <a:p>
            <a:endParaRPr lang="ru-RU" b="1" dirty="0" smtClean="0"/>
          </a:p>
          <a:p>
            <a:r>
              <a:rPr lang="ru-RU" b="1" dirty="0" smtClean="0"/>
              <a:t>        Герб Обоянского района</a:t>
            </a:r>
            <a:endParaRPr lang="ru-RU" dirty="0"/>
          </a:p>
        </p:txBody>
      </p:sp>
    </p:spTree>
  </p:cSld>
  <p:clrMapOvr>
    <a:masterClrMapping/>
  </p:clrMapOvr>
  <p:transition advTm="11125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392</TotalTime>
  <Words>183</Words>
  <Application>Microsoft Office PowerPoint</Application>
  <PresentationFormat>Экран (4:3)</PresentationFormat>
  <Paragraphs>337</Paragraphs>
  <Slides>22</Slides>
  <Notes>1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           История появления       современных символов РФ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   История появления современных символов               Курской области   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»</dc:title>
  <cp:lastModifiedBy>Пользователь</cp:lastModifiedBy>
  <cp:revision>43</cp:revision>
  <dcterms:modified xsi:type="dcterms:W3CDTF">2022-03-02T18:36:49Z</dcterms:modified>
</cp:coreProperties>
</file>