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6" r:id="rId3"/>
    <p:sldId id="257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30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A34E9-2526-4B1E-94FC-DCFD083F0270}" type="datetimeFigureOut">
              <a:rPr lang="ru-RU" smtClean="0"/>
              <a:t>18.06.2025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15536-4DB5-4EE6-93DF-0D049185B4A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26.xml"/><Relationship Id="rId18" Type="http://schemas.openxmlformats.org/officeDocument/2006/relationships/slide" Target="slide29.xml"/><Relationship Id="rId26" Type="http://schemas.openxmlformats.org/officeDocument/2006/relationships/slide" Target="slide23.xml"/><Relationship Id="rId3" Type="http://schemas.openxmlformats.org/officeDocument/2006/relationships/slide" Target="slide4.xml"/><Relationship Id="rId21" Type="http://schemas.openxmlformats.org/officeDocument/2006/relationships/slide" Target="slide32.xml"/><Relationship Id="rId7" Type="http://schemas.openxmlformats.org/officeDocument/2006/relationships/slide" Target="slide7.xml"/><Relationship Id="rId12" Type="http://schemas.openxmlformats.org/officeDocument/2006/relationships/slide" Target="slide14.xml"/><Relationship Id="rId17" Type="http://schemas.openxmlformats.org/officeDocument/2006/relationships/slide" Target="slide28.xml"/><Relationship Id="rId25" Type="http://schemas.openxmlformats.org/officeDocument/2006/relationships/slide" Target="slide22.xml"/><Relationship Id="rId33" Type="http://schemas.openxmlformats.org/officeDocument/2006/relationships/slide" Target="slide5.xml"/><Relationship Id="rId2" Type="http://schemas.openxmlformats.org/officeDocument/2006/relationships/image" Target="../media/image2.jpeg"/><Relationship Id="rId16" Type="http://schemas.openxmlformats.org/officeDocument/2006/relationships/slide" Target="slide34.xml"/><Relationship Id="rId20" Type="http://schemas.openxmlformats.org/officeDocument/2006/relationships/slide" Target="slide31.xml"/><Relationship Id="rId29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11" Type="http://schemas.openxmlformats.org/officeDocument/2006/relationships/slide" Target="slide15.xml"/><Relationship Id="rId24" Type="http://schemas.openxmlformats.org/officeDocument/2006/relationships/slide" Target="slide21.xml"/><Relationship Id="rId32" Type="http://schemas.openxmlformats.org/officeDocument/2006/relationships/slide" Target="slide8.xml"/><Relationship Id="rId5" Type="http://schemas.openxmlformats.org/officeDocument/2006/relationships/slide" Target="slide17.xml"/><Relationship Id="rId15" Type="http://schemas.openxmlformats.org/officeDocument/2006/relationships/slide" Target="slide24.xml"/><Relationship Id="rId23" Type="http://schemas.openxmlformats.org/officeDocument/2006/relationships/slide" Target="slide20.xml"/><Relationship Id="rId28" Type="http://schemas.openxmlformats.org/officeDocument/2006/relationships/slide" Target="slide10.xml"/><Relationship Id="rId10" Type="http://schemas.openxmlformats.org/officeDocument/2006/relationships/slide" Target="slide27.xml"/><Relationship Id="rId19" Type="http://schemas.openxmlformats.org/officeDocument/2006/relationships/slide" Target="slide30.xml"/><Relationship Id="rId31" Type="http://schemas.openxmlformats.org/officeDocument/2006/relationships/slide" Target="slide13.xml"/><Relationship Id="rId4" Type="http://schemas.openxmlformats.org/officeDocument/2006/relationships/slide" Target="slide16.xml"/><Relationship Id="rId9" Type="http://schemas.openxmlformats.org/officeDocument/2006/relationships/slide" Target="slide18.xml"/><Relationship Id="rId14" Type="http://schemas.openxmlformats.org/officeDocument/2006/relationships/slide" Target="slide25.xml"/><Relationship Id="rId22" Type="http://schemas.openxmlformats.org/officeDocument/2006/relationships/slide" Target="slide33.xml"/><Relationship Id="rId27" Type="http://schemas.openxmlformats.org/officeDocument/2006/relationships/slide" Target="slide9.xml"/><Relationship Id="rId30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zlov.ru/tw_files2/urls_1/6/d-5590/5590_html_m6e5b33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grpSp>
        <p:nvGrpSpPr>
          <p:cNvPr id="3" name="Группа 2"/>
          <p:cNvGrpSpPr/>
          <p:nvPr/>
        </p:nvGrpSpPr>
        <p:grpSpPr>
          <a:xfrm>
            <a:off x="1071538" y="1285860"/>
            <a:ext cx="5857916" cy="3048696"/>
            <a:chOff x="1071538" y="1285860"/>
            <a:chExt cx="5857916" cy="3048696"/>
          </a:xfrm>
        </p:grpSpPr>
        <p:sp>
          <p:nvSpPr>
            <p:cNvPr id="6" name="TextBox 5"/>
            <p:cNvSpPr txBox="1"/>
            <p:nvPr/>
          </p:nvSpPr>
          <p:spPr>
            <a:xfrm>
              <a:off x="1071538" y="1285860"/>
              <a:ext cx="585791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4800" b="1" i="1" dirty="0" smtClean="0">
                  <a:solidFill>
                    <a:srgbClr val="FF0000"/>
                  </a:solidFill>
                  <a:latin typeface="Century" pitchFamily="18" charset="0"/>
                  <a:cs typeface="AngsanaUPC" pitchFamily="18" charset="-34"/>
                </a:rPr>
                <a:t>«Викторина многоугольников»</a:t>
              </a:r>
              <a:endParaRPr lang="ru-RU" sz="4800" b="1" i="1" dirty="0">
                <a:solidFill>
                  <a:srgbClr val="FF0000"/>
                </a:solidFill>
                <a:latin typeface="Century" pitchFamily="18" charset="0"/>
                <a:cs typeface="AngsanaUPC" pitchFamily="18" charset="-34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187624" y="3411226"/>
              <a:ext cx="460851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Разработчик: </a:t>
              </a:r>
              <a:r>
                <a:rPr lang="ru-RU" b="1" i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Топорищева</a:t>
              </a:r>
              <a:r>
                <a:rPr lang="ru-RU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Е.А., </a:t>
              </a:r>
              <a:r>
                <a:rPr lang="ru-RU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преподаватель БПОУ ВО «</a:t>
              </a:r>
              <a:r>
                <a:rPr lang="ru-RU" i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Тотемский</a:t>
              </a:r>
              <a:r>
                <a:rPr lang="ru-RU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политехнический колледж»</a:t>
              </a:r>
              <a:endParaRPr lang="ru-RU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zlov.ru/tw_files2/urls_1/6/d-5590/5590_html_m6e5b33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43608" y="548680"/>
            <a:ext cx="58579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Century" pitchFamily="18" charset="0"/>
                <a:cs typeface="AngsanaUPC" pitchFamily="18" charset="-34"/>
              </a:rPr>
              <a:t>ПРАВИЛА ИГРЫ:</a:t>
            </a:r>
          </a:p>
          <a:p>
            <a:pPr algn="ctr"/>
            <a:r>
              <a:rPr lang="ru-RU" sz="2800" b="1" i="1" dirty="0" smtClean="0">
                <a:latin typeface="Century" pitchFamily="18" charset="0"/>
                <a:cs typeface="AngsanaUPC" pitchFamily="18" charset="-34"/>
              </a:rPr>
              <a:t>Команды выбирают категорию, за правильный ответ получают многоугольник выбранной категории. </a:t>
            </a:r>
          </a:p>
          <a:p>
            <a:pPr algn="ctr"/>
            <a:r>
              <a:rPr lang="ru-RU" sz="2800" b="1" i="1" dirty="0" smtClean="0">
                <a:latin typeface="Century" pitchFamily="18" charset="0"/>
                <a:cs typeface="AngsanaUPC" pitchFamily="18" charset="-34"/>
              </a:rPr>
              <a:t>Победителем будет та команда, которая наберёт в сумме больше углов (считаются углы полученных многоугольников)</a:t>
            </a:r>
            <a:endParaRPr lang="ru-RU" sz="2800" b="1" i="1" dirty="0">
              <a:latin typeface="Century" pitchFamily="18" charset="0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928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backgroundcheckall.com/wp-content/uploads/2017/12/background-powerpoint-computer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11" y="-8037"/>
            <a:ext cx="9144000" cy="6858000"/>
          </a:xfrm>
          <a:prstGeom prst="rect">
            <a:avLst/>
          </a:prstGeom>
          <a:noFill/>
        </p:spPr>
      </p:pic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82624" y="759979"/>
            <a:ext cx="3643313" cy="1497321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2000" b="1" dirty="0" smtClean="0">
                <a:solidFill>
                  <a:srgbClr val="FFFF99"/>
                </a:solidFill>
              </a:rPr>
              <a:t>ТРЕУГОЛЬНИКИ</a:t>
            </a:r>
            <a:endParaRPr lang="ru-RU" sz="2000" b="1" dirty="0">
              <a:solidFill>
                <a:srgbClr val="FFFF99"/>
              </a:solidFill>
            </a:endParaRPr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auto">
          <a:xfrm>
            <a:off x="82624" y="3101536"/>
            <a:ext cx="3575319" cy="1443495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2000" b="1" dirty="0" smtClean="0">
                <a:solidFill>
                  <a:srgbClr val="FFFF99"/>
                </a:solidFill>
              </a:rPr>
              <a:t>ЧЕТЫРЕХУГОЛЬНИКИ</a:t>
            </a:r>
            <a:endParaRPr lang="ru-RU" sz="2000" b="1" dirty="0">
              <a:solidFill>
                <a:srgbClr val="FFFF99"/>
              </a:solidFill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>
            <a:off x="82624" y="5120030"/>
            <a:ext cx="3584943" cy="138080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2000" b="1" dirty="0" smtClean="0">
                <a:solidFill>
                  <a:srgbClr val="FFFF99"/>
                </a:solidFill>
              </a:rPr>
              <a:t>ПЯТИУГОЛЬНИКИ</a:t>
            </a:r>
          </a:p>
        </p:txBody>
      </p:sp>
      <p:sp>
        <p:nvSpPr>
          <p:cNvPr id="11" name="AutoShape 4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827198" y="767996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13" name="AutoShape 4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595947" y="3110104"/>
            <a:ext cx="857260" cy="651407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14" name="AutoShape 4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538408" y="3105904"/>
            <a:ext cx="857260" cy="655607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4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15" name="AutoShape 43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723739" y="3905527"/>
            <a:ext cx="857260" cy="64807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6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19" name="AutoShape 43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6599145" y="749513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4</a:t>
            </a:r>
          </a:p>
        </p:txBody>
      </p:sp>
      <p:sp>
        <p:nvSpPr>
          <p:cNvPr id="20" name="AutoShape 4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692147" y="761641"/>
            <a:ext cx="857260" cy="597938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26" name="AutoShape 4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7468155" y="3112275"/>
            <a:ext cx="857260" cy="64923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5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29" name="AutoShape 4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601494" y="5120030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4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0" name="AutoShape 4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4666200" y="3122706"/>
            <a:ext cx="857260" cy="638805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2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1" name="AutoShape 4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23739" y="3117779"/>
            <a:ext cx="857260" cy="64373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2" name="AutoShape 4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671416" y="5120030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3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3" name="AutoShape 4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741338" y="5120030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2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4" name="AutoShape 43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3800433" y="5120030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48" name="AutoShape 62">
            <a:hlinkClick r:id="rId1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01090" y="6500834"/>
            <a:ext cx="642910" cy="357166"/>
          </a:xfrm>
          <a:prstGeom prst="actionButtonForwardNex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ru-RU"/>
          </a:p>
        </p:txBody>
      </p:sp>
      <p:sp>
        <p:nvSpPr>
          <p:cNvPr id="65" name="AutoShape 4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550177" y="5120030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5</a:t>
            </a:r>
          </a:p>
        </p:txBody>
      </p:sp>
      <p:sp>
        <p:nvSpPr>
          <p:cNvPr id="66" name="AutoShape 4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3800433" y="5829744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6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67" name="AutoShape 4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4741338" y="5850167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7</a:t>
            </a:r>
          </a:p>
        </p:txBody>
      </p:sp>
      <p:sp>
        <p:nvSpPr>
          <p:cNvPr id="68" name="AutoShape 4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671416" y="5850167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8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69" name="AutoShape 4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601494" y="5850167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9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70" name="AutoShape 4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550177" y="5850167"/>
            <a:ext cx="857260" cy="660724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10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71" name="AutoShape 43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4662044" y="3896959"/>
            <a:ext cx="857260" cy="64807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7</a:t>
            </a:r>
          </a:p>
        </p:txBody>
      </p:sp>
      <p:sp>
        <p:nvSpPr>
          <p:cNvPr id="72" name="AutoShape 4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5616822" y="3905527"/>
            <a:ext cx="857260" cy="64807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8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73" name="AutoShape 4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545099" y="3905527"/>
            <a:ext cx="857260" cy="64807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9</a:t>
            </a:r>
          </a:p>
        </p:txBody>
      </p:sp>
      <p:sp>
        <p:nvSpPr>
          <p:cNvPr id="74" name="AutoShape 4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468155" y="3896959"/>
            <a:ext cx="857260" cy="648072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10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80" name="AutoShape 4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3818243" y="1600799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6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81" name="AutoShape 4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4768352" y="1600778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7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82" name="AutoShape 43">
            <a:hlinkClick r:id="rId29" action="ppaction://hlinksldjump"/>
          </p:cNvPr>
          <p:cNvSpPr>
            <a:spLocks noChangeArrowheads="1"/>
          </p:cNvSpPr>
          <p:nvPr/>
        </p:nvSpPr>
        <p:spPr bwMode="auto">
          <a:xfrm>
            <a:off x="5696860" y="1623401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8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83" name="AutoShape 43">
            <a:hlinkClick r:id="rId30" action="ppaction://hlinksldjump"/>
          </p:cNvPr>
          <p:cNvSpPr>
            <a:spLocks noChangeArrowheads="1"/>
          </p:cNvSpPr>
          <p:nvPr/>
        </p:nvSpPr>
        <p:spPr bwMode="auto">
          <a:xfrm>
            <a:off x="6620962" y="1623401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9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86" name="AutoShape 43">
            <a:hlinkClick r:id="rId31" action="ppaction://hlinksldjump"/>
          </p:cNvPr>
          <p:cNvSpPr>
            <a:spLocks noChangeArrowheads="1"/>
          </p:cNvSpPr>
          <p:nvPr/>
        </p:nvSpPr>
        <p:spPr bwMode="auto">
          <a:xfrm>
            <a:off x="7545064" y="1623401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10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91" name="AutoShape 43">
            <a:hlinkClick r:id="rId32" action="ppaction://hlinksldjump"/>
          </p:cNvPr>
          <p:cNvSpPr>
            <a:spLocks noChangeArrowheads="1"/>
          </p:cNvSpPr>
          <p:nvPr/>
        </p:nvSpPr>
        <p:spPr bwMode="auto">
          <a:xfrm>
            <a:off x="7506143" y="763094"/>
            <a:ext cx="857260" cy="610066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 smtClean="0">
                <a:solidFill>
                  <a:srgbClr val="FFC000"/>
                </a:solidFill>
              </a:rPr>
              <a:t>5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37" name="AutoShape 43">
            <a:hlinkClick r:id="rId33" action="ppaction://hlinksldjump"/>
          </p:cNvPr>
          <p:cNvSpPr>
            <a:spLocks noChangeArrowheads="1"/>
          </p:cNvSpPr>
          <p:nvPr/>
        </p:nvSpPr>
        <p:spPr bwMode="auto">
          <a:xfrm>
            <a:off x="4744702" y="762316"/>
            <a:ext cx="857260" cy="597938"/>
          </a:xfrm>
          <a:prstGeom prst="bevel">
            <a:avLst>
              <a:gd name="adj" fmla="val 12500"/>
            </a:avLst>
          </a:prstGeom>
          <a:solidFill>
            <a:srgbClr val="3366CC"/>
          </a:solidFill>
          <a:ln w="28575">
            <a:solidFill>
              <a:srgbClr val="00FFFF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/>
            <a:r>
              <a:rPr lang="ru-RU" sz="3200" b="1" dirty="0">
                <a:solidFill>
                  <a:srgbClr val="FFC00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2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9" grpId="0" animBg="1"/>
      <p:bldP spid="20" grpId="0" animBg="1"/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80" grpId="0" animBg="1"/>
      <p:bldP spid="81" grpId="0" animBg="1"/>
      <p:bldP spid="82" grpId="0" animBg="1"/>
      <p:bldP spid="83" grpId="0" animBg="1"/>
      <p:bldP spid="86" grpId="0" animBg="1"/>
      <p:bldP spid="91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1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7356" y="928670"/>
            <a:ext cx="67151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назывался главный труд древнегреческого математика Евклида?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66919" y="3478806"/>
            <a:ext cx="3143272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"Начала"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91680" y="2484337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"Основы"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71802" y="4429132"/>
            <a:ext cx="328614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"Старты"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071934" y="5500702"/>
            <a:ext cx="3143272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" Истоки"</a:t>
            </a: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64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57356" y="928670"/>
            <a:ext cx="67151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Какой раздел математики греки называли " искусством чисел"?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85918" y="2285992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Арифметика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3357562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Алгебра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71802" y="4429132"/>
            <a:ext cx="4740558" cy="107157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Математический анализ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309048" y="5739526"/>
            <a:ext cx="3719336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теория чисел</a:t>
            </a: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76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3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24048" y="928670"/>
            <a:ext cx="5748480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бывают современные фотоаппараты?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85918" y="2285992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А)Цифровые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8860" y="3357562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Числовые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71802" y="4429132"/>
            <a:ext cx="3588430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Формульные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07904" y="5517232"/>
            <a:ext cx="4793186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Логарифмические</a:t>
            </a:r>
          </a:p>
        </p:txBody>
      </p:sp>
      <p:sp>
        <p:nvSpPr>
          <p:cNvPr id="13" name="Управляющая кнопка: домой 12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6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57356" y="764704"/>
            <a:ext cx="6715172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называют незаинтересованного в конфликте между сторонами,   беспристрастного?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02638" y="5869857"/>
            <a:ext cx="465829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Г) третья сторона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19672" y="2561851"/>
            <a:ext cx="6715172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противоположная сторона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540101" y="3779114"/>
            <a:ext cx="4874314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пятая сторона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580665" y="4887756"/>
            <a:ext cx="4793186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Седьмая сторона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1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5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7356" y="764704"/>
            <a:ext cx="67151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называют верхний угол футбольных ворот?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55776" y="3291944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Д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евятка 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29797" y="2197787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Десятка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71802" y="4429132"/>
            <a:ext cx="3588430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Шестерка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07904" y="5517232"/>
            <a:ext cx="3456384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Пятерка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33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57356" y="764704"/>
            <a:ext cx="67151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Закончите название книги Дж. </a:t>
            </a:r>
            <a:r>
              <a:rPr lang="ru-RU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Толкиена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" Властелин,,,"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4374729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Колец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29797" y="2197787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Пирамид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67682" y="3181983"/>
            <a:ext cx="3588430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Шаров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07904" y="5517232"/>
            <a:ext cx="3456384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Икосаэдров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55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7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7356" y="764704"/>
            <a:ext cx="6715172" cy="95410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Закончите русскую пословицу" Всякому мила своя ,,,,"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67682" y="3181983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сторона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29797" y="2197787"/>
            <a:ext cx="321471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высота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59832" y="4283423"/>
            <a:ext cx="3588430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медиана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07904" y="5517232"/>
            <a:ext cx="3456384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биссектриса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10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52605" y="909071"/>
            <a:ext cx="6715172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Планета «Земля» имеет форму: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31258" y="4343581"/>
            <a:ext cx="3643338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шара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29796" y="2197787"/>
            <a:ext cx="4618465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А) параллелепипеда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27784" y="3198417"/>
            <a:ext cx="3588430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пирамиды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563888" y="5430469"/>
            <a:ext cx="3456384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сферы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996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9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2605" y="909071"/>
            <a:ext cx="6715172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Любой прямоугольник является ….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97338" y="4370722"/>
            <a:ext cx="4968552" cy="79208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параллелограммом </a:t>
            </a:r>
          </a:p>
          <a:p>
            <a:pPr algn="ctr"/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61664" y="2112370"/>
            <a:ext cx="3550316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ромбом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27783" y="3198417"/>
            <a:ext cx="4968551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квадратом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43377" y="5443710"/>
            <a:ext cx="3456384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трапецией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39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7"/>
            <a:ext cx="1262514" cy="114656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10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5767" y="1052653"/>
            <a:ext cx="4591603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800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+ в</a:t>
            </a:r>
            <a:r>
              <a:rPr lang="ru-RU" sz="2800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это…..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77969" y="5616145"/>
            <a:ext cx="496855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теорема Пифагора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27783" y="2112370"/>
            <a:ext cx="4824537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теорема косинусов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27783" y="3198417"/>
            <a:ext cx="4968551" cy="87207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теорема Виета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149851" y="4501839"/>
            <a:ext cx="6120680" cy="785818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формула дискриминанта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ТРЕУГОЛЬНИКИ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703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Чему равна сумма углов тупоугольного треугольника? 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3188111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180</a:t>
            </a:r>
            <a:r>
              <a:rPr lang="ru-RU" sz="4000" b="1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83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Назовите прибор для построения окружности? 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3188111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циркуль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48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Четырёхугольник с прямыми углами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3692167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прямоугольник</a:t>
            </a:r>
            <a:endParaRPr lang="ru-RU" sz="4000" b="1" dirty="0"/>
          </a:p>
        </p:txBody>
      </p:sp>
      <p:sp>
        <p:nvSpPr>
          <p:cNvPr id="8" name="Управляющая кнопка: домой 7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25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4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Сколько различных биссектрис можно провести в треугольнике?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16016" y="4725144"/>
            <a:ext cx="1531927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50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К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ак называется прибор для измерения углов?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4581128"/>
            <a:ext cx="3456384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транспортир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75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6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Чему равна сумма смежных углов? 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4581128"/>
            <a:ext cx="3456384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180</a:t>
            </a:r>
            <a:r>
              <a:rPr lang="ru-RU" sz="4000" b="1" i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25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87824" y="1295257"/>
            <a:ext cx="5834721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Расшифруйте анаграмму: КОТРЕНИЛЬУГ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4581128"/>
            <a:ext cx="3456384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треугольник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9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8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9672" y="1295257"/>
            <a:ext cx="7202873" cy="255454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каком треугольнике совпадают: точка пересечения биссектрис, точка пересечения медиан, точка пересечения серединных перпендикуляров?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7" y="4581128"/>
            <a:ext cx="4032447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правильном 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14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/>
              <a:t>9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9672" y="1295257"/>
            <a:ext cx="720287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Чему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равна сумма углов любого четырехугольника?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4581128"/>
            <a:ext cx="3456384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360</a:t>
            </a:r>
            <a:r>
              <a:rPr lang="ru-RU" sz="40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71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262514" cy="1199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10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824048" y="285728"/>
            <a:ext cx="4772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9672" y="1295257"/>
            <a:ext cx="720287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Сколько 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сторон имеет развернутый угол? 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4581128"/>
            <a:ext cx="3456384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>
                <a:latin typeface="Times New Roman" panose="02020603050405020304" pitchFamily="18" charset="0"/>
                <a:ea typeface="Times New Roman" panose="02020603050405020304" pitchFamily="18" charset="0"/>
              </a:rPr>
              <a:t>две стороны</a:t>
            </a:r>
            <a:endParaRPr lang="ru-RU" sz="40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61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1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</a:p>
          <a:p>
            <a:pPr algn="ctr"/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5696" y="1275183"/>
            <a:ext cx="6048672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Сколько тупых углов в квадрате?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79912" y="4293096"/>
            <a:ext cx="3116103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нисколько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1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5696" y="1027528"/>
            <a:ext cx="6840760" cy="255454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древности такого термина не было. Его ввел в 17 веке французский математик Франсуа Виет, в переводе с латинского он означает «спица колеса». Что это?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779912" y="4293096"/>
            <a:ext cx="3116103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радиус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50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3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63688" y="1412776"/>
            <a:ext cx="6840760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Сколько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сторон имеет развернутый угол?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91559" y="4437112"/>
            <a:ext cx="4104456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две стороны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86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86196" y="808948"/>
            <a:ext cx="7206283" cy="355994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 окружность верно </a:t>
            </a: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счесть,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>
              <a:spcAft>
                <a:spcPts val="1000"/>
              </a:spcAft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Надо только постараться 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>
              <a:spcAft>
                <a:spcPts val="1000"/>
              </a:spcAft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запомнить все как есть: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>
              <a:spcAft>
                <a:spcPts val="1000"/>
              </a:spcAft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 – четырнадцать – пятнадцать –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>
              <a:spcAft>
                <a:spcPts val="1000"/>
              </a:spcAft>
            </a:pP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Девяносто два и шесть.</a:t>
            </a:r>
            <a:endParaRPr lang="ru-RU" sz="2400" b="1" dirty="0">
              <a:solidFill>
                <a:prstClr val="black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чем речь?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4104456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число </a:t>
            </a:r>
            <a:r>
              <a:rPr lang="ru-RU" sz="54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π</a:t>
            </a:r>
            <a:endParaRPr lang="ru-RU" sz="54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60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5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192220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Окружность – это линия или часть плоскости?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4104456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линия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6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192220"/>
            <a:ext cx="7206283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Слово, которым обозначается это понятие, в переводе с греческого означает «натянутая тетива»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4104456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гипотенуза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36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7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192220"/>
            <a:ext cx="7206283" cy="206210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Это название происходит от двух латинских слов «дважды» и «секу», буквально «рассекающиеся на две части». О чем идет речь?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4104456" cy="10801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биссектриса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9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Какой многоугольник называют правильным?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4104456" cy="142584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 стороны и углы равны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93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071570" cy="100013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9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255454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Название этого четырехугольника происходит от греческого слова, в переводе на русский означающее «столик», от него так же произошло слово – «трапеза»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3188111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трапеция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144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7"/>
            <a:ext cx="9144000" cy="6858594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357158" y="285728"/>
            <a:ext cx="1259104" cy="1199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prstClr val="white"/>
                </a:solidFill>
              </a:rPr>
              <a:t>10</a:t>
            </a:r>
            <a:endParaRPr lang="ru-RU" sz="5400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24049" y="285728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ПЯТИУГОЛЬНИКИ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6262" y="1295257"/>
            <a:ext cx="7206283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Периметр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прямоугольника равен 24 см. Чему равна сторона квадрата с тем же периметром?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24049" y="4717800"/>
            <a:ext cx="3188111" cy="10874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см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501090" y="6143644"/>
            <a:ext cx="642910" cy="714356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29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12d3/00182eb2-9dccec3d/2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91789" y="1670208"/>
            <a:ext cx="4360424" cy="283923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</a:t>
            </a:r>
          </a:p>
          <a:p>
            <a:pPr algn="ctr">
              <a:lnSpc>
                <a:spcPct val="150000"/>
              </a:lnSpc>
            </a:pPr>
            <a:r>
              <a:rPr lang="ru-RU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ЗА УЧАСТИЕ!</a:t>
            </a:r>
          </a:p>
        </p:txBody>
      </p:sp>
    </p:spTree>
    <p:extLst>
      <p:ext uri="{BB962C8B-B14F-4D97-AF65-F5344CB8AC3E}">
        <p14:creationId xmlns:p14="http://schemas.microsoft.com/office/powerpoint/2010/main" val="347394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593</Words>
  <Application>Microsoft Office PowerPoint</Application>
  <PresentationFormat>Экран (4:3)</PresentationFormat>
  <Paragraphs>196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AngsanaUPC</vt:lpstr>
      <vt:lpstr>Arial</vt:lpstr>
      <vt:lpstr>Calibri</vt:lpstr>
      <vt:lpstr>Century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32</cp:revision>
  <dcterms:created xsi:type="dcterms:W3CDTF">2019-06-06T11:22:58Z</dcterms:created>
  <dcterms:modified xsi:type="dcterms:W3CDTF">2025-06-18T16:03:05Z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