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715" y="53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700" y="-3175"/>
            <a:ext cx="12204700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63751" y="1125538"/>
            <a:ext cx="9211733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3751" y="2351088"/>
            <a:ext cx="9218083" cy="1752600"/>
          </a:xfrm>
        </p:spPr>
        <p:txBody>
          <a:bodyPr/>
          <a:lstStyle>
            <a:lvl1pPr marL="0" indent="0" algn="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7D7747-D9D0-4222-AE01-C647B9939E3B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t>4/29/2026</a:t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7D7747-D9D0-4222-AE01-C647B9939E3B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8351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  <a:t>4/29/2026</a:t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4"/>
          <p:cNvSpPr txBox="1"/>
          <p:nvPr/>
        </p:nvSpPr>
        <p:spPr>
          <a:xfrm>
            <a:off x="6409055" y="38100"/>
            <a:ext cx="4676140" cy="250825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Название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проекта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:</a:t>
            </a:r>
          </a:p>
          <a:p>
            <a:r>
              <a:rPr lang="en-US" altLang="en-US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«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Здоровье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ладошках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: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шаг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за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шагом</a:t>
            </a:r>
            <a:r>
              <a:rPr lang="en-US" altLang="en-US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»</a:t>
            </a:r>
          </a:p>
          <a:p>
            <a:endParaRPr lang="en-US" altLang="ru-RU" dirty="0">
              <a:solidFill>
                <a:schemeClr val="tx1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Тип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проекта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: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Социальный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коррекционно</a:t>
            </a:r>
            <a:r>
              <a:rPr lang="en-US" altLang="ru-RU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-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развивающий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долгосрочный</a:t>
            </a:r>
            <a:endParaRPr lang="en-US" altLang="en-US" dirty="0">
              <a:solidFill>
                <a:schemeClr val="tx1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endParaRPr lang="en-US" altLang="ru-RU" dirty="0">
              <a:solidFill>
                <a:schemeClr val="tx1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Сроки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реализации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: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Октябрь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2025 –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Май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2026</a:t>
            </a:r>
          </a:p>
          <a:p>
            <a:endParaRPr lang="en-US" altLang="ru-RU" dirty="0">
              <a:solidFill>
                <a:schemeClr val="tx1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Автор</a:t>
            </a:r>
            <a:r>
              <a:rPr lang="en-US" altLang="ru-RU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-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руководитель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проекта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: [</a:t>
            </a:r>
            <a:r>
              <a:rPr lang="ru-RU" altLang="en-US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Ковалева Людмила Георгиевна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],</a:t>
            </a:r>
            <a:r>
              <a:rPr lang="ru-RU" altLang="en-US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учитель</a:t>
            </a:r>
            <a:r>
              <a:rPr lang="en-US" altLang="ru-RU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-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дефектолог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/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классный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руководитель</a:t>
            </a:r>
            <a:endParaRPr lang="en-US" altLang="en-US" dirty="0">
              <a:solidFill>
                <a:schemeClr val="tx1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endParaRPr lang="en-US" altLang="ru-RU" dirty="0">
              <a:solidFill>
                <a:schemeClr val="tx1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r>
              <a:rPr lang="en-US" altLang="en-US" dirty="0" err="1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Организация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: [</a:t>
            </a:r>
            <a:r>
              <a:rPr lang="ru-RU" altLang="en-US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КГБОУ школа интернат № 4</a:t>
            </a:r>
            <a:r>
              <a:rPr lang="en-US" altLang="ru-RU" dirty="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]</a:t>
            </a:r>
          </a:p>
        </p:txBody>
      </p:sp>
      <p:pic>
        <p:nvPicPr>
          <p:cNvPr id="7" name="Изображение 6" descr="c5ecaad5-9de0-4c59-9525-6e32bfbb41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" y="183515"/>
            <a:ext cx="3726180" cy="23634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742950"/>
          </a:xfrm>
        </p:spPr>
        <p:txBody>
          <a:bodyPr/>
          <a:lstStyle/>
          <a:p>
            <a:r>
              <a:rPr lang="en-US" altLang="en-US">
                <a:sym typeface="+mn-ea"/>
              </a:rPr>
              <a:t>Паспорт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проекта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31775" y="933450"/>
            <a:ext cx="10972800" cy="4953000"/>
          </a:xfrm>
        </p:spPr>
        <p:txBody>
          <a:bodyPr/>
          <a:lstStyle/>
          <a:p>
            <a:pPr marL="0" indent="0">
              <a:buNone/>
            </a:pPr>
            <a:endParaRPr lang="en-US" altLang="ru-RU"/>
          </a:p>
          <a:p>
            <a:pPr marL="0" indent="0" algn="l">
              <a:buNone/>
            </a:pPr>
            <a:r>
              <a:rPr lang="en-US" altLang="en-US" b="1">
                <a:solidFill>
                  <a:schemeClr val="tx1"/>
                </a:solidFill>
              </a:rPr>
              <a:t>Тип</a:t>
            </a:r>
            <a:r>
              <a:rPr lang="en-US" altLang="ru-RU" b="1">
                <a:solidFill>
                  <a:schemeClr val="tx1"/>
                </a:solidFill>
              </a:rPr>
              <a:t> </a:t>
            </a:r>
            <a:r>
              <a:rPr lang="en-US" altLang="en-US" b="1">
                <a:solidFill>
                  <a:schemeClr val="tx1"/>
                </a:solidFill>
              </a:rPr>
              <a:t>проекта</a:t>
            </a:r>
            <a:r>
              <a:rPr lang="en-US" altLang="ru-RU" b="1">
                <a:solidFill>
                  <a:schemeClr val="tx1"/>
                </a:solidFill>
              </a:rPr>
              <a:t> :</a:t>
            </a:r>
          </a:p>
          <a:p>
            <a:pPr marL="0" indent="0" algn="l">
              <a:buNone/>
            </a:pPr>
            <a:r>
              <a:rPr lang="en-US" altLang="en-US">
                <a:solidFill>
                  <a:schemeClr val="tx1"/>
                </a:solidFill>
              </a:rPr>
              <a:t>Социальный</a:t>
            </a:r>
            <a:r>
              <a:rPr lang="en-US" altLang="ru-RU">
                <a:solidFill>
                  <a:schemeClr val="tx1"/>
                </a:solidFill>
              </a:rPr>
              <a:t>, </a:t>
            </a:r>
            <a:r>
              <a:rPr lang="en-US" altLang="en-US">
                <a:solidFill>
                  <a:schemeClr val="tx1"/>
                </a:solidFill>
              </a:rPr>
              <a:t>практико</a:t>
            </a:r>
            <a:r>
              <a:rPr lang="en-US" altLang="ru-RU">
                <a:solidFill>
                  <a:schemeClr val="tx1"/>
                </a:solidFill>
              </a:rPr>
              <a:t>-</a:t>
            </a:r>
            <a:r>
              <a:rPr lang="en-US" altLang="en-US">
                <a:solidFill>
                  <a:schemeClr val="tx1"/>
                </a:solidFill>
              </a:rPr>
              <a:t>ориентированный</a:t>
            </a:r>
            <a:r>
              <a:rPr lang="ru-RU" altLang="en-US">
                <a:solidFill>
                  <a:schemeClr val="tx1"/>
                </a:solidFill>
              </a:rPr>
              <a:t>.</a:t>
            </a:r>
            <a:endParaRPr lang="en-US" altLang="en-US">
              <a:solidFill>
                <a:schemeClr val="tx1"/>
              </a:solidFill>
            </a:endParaRPr>
          </a:p>
          <a:p>
            <a:pPr marL="0" indent="0" algn="l">
              <a:buNone/>
            </a:pPr>
            <a:r>
              <a:rPr lang="en-US" altLang="en-US">
                <a:solidFill>
                  <a:schemeClr val="tx1"/>
                </a:solidFill>
              </a:rPr>
              <a:t>Нозологическая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группа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Дети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с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ЗПР</a:t>
            </a:r>
            <a:r>
              <a:rPr lang="en-US" altLang="ru-RU">
                <a:solidFill>
                  <a:schemeClr val="tx1"/>
                </a:solidFill>
              </a:rPr>
              <a:t> (</a:t>
            </a:r>
            <a:r>
              <a:rPr lang="en-US" altLang="en-US">
                <a:solidFill>
                  <a:schemeClr val="tx1"/>
                </a:solidFill>
              </a:rPr>
              <a:t>задержка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психического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развития</a:t>
            </a:r>
            <a:r>
              <a:rPr lang="en-US" altLang="ru-RU">
                <a:solidFill>
                  <a:schemeClr val="tx1"/>
                </a:solidFill>
              </a:rPr>
              <a:t>)</a:t>
            </a:r>
          </a:p>
          <a:p>
            <a:pPr marL="0" indent="0" algn="l">
              <a:buNone/>
            </a:pPr>
            <a:r>
              <a:rPr lang="en-US" altLang="en-US">
                <a:solidFill>
                  <a:schemeClr val="tx1"/>
                </a:solidFill>
              </a:rPr>
              <a:t>Возраст</a:t>
            </a:r>
            <a:r>
              <a:rPr lang="en-US" altLang="ru-RU">
                <a:solidFill>
                  <a:schemeClr val="tx1"/>
                </a:solidFill>
              </a:rPr>
              <a:t> 7–10 </a:t>
            </a:r>
            <a:r>
              <a:rPr lang="en-US" altLang="en-US">
                <a:solidFill>
                  <a:schemeClr val="tx1"/>
                </a:solidFill>
              </a:rPr>
              <a:t>лет</a:t>
            </a:r>
            <a:r>
              <a:rPr lang="en-US" altLang="ru-RU">
                <a:solidFill>
                  <a:schemeClr val="tx1"/>
                </a:solidFill>
              </a:rPr>
              <a:t> (1–4 </a:t>
            </a:r>
            <a:r>
              <a:rPr lang="en-US" altLang="en-US">
                <a:solidFill>
                  <a:schemeClr val="tx1"/>
                </a:solidFill>
              </a:rPr>
              <a:t>классы</a:t>
            </a:r>
            <a:r>
              <a:rPr lang="en-US" altLang="ru-RU">
                <a:solidFill>
                  <a:schemeClr val="tx1"/>
                </a:solidFill>
              </a:rPr>
              <a:t>)</a:t>
            </a:r>
          </a:p>
          <a:p>
            <a:pPr marL="0" indent="0" algn="l">
              <a:buNone/>
            </a:pPr>
            <a:r>
              <a:rPr lang="en-US" altLang="en-US">
                <a:solidFill>
                  <a:schemeClr val="tx1"/>
                </a:solidFill>
              </a:rPr>
              <a:t>Количество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участников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Дети</a:t>
            </a:r>
            <a:r>
              <a:rPr lang="en-US" altLang="ru-RU">
                <a:solidFill>
                  <a:schemeClr val="tx1"/>
                </a:solidFill>
              </a:rPr>
              <a:t>: 10 </a:t>
            </a:r>
            <a:r>
              <a:rPr lang="en-US" altLang="en-US">
                <a:solidFill>
                  <a:schemeClr val="tx1"/>
                </a:solidFill>
              </a:rPr>
              <a:t>человек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Родители</a:t>
            </a:r>
            <a:r>
              <a:rPr lang="en-US" altLang="ru-RU">
                <a:solidFill>
                  <a:schemeClr val="tx1"/>
                </a:solidFill>
              </a:rPr>
              <a:t>: 12 </a:t>
            </a:r>
            <a:r>
              <a:rPr lang="en-US" altLang="en-US">
                <a:solidFill>
                  <a:schemeClr val="tx1"/>
                </a:solidFill>
              </a:rPr>
              <a:t>человек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Педагоги</a:t>
            </a:r>
            <a:r>
              <a:rPr lang="en-US" altLang="ru-RU">
                <a:solidFill>
                  <a:schemeClr val="tx1"/>
                </a:solidFill>
              </a:rPr>
              <a:t>: 7 </a:t>
            </a:r>
            <a:r>
              <a:rPr lang="en-US" altLang="en-US">
                <a:solidFill>
                  <a:schemeClr val="tx1"/>
                </a:solidFill>
              </a:rPr>
              <a:t>специалистов</a:t>
            </a:r>
          </a:p>
          <a:p>
            <a:pPr marL="0" indent="0" algn="l">
              <a:buNone/>
            </a:pPr>
            <a:r>
              <a:rPr lang="en-US" altLang="en-US">
                <a:solidFill>
                  <a:schemeClr val="tx1"/>
                </a:solidFill>
              </a:rPr>
              <a:t>Срок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реализации</a:t>
            </a:r>
            <a:r>
              <a:rPr lang="en-US" altLang="ru-RU">
                <a:solidFill>
                  <a:schemeClr val="tx1"/>
                </a:solidFill>
              </a:rPr>
              <a:t> 8 </a:t>
            </a:r>
            <a:r>
              <a:rPr lang="en-US" altLang="en-US">
                <a:solidFill>
                  <a:schemeClr val="tx1"/>
                </a:solidFill>
              </a:rPr>
              <a:t>месяцев</a:t>
            </a:r>
            <a:r>
              <a:rPr lang="ru-RU" altLang="en-US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35" y="93345"/>
            <a:ext cx="9995535" cy="1179195"/>
          </a:xfrm>
        </p:spPr>
        <p:txBody>
          <a:bodyPr>
            <a:normAutofit/>
          </a:bodyPr>
          <a:lstStyle/>
          <a:p>
            <a:r>
              <a:rPr lang="en-US" altLang="en-US" sz="2665">
                <a:sym typeface="+mn-ea"/>
              </a:rPr>
              <a:t>Актуальность</a:t>
            </a:r>
            <a:r>
              <a:rPr lang="en-US" altLang="ru-RU" sz="2665"/>
              <a:t>(</a:t>
            </a:r>
            <a:r>
              <a:rPr lang="en-US" altLang="en-US" sz="2665"/>
              <a:t>Почему</a:t>
            </a:r>
            <a:r>
              <a:rPr lang="en-US" altLang="ru-RU" sz="2665"/>
              <a:t> </a:t>
            </a:r>
            <a:r>
              <a:rPr lang="en-US" altLang="en-US" sz="2665"/>
              <a:t>это</a:t>
            </a:r>
            <a:r>
              <a:rPr lang="en-US" altLang="ru-RU" sz="2665"/>
              <a:t> </a:t>
            </a:r>
            <a:r>
              <a:rPr lang="en-US" altLang="en-US" sz="2665"/>
              <a:t>важно</a:t>
            </a:r>
            <a:r>
              <a:rPr lang="en-US" altLang="ru-RU" sz="2665"/>
              <a:t> </a:t>
            </a:r>
            <a:r>
              <a:rPr lang="en-US" altLang="en-US" sz="2665"/>
              <a:t>именно</a:t>
            </a:r>
            <a:r>
              <a:rPr lang="en-US" altLang="ru-RU" sz="2665"/>
              <a:t> </a:t>
            </a:r>
            <a:r>
              <a:rPr lang="en-US" altLang="en-US" sz="2665"/>
              <a:t>для</a:t>
            </a:r>
            <a:r>
              <a:rPr lang="en-US" altLang="ru-RU" sz="2665"/>
              <a:t> </a:t>
            </a:r>
            <a:r>
              <a:rPr lang="en-US" altLang="en-US" sz="2665"/>
              <a:t>детей</a:t>
            </a:r>
            <a:r>
              <a:rPr lang="en-US" altLang="ru-RU" sz="2665"/>
              <a:t> </a:t>
            </a:r>
            <a:r>
              <a:rPr lang="en-US" altLang="en-US" sz="2665"/>
              <a:t>с</a:t>
            </a:r>
            <a:r>
              <a:rPr lang="en-US" altLang="ru-RU" sz="2665"/>
              <a:t> </a:t>
            </a:r>
            <a:r>
              <a:rPr lang="en-US" altLang="en-US" sz="2665"/>
              <a:t>ОВЗ</a:t>
            </a:r>
            <a:r>
              <a:rPr lang="en-US" altLang="ru-RU" sz="2665"/>
              <a:t>?)</a:t>
            </a:r>
            <a:br>
              <a:rPr lang="en-US" altLang="ru-RU" sz="2665"/>
            </a:br>
            <a:endParaRPr lang="en-US" altLang="ru-RU" sz="2665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60562" y="928370"/>
            <a:ext cx="6172200" cy="4873625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2000">
                <a:solidFill>
                  <a:srgbClr val="FF0000"/>
                </a:solidFill>
                <a:latin typeface="+mj-lt"/>
                <a:cs typeface="+mj-lt"/>
              </a:rPr>
              <a:t>Особенности</a:t>
            </a:r>
            <a:r>
              <a:rPr lang="en-US" altLang="ru-RU" sz="200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en-US" sz="2000">
                <a:solidFill>
                  <a:srgbClr val="FF0000"/>
                </a:solidFill>
                <a:latin typeface="+mj-lt"/>
                <a:cs typeface="+mj-lt"/>
              </a:rPr>
              <a:t>детей</a:t>
            </a:r>
            <a:r>
              <a:rPr lang="en-US" altLang="ru-RU" sz="200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en-US" sz="2000">
                <a:solidFill>
                  <a:srgbClr val="FF0000"/>
                </a:solidFill>
                <a:latin typeface="+mj-lt"/>
                <a:cs typeface="+mj-lt"/>
              </a:rPr>
              <a:t>с</a:t>
            </a:r>
            <a:r>
              <a:rPr lang="en-US" altLang="ru-RU" sz="200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en-US" sz="2000">
                <a:solidFill>
                  <a:srgbClr val="FF0000"/>
                </a:solidFill>
                <a:latin typeface="+mj-lt"/>
                <a:cs typeface="+mj-lt"/>
              </a:rPr>
              <a:t>ЗПР</a:t>
            </a:r>
            <a:r>
              <a:rPr lang="en-US" altLang="ru-RU" sz="2000">
                <a:solidFill>
                  <a:srgbClr val="FF0000"/>
                </a:solidFill>
                <a:latin typeface="+mj-lt"/>
                <a:cs typeface="+mj-lt"/>
              </a:rPr>
              <a:t>:</a:t>
            </a:r>
          </a:p>
          <a:p>
            <a:pPr marL="0" indent="0">
              <a:buNone/>
            </a:pPr>
            <a:endParaRPr lang="en-US" altLang="ru-RU" sz="2000">
              <a:latin typeface="+mj-lt"/>
              <a:cs typeface="+mj-lt"/>
            </a:endParaRPr>
          </a:p>
          <a:p>
            <a:pPr marL="0" indent="0">
              <a:buNone/>
            </a:pPr>
            <a:r>
              <a:rPr lang="en-US" altLang="ru-RU" sz="2000">
                <a:latin typeface="+mj-lt"/>
                <a:cs typeface="+mj-lt"/>
              </a:rPr>
              <a:t>· </a:t>
            </a:r>
            <a:r>
              <a:rPr lang="en-US" altLang="en-US" sz="2000">
                <a:latin typeface="+mj-lt"/>
                <a:cs typeface="+mj-lt"/>
              </a:rPr>
              <a:t>Быстрая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утомляемость</a:t>
            </a:r>
            <a:r>
              <a:rPr lang="en-US" altLang="ru-RU" sz="2000">
                <a:latin typeface="+mj-lt"/>
                <a:cs typeface="+mj-lt"/>
              </a:rPr>
              <a:t>, </a:t>
            </a:r>
            <a:r>
              <a:rPr lang="en-US" altLang="en-US" sz="2000">
                <a:latin typeface="+mj-lt"/>
                <a:cs typeface="+mj-lt"/>
              </a:rPr>
              <a:t>низкая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концентрация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внимания</a:t>
            </a:r>
          </a:p>
          <a:p>
            <a:pPr marL="0" indent="0">
              <a:buNone/>
            </a:pPr>
            <a:r>
              <a:rPr lang="en-US" altLang="ru-RU" sz="2000">
                <a:latin typeface="+mj-lt"/>
                <a:cs typeface="+mj-lt"/>
              </a:rPr>
              <a:t>· </a:t>
            </a:r>
            <a:r>
              <a:rPr lang="en-US" altLang="en-US" sz="2000">
                <a:latin typeface="+mj-lt"/>
                <a:cs typeface="+mj-lt"/>
              </a:rPr>
              <a:t>Трудности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в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формировании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культурно</a:t>
            </a:r>
            <a:r>
              <a:rPr lang="en-US" altLang="ru-RU" sz="2000">
                <a:latin typeface="+mj-lt"/>
                <a:cs typeface="+mj-lt"/>
              </a:rPr>
              <a:t>-</a:t>
            </a:r>
            <a:r>
              <a:rPr lang="en-US" altLang="en-US" sz="2000">
                <a:latin typeface="+mj-lt"/>
                <a:cs typeface="+mj-lt"/>
              </a:rPr>
              <a:t>гигиенических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навыков</a:t>
            </a:r>
            <a:r>
              <a:rPr lang="en-US" altLang="ru-RU" sz="2000">
                <a:latin typeface="+mj-lt"/>
                <a:cs typeface="+mj-lt"/>
              </a:rPr>
              <a:t> (</a:t>
            </a:r>
            <a:r>
              <a:rPr lang="en-US" altLang="en-US" sz="2000">
                <a:latin typeface="+mj-lt"/>
                <a:cs typeface="+mj-lt"/>
              </a:rPr>
              <a:t>мытьё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рук</a:t>
            </a:r>
            <a:r>
              <a:rPr lang="en-US" altLang="ru-RU" sz="2000">
                <a:latin typeface="+mj-lt"/>
                <a:cs typeface="+mj-lt"/>
              </a:rPr>
              <a:t>, </a:t>
            </a:r>
            <a:r>
              <a:rPr lang="en-US" altLang="en-US" sz="2000">
                <a:latin typeface="+mj-lt"/>
                <a:cs typeface="+mj-lt"/>
              </a:rPr>
              <a:t>чистка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зубов</a:t>
            </a:r>
            <a:r>
              <a:rPr lang="en-US" altLang="ru-RU" sz="2000">
                <a:latin typeface="+mj-lt"/>
                <a:cs typeface="+mj-lt"/>
              </a:rPr>
              <a:t>)</a:t>
            </a:r>
          </a:p>
          <a:p>
            <a:pPr marL="0" indent="0">
              <a:buNone/>
            </a:pPr>
            <a:r>
              <a:rPr lang="en-US" altLang="ru-RU" sz="2000">
                <a:latin typeface="+mj-lt"/>
                <a:cs typeface="+mj-lt"/>
              </a:rPr>
              <a:t>· </a:t>
            </a:r>
            <a:r>
              <a:rPr lang="en-US" altLang="en-US" sz="2000">
                <a:latin typeface="+mj-lt"/>
                <a:cs typeface="+mj-lt"/>
              </a:rPr>
              <a:t>Нарушения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крупной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и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мелкой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моторики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→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проблемы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с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осанкой</a:t>
            </a:r>
            <a:r>
              <a:rPr lang="en-US" altLang="ru-RU" sz="2000">
                <a:latin typeface="+mj-lt"/>
                <a:cs typeface="+mj-lt"/>
              </a:rPr>
              <a:t>, </a:t>
            </a:r>
            <a:r>
              <a:rPr lang="en-US" altLang="en-US" sz="2000">
                <a:latin typeface="+mj-lt"/>
                <a:cs typeface="+mj-lt"/>
              </a:rPr>
              <a:t>почерком</a:t>
            </a:r>
          </a:p>
          <a:p>
            <a:pPr marL="0" indent="0">
              <a:buNone/>
            </a:pPr>
            <a:r>
              <a:rPr lang="en-US" altLang="ru-RU" sz="2000">
                <a:latin typeface="+mj-lt"/>
                <a:cs typeface="+mj-lt"/>
              </a:rPr>
              <a:t>· </a:t>
            </a:r>
            <a:r>
              <a:rPr lang="en-US" altLang="en-US" sz="2000">
                <a:latin typeface="+mj-lt"/>
                <a:cs typeface="+mj-lt"/>
              </a:rPr>
              <a:t>Сниженная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мотивация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к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заботе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о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себе</a:t>
            </a:r>
          </a:p>
          <a:p>
            <a:pPr marL="0" indent="0">
              <a:buNone/>
            </a:pPr>
            <a:endParaRPr lang="en-US" altLang="ru-RU" sz="2000">
              <a:latin typeface="+mj-lt"/>
              <a:cs typeface="+mj-lt"/>
            </a:endParaRPr>
          </a:p>
          <a:p>
            <a:pPr marL="0" indent="0">
              <a:buNone/>
            </a:pPr>
            <a:r>
              <a:rPr lang="en-US" altLang="en-US" sz="2000">
                <a:solidFill>
                  <a:srgbClr val="FF0000"/>
                </a:solidFill>
                <a:latin typeface="+mj-lt"/>
                <a:cs typeface="+mj-lt"/>
              </a:rPr>
              <a:t>Проблема</a:t>
            </a:r>
            <a:r>
              <a:rPr lang="en-US" altLang="ru-RU" sz="2000">
                <a:solidFill>
                  <a:srgbClr val="FF0000"/>
                </a:solidFill>
                <a:latin typeface="+mj-lt"/>
                <a:cs typeface="+mj-lt"/>
              </a:rPr>
              <a:t> </a:t>
            </a:r>
            <a:r>
              <a:rPr lang="en-US" altLang="en-US" sz="2000">
                <a:solidFill>
                  <a:srgbClr val="FF0000"/>
                </a:solidFill>
                <a:latin typeface="+mj-lt"/>
                <a:cs typeface="+mj-lt"/>
              </a:rPr>
              <a:t>проекта</a:t>
            </a:r>
            <a:r>
              <a:rPr lang="en-US" altLang="ru-RU" sz="2000">
                <a:solidFill>
                  <a:srgbClr val="FF0000"/>
                </a:solidFill>
                <a:latin typeface="+mj-lt"/>
                <a:cs typeface="+mj-lt"/>
              </a:rPr>
              <a:t>:</a:t>
            </a:r>
          </a:p>
          <a:p>
            <a:pPr marL="0" indent="0">
              <a:buNone/>
            </a:pPr>
            <a:r>
              <a:rPr lang="en-US" altLang="en-US" sz="2000">
                <a:latin typeface="+mj-lt"/>
                <a:cs typeface="+mj-lt"/>
              </a:rPr>
              <a:t>Дети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с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ЗПР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не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воспринимают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здоровье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как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ценность</a:t>
            </a:r>
            <a:r>
              <a:rPr lang="en-US" altLang="ru-RU" sz="2000">
                <a:latin typeface="+mj-lt"/>
                <a:cs typeface="+mj-lt"/>
              </a:rPr>
              <a:t>. </a:t>
            </a:r>
            <a:r>
              <a:rPr lang="en-US" altLang="en-US" sz="2000">
                <a:latin typeface="+mj-lt"/>
                <a:cs typeface="+mj-lt"/>
              </a:rPr>
              <a:t>Без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специально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организованной</a:t>
            </a:r>
            <a:r>
              <a:rPr lang="en-US" altLang="ru-RU" sz="2000">
                <a:latin typeface="+mj-lt"/>
                <a:cs typeface="+mj-lt"/>
              </a:rPr>
              <a:t>, </a:t>
            </a:r>
            <a:r>
              <a:rPr lang="en-US" altLang="en-US" sz="2000">
                <a:latin typeface="+mj-lt"/>
                <a:cs typeface="+mj-lt"/>
              </a:rPr>
              <a:t>игровой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и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многократно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повторяемой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работы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они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не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закрепят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базовые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привычки</a:t>
            </a:r>
            <a:r>
              <a:rPr lang="en-US" altLang="ru-RU" sz="2000">
                <a:latin typeface="+mj-lt"/>
                <a:cs typeface="+mj-lt"/>
              </a:rPr>
              <a:t> </a:t>
            </a:r>
            <a:r>
              <a:rPr lang="en-US" altLang="en-US" sz="2000">
                <a:latin typeface="+mj-lt"/>
                <a:cs typeface="+mj-lt"/>
              </a:rPr>
              <a:t>ЗОЖ</a:t>
            </a:r>
            <a:r>
              <a:rPr lang="en-US" altLang="ru-RU" sz="2000">
                <a:latin typeface="+mj-lt"/>
                <a:cs typeface="+mj-lt"/>
              </a:rPr>
              <a:t>.</a:t>
            </a:r>
          </a:p>
          <a:p>
            <a:pPr marL="0" indent="0">
              <a:buNone/>
            </a:pPr>
            <a:endParaRPr lang="en-US" altLang="ru-RU" sz="2000"/>
          </a:p>
          <a:p>
            <a:pPr marL="0" indent="0">
              <a:buNone/>
            </a:pPr>
            <a:endParaRPr lang="en-US" altLang="ru-RU" sz="2000"/>
          </a:p>
        </p:txBody>
      </p:sp>
      <p:pic>
        <p:nvPicPr>
          <p:cNvPr id="5" name="Изображение 4" descr="bb319e41-4ab6-485b-94cc-73bf09174c2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9385" y="1336675"/>
            <a:ext cx="5521325" cy="55213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Цель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задачи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  <a:r>
              <a:rPr lang="en-US" altLang="ru-RU"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Сформировать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ЗПР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базовые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навыки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культуры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здоровья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через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ежедневные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игровые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ритуалы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тесное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родителями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en-US" altLang="en-US"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r>
              <a:rPr lang="en-US" altLang="ru-RU"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Обучающие</a:t>
            </a:r>
            <a:r>
              <a:rPr lang="en-US" altLang="ru-RU" sz="1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   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Научить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называть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части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тела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понимать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сигналы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голода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усталости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пользоваться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носовым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платком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расчёской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Коррекционно</a:t>
            </a:r>
            <a:r>
              <a:rPr lang="en-US" altLang="ru-RU" sz="1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развивающие</a:t>
            </a:r>
            <a:r>
              <a:rPr lang="en-US" altLang="ru-RU" sz="1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   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Укреплять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крупную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моторику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ходьба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массажным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дорожкам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развивать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дыхание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игры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мыльными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пузырями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улучшать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зрительное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внимание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гимнастика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глаз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>
              <a:buNone/>
            </a:pP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Воспитательные</a:t>
            </a:r>
            <a:r>
              <a:rPr lang="en-US" altLang="ru-RU" sz="1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положительный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эмоциональный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отклик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режимные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моменты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зарядка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умывание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приём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пищи</a:t>
            </a:r>
            <a:r>
              <a:rPr lang="en-US" altLang="ru-RU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>
              <a:buNone/>
            </a:pP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endParaRPr lang="en-US" altLang="ru-RU" sz="1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Целевые</a:t>
            </a:r>
            <a:r>
              <a:rPr lang="en-US" altLang="ru-RU"/>
              <a:t> </a:t>
            </a:r>
            <a:r>
              <a:rPr lang="en-US" altLang="en-US"/>
              <a:t>группы</a:t>
            </a:r>
            <a:r>
              <a:rPr lang="en-US" altLang="ru-RU"/>
              <a:t>(</a:t>
            </a:r>
            <a:r>
              <a:rPr lang="en-US" altLang="en-US"/>
              <a:t>Кому</a:t>
            </a:r>
            <a:r>
              <a:rPr lang="en-US" altLang="ru-RU"/>
              <a:t> </a:t>
            </a:r>
            <a:r>
              <a:rPr lang="en-US" altLang="en-US"/>
              <a:t>помогаем</a:t>
            </a:r>
            <a:r>
              <a:rPr lang="en-US" altLang="ru-RU"/>
              <a:t>)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ru-RU"/>
              <a:t> </a:t>
            </a:r>
            <a:r>
              <a:rPr lang="en-US" altLang="en-US" sz="2800" b="1">
                <a:latin typeface="+mj-lt"/>
                <a:cs typeface="+mj-lt"/>
              </a:rPr>
              <a:t>Дети</a:t>
            </a:r>
            <a:r>
              <a:rPr lang="en-US" altLang="ru-RU" sz="2800" b="1">
                <a:latin typeface="+mj-lt"/>
                <a:cs typeface="+mj-lt"/>
              </a:rPr>
              <a:t> </a:t>
            </a:r>
            <a:r>
              <a:rPr lang="en-US" altLang="en-US" sz="2800" b="1">
                <a:latin typeface="+mj-lt"/>
                <a:cs typeface="+mj-lt"/>
              </a:rPr>
              <a:t>с</a:t>
            </a:r>
            <a:r>
              <a:rPr lang="en-US" altLang="ru-RU" sz="2800" b="1">
                <a:latin typeface="+mj-lt"/>
                <a:cs typeface="+mj-lt"/>
              </a:rPr>
              <a:t> </a:t>
            </a:r>
            <a:r>
              <a:rPr lang="en-US" altLang="en-US" sz="2800" b="1">
                <a:latin typeface="+mj-lt"/>
                <a:cs typeface="+mj-lt"/>
              </a:rPr>
              <a:t>ЗПР</a:t>
            </a:r>
            <a:r>
              <a:rPr lang="en-US" altLang="ru-RU" sz="2800" b="1">
                <a:latin typeface="+mj-lt"/>
                <a:cs typeface="+mj-lt"/>
              </a:rPr>
              <a:t> (10 </a:t>
            </a:r>
            <a:r>
              <a:rPr lang="en-US" altLang="en-US" sz="2800" b="1">
                <a:latin typeface="+mj-lt"/>
                <a:cs typeface="+mj-lt"/>
              </a:rPr>
              <a:t>человек</a:t>
            </a:r>
            <a:r>
              <a:rPr lang="en-US" altLang="ru-RU" sz="2800" b="1">
                <a:latin typeface="+mj-lt"/>
                <a:cs typeface="+mj-lt"/>
              </a:rPr>
              <a:t>)</a:t>
            </a:r>
          </a:p>
          <a:p>
            <a:pPr marL="0" indent="0">
              <a:buNone/>
            </a:pPr>
            <a:r>
              <a:rPr lang="en-US" altLang="en-US" sz="2800">
                <a:latin typeface="+mj-lt"/>
                <a:cs typeface="+mj-lt"/>
              </a:rPr>
              <a:t>   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Испытывают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трудности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с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саморегуляцией</a:t>
            </a:r>
            <a:r>
              <a:rPr lang="en-US" altLang="ru-RU" sz="2800">
                <a:latin typeface="+mj-lt"/>
                <a:cs typeface="+mj-lt"/>
              </a:rPr>
              <a:t>, </a:t>
            </a:r>
            <a:r>
              <a:rPr lang="en-US" altLang="en-US" sz="2800">
                <a:latin typeface="+mj-lt"/>
                <a:cs typeface="+mj-lt"/>
              </a:rPr>
              <a:t>самоконтролем</a:t>
            </a:r>
            <a:r>
              <a:rPr lang="en-US" altLang="ru-RU" sz="2800">
                <a:latin typeface="+mj-lt"/>
                <a:cs typeface="+mj-lt"/>
              </a:rPr>
              <a:t>, </a:t>
            </a:r>
            <a:r>
              <a:rPr lang="en-US" altLang="en-US" sz="2800">
                <a:latin typeface="+mj-lt"/>
                <a:cs typeface="+mj-lt"/>
              </a:rPr>
              <a:t>бытовой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самостоятельностью</a:t>
            </a:r>
            <a:r>
              <a:rPr lang="en-US" altLang="ru-RU" sz="2800">
                <a:latin typeface="+mj-lt"/>
                <a:cs typeface="+mj-lt"/>
              </a:rPr>
              <a:t>.</a:t>
            </a:r>
          </a:p>
          <a:p>
            <a:pPr marL="0" indent="0">
              <a:buNone/>
            </a:pPr>
            <a:r>
              <a:rPr lang="en-US" altLang="ru-RU" sz="2800">
                <a:latin typeface="+mj-lt"/>
                <a:cs typeface="+mj-lt"/>
              </a:rPr>
              <a:t>·</a:t>
            </a:r>
            <a:r>
              <a:rPr lang="en-US" altLang="ru-RU" sz="2800" b="1">
                <a:latin typeface="+mj-lt"/>
                <a:cs typeface="+mj-lt"/>
              </a:rPr>
              <a:t> </a:t>
            </a:r>
            <a:r>
              <a:rPr lang="en-US" altLang="en-US" sz="2800" b="1">
                <a:latin typeface="+mj-lt"/>
                <a:cs typeface="+mj-lt"/>
              </a:rPr>
              <a:t>Родители</a:t>
            </a:r>
            <a:r>
              <a:rPr lang="en-US" altLang="ru-RU" sz="2800" b="1">
                <a:latin typeface="+mj-lt"/>
                <a:cs typeface="+mj-lt"/>
              </a:rPr>
              <a:t> (12 </a:t>
            </a:r>
            <a:r>
              <a:rPr lang="en-US" altLang="en-US" sz="2800" b="1">
                <a:latin typeface="+mj-lt"/>
                <a:cs typeface="+mj-lt"/>
              </a:rPr>
              <a:t>человек</a:t>
            </a:r>
            <a:r>
              <a:rPr lang="en-US" altLang="ru-RU" sz="2800" b="1">
                <a:latin typeface="+mj-lt"/>
                <a:cs typeface="+mj-lt"/>
              </a:rPr>
              <a:t>)</a:t>
            </a:r>
          </a:p>
          <a:p>
            <a:pPr marL="0" indent="0">
              <a:buNone/>
            </a:pPr>
            <a:r>
              <a:rPr lang="en-US" altLang="en-US" sz="2800">
                <a:latin typeface="+mj-lt"/>
                <a:cs typeface="+mj-lt"/>
              </a:rPr>
              <a:t>   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Часто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тревожны</a:t>
            </a:r>
            <a:r>
              <a:rPr lang="en-US" altLang="ru-RU" sz="2800">
                <a:latin typeface="+mj-lt"/>
                <a:cs typeface="+mj-lt"/>
              </a:rPr>
              <a:t>, </a:t>
            </a:r>
            <a:r>
              <a:rPr lang="en-US" altLang="en-US" sz="2800">
                <a:latin typeface="+mj-lt"/>
                <a:cs typeface="+mj-lt"/>
              </a:rPr>
              <a:t>гиперопекают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ребёнка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или</a:t>
            </a:r>
            <a:r>
              <a:rPr lang="en-US" altLang="ru-RU" sz="2800">
                <a:latin typeface="+mj-lt"/>
                <a:cs typeface="+mj-lt"/>
              </a:rPr>
              <a:t>, </a:t>
            </a:r>
            <a:r>
              <a:rPr lang="en-US" altLang="en-US" sz="2800">
                <a:latin typeface="+mj-lt"/>
                <a:cs typeface="+mj-lt"/>
              </a:rPr>
              <a:t>наоборот</a:t>
            </a:r>
            <a:r>
              <a:rPr lang="en-US" altLang="ru-RU" sz="2800">
                <a:latin typeface="+mj-lt"/>
                <a:cs typeface="+mj-lt"/>
              </a:rPr>
              <a:t>, </a:t>
            </a:r>
            <a:r>
              <a:rPr lang="en-US" altLang="en-US" sz="2800">
                <a:latin typeface="+mj-lt"/>
                <a:cs typeface="+mj-lt"/>
              </a:rPr>
              <a:t>не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знают</a:t>
            </a:r>
            <a:r>
              <a:rPr lang="en-US" altLang="ru-RU" sz="2800">
                <a:latin typeface="+mj-lt"/>
                <a:cs typeface="+mj-lt"/>
              </a:rPr>
              <a:t>, </a:t>
            </a:r>
            <a:r>
              <a:rPr lang="en-US" altLang="en-US" sz="2800">
                <a:latin typeface="+mj-lt"/>
                <a:cs typeface="+mj-lt"/>
              </a:rPr>
              <a:t>как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обучать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бытовым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навыкам</a:t>
            </a:r>
            <a:r>
              <a:rPr lang="en-US" altLang="ru-RU" sz="2800">
                <a:latin typeface="+mj-lt"/>
                <a:cs typeface="+mj-lt"/>
              </a:rPr>
              <a:t>.</a:t>
            </a:r>
          </a:p>
          <a:p>
            <a:pPr marL="0" indent="0">
              <a:buNone/>
            </a:pPr>
            <a:r>
              <a:rPr lang="en-US" altLang="ru-RU" sz="2800">
                <a:latin typeface="+mj-lt"/>
                <a:cs typeface="+mj-lt"/>
              </a:rPr>
              <a:t>·</a:t>
            </a:r>
            <a:r>
              <a:rPr lang="en-US" altLang="ru-RU" sz="2800" b="1">
                <a:latin typeface="+mj-lt"/>
                <a:cs typeface="+mj-lt"/>
              </a:rPr>
              <a:t> </a:t>
            </a:r>
            <a:r>
              <a:rPr lang="en-US" altLang="en-US" sz="2800" b="1">
                <a:latin typeface="+mj-lt"/>
                <a:cs typeface="+mj-lt"/>
              </a:rPr>
              <a:t>Специалисты</a:t>
            </a:r>
            <a:r>
              <a:rPr lang="en-US" altLang="ru-RU" sz="2800" b="1">
                <a:latin typeface="+mj-lt"/>
                <a:cs typeface="+mj-lt"/>
              </a:rPr>
              <a:t> (7 </a:t>
            </a:r>
            <a:r>
              <a:rPr lang="en-US" altLang="en-US" sz="2800" b="1">
                <a:latin typeface="+mj-lt"/>
                <a:cs typeface="+mj-lt"/>
              </a:rPr>
              <a:t>человек</a:t>
            </a:r>
            <a:r>
              <a:rPr lang="en-US" altLang="ru-RU" sz="2800" b="1">
                <a:latin typeface="+mj-lt"/>
                <a:cs typeface="+mj-lt"/>
              </a:rPr>
              <a:t>)</a:t>
            </a:r>
          </a:p>
          <a:p>
            <a:pPr marL="0" indent="0">
              <a:buNone/>
            </a:pPr>
            <a:r>
              <a:rPr lang="en-US" altLang="en-US" sz="2800">
                <a:latin typeface="+mj-lt"/>
                <a:cs typeface="+mj-lt"/>
              </a:rPr>
              <a:t>   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Учитель</a:t>
            </a:r>
            <a:r>
              <a:rPr lang="en-US" altLang="ru-RU" sz="2800">
                <a:latin typeface="+mj-lt"/>
                <a:cs typeface="+mj-lt"/>
              </a:rPr>
              <a:t>-</a:t>
            </a:r>
            <a:r>
              <a:rPr lang="en-US" altLang="en-US" sz="2800">
                <a:latin typeface="+mj-lt"/>
                <a:cs typeface="+mj-lt"/>
              </a:rPr>
              <a:t>дефектолог</a:t>
            </a:r>
            <a:r>
              <a:rPr lang="en-US" altLang="ru-RU" sz="2800">
                <a:latin typeface="+mj-lt"/>
                <a:cs typeface="+mj-lt"/>
              </a:rPr>
              <a:t>, </a:t>
            </a:r>
            <a:r>
              <a:rPr lang="en-US" altLang="en-US" sz="2800">
                <a:latin typeface="+mj-lt"/>
                <a:cs typeface="+mj-lt"/>
              </a:rPr>
              <a:t>педагог</a:t>
            </a:r>
            <a:r>
              <a:rPr lang="en-US" altLang="ru-RU" sz="2800">
                <a:latin typeface="+mj-lt"/>
                <a:cs typeface="+mj-lt"/>
              </a:rPr>
              <a:t>-</a:t>
            </a:r>
            <a:r>
              <a:rPr lang="en-US" altLang="en-US" sz="2800">
                <a:latin typeface="+mj-lt"/>
                <a:cs typeface="+mj-lt"/>
              </a:rPr>
              <a:t>психолог</a:t>
            </a:r>
            <a:r>
              <a:rPr lang="en-US" altLang="ru-RU" sz="2800">
                <a:latin typeface="+mj-lt"/>
                <a:cs typeface="+mj-lt"/>
              </a:rPr>
              <a:t>, </a:t>
            </a:r>
            <a:r>
              <a:rPr lang="en-US" altLang="en-US" sz="2800">
                <a:latin typeface="+mj-lt"/>
                <a:cs typeface="+mj-lt"/>
              </a:rPr>
              <a:t>учитель</a:t>
            </a:r>
            <a:r>
              <a:rPr lang="en-US" altLang="ru-RU" sz="2800">
                <a:latin typeface="+mj-lt"/>
                <a:cs typeface="+mj-lt"/>
              </a:rPr>
              <a:t> </a:t>
            </a:r>
            <a:r>
              <a:rPr lang="en-US" altLang="en-US" sz="2800">
                <a:latin typeface="+mj-lt"/>
                <a:cs typeface="+mj-lt"/>
              </a:rPr>
              <a:t>ЛФК</a:t>
            </a:r>
            <a:r>
              <a:rPr lang="en-US" altLang="ru-RU" sz="2800">
                <a:latin typeface="+mj-lt"/>
                <a:cs typeface="+mj-lt"/>
              </a:rPr>
              <a:t>, </a:t>
            </a:r>
            <a:r>
              <a:rPr lang="en-US" altLang="en-US" sz="2800">
                <a:latin typeface="+mj-lt"/>
                <a:cs typeface="+mj-lt"/>
              </a:rPr>
              <a:t>логопед</a:t>
            </a:r>
            <a:r>
              <a:rPr lang="en-US" altLang="ru-RU" sz="2800">
                <a:latin typeface="+mj-lt"/>
                <a:cs typeface="+mj-lt"/>
              </a:rPr>
              <a:t>, </a:t>
            </a:r>
            <a:r>
              <a:rPr lang="en-US" altLang="en-US" sz="2800">
                <a:latin typeface="+mj-lt"/>
                <a:cs typeface="+mj-lt"/>
              </a:rPr>
              <a:t>тьютор</a:t>
            </a:r>
            <a:r>
              <a:rPr lang="en-US" altLang="ru-RU" sz="2800">
                <a:latin typeface="+mj-lt"/>
                <a:cs typeface="+mj-lt"/>
              </a:rPr>
              <a:t> (2 </a:t>
            </a:r>
            <a:r>
              <a:rPr lang="en-US" altLang="en-US" sz="2800">
                <a:latin typeface="+mj-lt"/>
                <a:cs typeface="+mj-lt"/>
              </a:rPr>
              <a:t>чел</a:t>
            </a:r>
            <a:r>
              <a:rPr lang="en-US" altLang="ru-RU" sz="2800">
                <a:latin typeface="+mj-lt"/>
                <a:cs typeface="+mj-lt"/>
              </a:rPr>
              <a:t>.), </a:t>
            </a:r>
            <a:r>
              <a:rPr lang="en-US" altLang="en-US" sz="2800">
                <a:latin typeface="+mj-lt"/>
                <a:cs typeface="+mj-lt"/>
              </a:rPr>
              <a:t>медсестра</a:t>
            </a:r>
            <a:r>
              <a:rPr lang="en-US" altLang="ru-RU" sz="2800">
                <a:latin typeface="+mj-lt"/>
                <a:cs typeface="+mj-lt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/>
          <p:nvPr>
            <p:custDataLst>
              <p:tags r:id="rId1"/>
            </p:custDataLst>
          </p:nvPr>
        </p:nvGraphicFramePr>
        <p:xfrm>
          <a:off x="68580" y="1200785"/>
          <a:ext cx="7257415" cy="5426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6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09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000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199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altLang="en-US" sz="1700" spc="130">
                          <a:latin typeface="Microsoft YaHei" panose="020B0503020204020204" charset="-122"/>
                          <a:ea typeface="Microsoft YaHei" panose="020B0503020204020204" charset="-122"/>
                        </a:rPr>
                        <a:t>Этап</a:t>
                      </a:r>
                    </a:p>
                  </a:txBody>
                  <a:tcPr marL="177800" marR="177800" marT="107950" marB="10795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altLang="en-US" sz="1700" spc="130">
                          <a:latin typeface="Microsoft YaHei" panose="020B0503020204020204" charset="-122"/>
                          <a:ea typeface="Microsoft YaHei" panose="020B0503020204020204" charset="-122"/>
                        </a:rPr>
                        <a:t>Сроки</a:t>
                      </a:r>
                    </a:p>
                  </a:txBody>
                  <a:tcPr marL="177800" marR="177800" marT="107950" marB="10795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altLang="en-US" sz="1700" spc="130">
                          <a:latin typeface="Microsoft YaHei" panose="020B0503020204020204" charset="-122"/>
                          <a:ea typeface="Microsoft YaHei" panose="020B0503020204020204" charset="-122"/>
                        </a:rPr>
                        <a:t>Содержание</a:t>
                      </a:r>
                    </a:p>
                  </a:txBody>
                  <a:tcPr marL="177800" marR="177800" marT="107950" marB="10795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4225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Диагностический</a:t>
                      </a:r>
                    </a:p>
                  </a:txBody>
                  <a:tcPr marL="177800" marR="177800" marT="107950" marB="10795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en-US" sz="1500" b="1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Сентябрь</a:t>
                      </a:r>
                    </a:p>
                  </a:txBody>
                  <a:tcPr marL="177800" marR="177800" marT="107950" marB="10795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Оценка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навыков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самообслуживания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(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методика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«Карта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навыков»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),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анкетирование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родителей</a:t>
                      </a:r>
                    </a:p>
                  </a:txBody>
                  <a:tcPr marL="177800" marR="177800" marT="107950" marB="10795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5565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Основной</a:t>
                      </a:r>
                    </a:p>
                  </a:txBody>
                  <a:tcPr marL="177800" marR="177800" marT="107950" marB="10795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en-US" sz="1500" b="1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Октябрь</a:t>
                      </a:r>
                      <a:r>
                        <a:rPr lang="en-US" altLang="ru-RU" sz="1500" b="1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– </a:t>
                      </a:r>
                      <a:r>
                        <a:rPr lang="en-US" altLang="en-US" sz="1500" b="1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Апрель</a:t>
                      </a:r>
                    </a:p>
                  </a:txBody>
                  <a:tcPr marL="177800" marR="177800" marT="107950" marB="10795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Ежедневные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«Минутки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здоровья»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,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ЛФК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,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работа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с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родительским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клубом</a:t>
                      </a:r>
                    </a:p>
                  </a:txBody>
                  <a:tcPr marL="177800" marR="177800" marT="107950" marB="10795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493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Аналитический</a:t>
                      </a:r>
                    </a:p>
                  </a:txBody>
                  <a:tcPr marL="177800" marR="177800" marT="107950" marB="10795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en-US" sz="1500" b="1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Май</a:t>
                      </a:r>
                    </a:p>
                  </a:txBody>
                  <a:tcPr marL="177800" marR="177800" marT="107950" marB="10795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Повторная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диагностика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,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фотовыставка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«Я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сам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!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»</a:t>
                      </a:r>
                      <a:r>
                        <a:rPr lang="en-US" altLang="ru-RU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, </a:t>
                      </a:r>
                      <a:r>
                        <a:rPr lang="en-US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отчёт</a:t>
                      </a:r>
                      <a:r>
                        <a:rPr lang="ru-RU" altLang="en-US" sz="1500" spc="120"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  <a:sym typeface="+mn-ea"/>
                        </a:rPr>
                        <a:t>.</a:t>
                      </a:r>
                    </a:p>
                  </a:txBody>
                  <a:tcPr marL="177800" marR="177800" marT="107950" marB="10795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Этапы</a:t>
            </a:r>
            <a:r>
              <a:rPr lang="en-US" altLang="ru-RU"/>
              <a:t> </a:t>
            </a:r>
            <a:r>
              <a:rPr lang="en-US" altLang="en-US"/>
              <a:t>реализации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7505700" y="2178685"/>
            <a:ext cx="3987800" cy="734695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altLang="zh-CN" sz="1600" b="1"/>
              <a:t>Проект состоит из трёх этапов с чёткими задачами и результатами.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7505700" y="2913380"/>
            <a:ext cx="3752850" cy="174498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altLang="zh-CN" sz="1600" b="1"/>
              <a:t>Поэтапный подход обеспечивает планомерное развитие и объективную оценку результатов.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555" y="190500"/>
            <a:ext cx="10972800" cy="582613"/>
          </a:xfrm>
        </p:spPr>
        <p:txBody>
          <a:bodyPr/>
          <a:lstStyle/>
          <a:p>
            <a:r>
              <a:rPr lang="en-US" altLang="en-US"/>
              <a:t>Механизм</a:t>
            </a:r>
            <a:r>
              <a:rPr lang="en-US" altLang="ru-RU"/>
              <a:t>. </a:t>
            </a:r>
            <a:r>
              <a:rPr lang="en-US" altLang="en-US"/>
              <a:t>Блок</a:t>
            </a:r>
            <a:r>
              <a:rPr lang="en-US" altLang="ru-RU"/>
              <a:t> </a:t>
            </a:r>
            <a:r>
              <a:rPr lang="en-US" altLang="en-US"/>
              <a:t>«Утро</a:t>
            </a:r>
            <a:r>
              <a:rPr lang="en-US" altLang="ru-RU"/>
              <a:t> </a:t>
            </a:r>
            <a:r>
              <a:rPr lang="en-US" altLang="en-US"/>
              <a:t>начинается</a:t>
            </a:r>
            <a:r>
              <a:rPr lang="en-US" altLang="ru-RU"/>
              <a:t> </a:t>
            </a:r>
            <a:r>
              <a:rPr lang="en-US" altLang="en-US"/>
              <a:t>с</a:t>
            </a:r>
            <a:r>
              <a:rPr lang="en-US" altLang="ru-RU"/>
              <a:t> </a:t>
            </a:r>
            <a:r>
              <a:rPr lang="en-US" altLang="en-US"/>
              <a:t>зарядки»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400" b="1"/>
              <a:t>Ежедневный</a:t>
            </a:r>
            <a:r>
              <a:rPr lang="en-US" altLang="ru-RU" sz="2400" b="1"/>
              <a:t> </a:t>
            </a:r>
            <a:r>
              <a:rPr lang="en-US" altLang="en-US" sz="2400" b="1"/>
              <a:t>ритуал</a:t>
            </a:r>
            <a:r>
              <a:rPr lang="en-US" altLang="ru-RU" sz="2400" b="1"/>
              <a:t> (5 </a:t>
            </a:r>
            <a:r>
              <a:rPr lang="en-US" altLang="en-US" sz="2400" b="1"/>
              <a:t>минут</a:t>
            </a:r>
            <a:r>
              <a:rPr lang="en-US" altLang="ru-RU" sz="2400" b="1"/>
              <a:t>):</a:t>
            </a:r>
          </a:p>
          <a:p>
            <a:endParaRPr lang="en-US" altLang="ru-RU" sz="2400"/>
          </a:p>
          <a:p>
            <a:r>
              <a:rPr lang="en-US" altLang="ru-RU" sz="2400"/>
              <a:t>1. </a:t>
            </a:r>
            <a:r>
              <a:rPr lang="en-US" altLang="en-US" sz="2400"/>
              <a:t>Приветствие</a:t>
            </a:r>
            <a:r>
              <a:rPr lang="en-US" altLang="ru-RU" sz="2400"/>
              <a:t>: </a:t>
            </a:r>
            <a:r>
              <a:rPr lang="en-US" altLang="en-US" sz="2400"/>
              <a:t>«Здравствуй</a:t>
            </a:r>
            <a:r>
              <a:rPr lang="en-US" altLang="ru-RU" sz="2400"/>
              <a:t>, </a:t>
            </a:r>
            <a:r>
              <a:rPr lang="en-US" altLang="en-US" sz="2400"/>
              <a:t>тело</a:t>
            </a:r>
            <a:r>
              <a:rPr lang="en-US" altLang="ru-RU" sz="2400"/>
              <a:t>!</a:t>
            </a:r>
            <a:r>
              <a:rPr lang="en-US" altLang="en-US" sz="2400"/>
              <a:t>»</a:t>
            </a:r>
            <a:r>
              <a:rPr lang="en-US" altLang="ru-RU" sz="2400"/>
              <a:t> (</a:t>
            </a:r>
            <a:r>
              <a:rPr lang="en-US" altLang="en-US" sz="2400"/>
              <a:t>дети</a:t>
            </a:r>
            <a:r>
              <a:rPr lang="en-US" altLang="ru-RU" sz="2400"/>
              <a:t> </a:t>
            </a:r>
            <a:r>
              <a:rPr lang="en-US" altLang="en-US" sz="2400"/>
              <a:t>показывают</a:t>
            </a:r>
            <a:r>
              <a:rPr lang="en-US" altLang="ru-RU" sz="2400"/>
              <a:t>: </a:t>
            </a:r>
            <a:r>
              <a:rPr lang="en-US" altLang="en-US" sz="2400"/>
              <a:t>голова</a:t>
            </a:r>
            <a:r>
              <a:rPr lang="en-US" altLang="ru-RU" sz="2400"/>
              <a:t> – </a:t>
            </a:r>
            <a:r>
              <a:rPr lang="en-US" altLang="en-US" sz="2400"/>
              <a:t>погладили</a:t>
            </a:r>
            <a:r>
              <a:rPr lang="en-US" altLang="ru-RU" sz="2400"/>
              <a:t>, </a:t>
            </a:r>
            <a:r>
              <a:rPr lang="en-US" altLang="en-US" sz="2400"/>
              <a:t>плечи</a:t>
            </a:r>
            <a:r>
              <a:rPr lang="en-US" altLang="ru-RU" sz="2400"/>
              <a:t> – </a:t>
            </a:r>
            <a:r>
              <a:rPr lang="en-US" altLang="en-US" sz="2400"/>
              <a:t>пожали</a:t>
            </a:r>
            <a:r>
              <a:rPr lang="en-US" altLang="ru-RU" sz="2400"/>
              <a:t>, </a:t>
            </a:r>
            <a:r>
              <a:rPr lang="en-US" altLang="en-US" sz="2400"/>
              <a:t>руки</a:t>
            </a:r>
            <a:r>
              <a:rPr lang="en-US" altLang="ru-RU" sz="2400"/>
              <a:t> – </a:t>
            </a:r>
            <a:r>
              <a:rPr lang="en-US" altLang="en-US" sz="2400"/>
              <a:t>похлопали</a:t>
            </a:r>
            <a:r>
              <a:rPr lang="en-US" altLang="ru-RU" sz="2400"/>
              <a:t>).</a:t>
            </a:r>
          </a:p>
          <a:p>
            <a:r>
              <a:rPr lang="en-US" altLang="ru-RU" sz="2400"/>
              <a:t>2. </a:t>
            </a:r>
            <a:r>
              <a:rPr lang="en-US" altLang="en-US" sz="2400"/>
              <a:t>Дыхательное</a:t>
            </a:r>
            <a:r>
              <a:rPr lang="en-US" altLang="ru-RU" sz="2400"/>
              <a:t> </a:t>
            </a:r>
            <a:r>
              <a:rPr lang="en-US" altLang="en-US" sz="2400"/>
              <a:t>упражнение</a:t>
            </a:r>
            <a:r>
              <a:rPr lang="en-US" altLang="ru-RU" sz="2400"/>
              <a:t>: </a:t>
            </a:r>
            <a:r>
              <a:rPr lang="en-US" altLang="en-US" sz="2400"/>
              <a:t>«Надуй</a:t>
            </a:r>
            <a:r>
              <a:rPr lang="en-US" altLang="ru-RU" sz="2400"/>
              <a:t> </a:t>
            </a:r>
            <a:r>
              <a:rPr lang="en-US" altLang="en-US" sz="2400"/>
              <a:t>шарик»</a:t>
            </a:r>
            <a:r>
              <a:rPr lang="en-US" altLang="ru-RU" sz="2400"/>
              <a:t> (</a:t>
            </a:r>
            <a:r>
              <a:rPr lang="en-US" altLang="en-US" sz="2400"/>
              <a:t>медленный</a:t>
            </a:r>
            <a:r>
              <a:rPr lang="en-US" altLang="ru-RU" sz="2400"/>
              <a:t> </a:t>
            </a:r>
            <a:r>
              <a:rPr lang="en-US" altLang="en-US" sz="2400"/>
              <a:t>вдох</a:t>
            </a:r>
            <a:r>
              <a:rPr lang="en-US" altLang="ru-RU" sz="2400"/>
              <a:t> </a:t>
            </a:r>
            <a:r>
              <a:rPr lang="en-US" altLang="en-US" sz="2400"/>
              <a:t>носом</a:t>
            </a:r>
            <a:r>
              <a:rPr lang="en-US" altLang="ru-RU" sz="2400"/>
              <a:t> – </a:t>
            </a:r>
            <a:r>
              <a:rPr lang="en-US" altLang="en-US" sz="2400"/>
              <a:t>выдох</a:t>
            </a:r>
            <a:r>
              <a:rPr lang="en-US" altLang="ru-RU" sz="2400"/>
              <a:t> </a:t>
            </a:r>
            <a:r>
              <a:rPr lang="en-US" altLang="en-US" sz="2400"/>
              <a:t>ртом</a:t>
            </a:r>
            <a:r>
              <a:rPr lang="en-US" altLang="ru-RU" sz="2400"/>
              <a:t>).</a:t>
            </a:r>
          </a:p>
          <a:p>
            <a:r>
              <a:rPr lang="en-US" altLang="ru-RU" sz="2400"/>
              <a:t>3. </a:t>
            </a:r>
            <a:r>
              <a:rPr lang="en-US" altLang="en-US" sz="2400"/>
              <a:t>Гимнастика</a:t>
            </a:r>
            <a:r>
              <a:rPr lang="en-US" altLang="ru-RU" sz="2400"/>
              <a:t> </a:t>
            </a:r>
            <a:r>
              <a:rPr lang="en-US" altLang="en-US" sz="2400"/>
              <a:t>для</a:t>
            </a:r>
            <a:r>
              <a:rPr lang="en-US" altLang="ru-RU" sz="2400"/>
              <a:t> </a:t>
            </a:r>
            <a:r>
              <a:rPr lang="en-US" altLang="en-US" sz="2400"/>
              <a:t>глаз</a:t>
            </a:r>
            <a:r>
              <a:rPr lang="en-US" altLang="ru-RU" sz="2400"/>
              <a:t>: </a:t>
            </a:r>
            <a:r>
              <a:rPr lang="en-US" altLang="en-US" sz="2400"/>
              <a:t>«Ленивые</a:t>
            </a:r>
            <a:r>
              <a:rPr lang="en-US" altLang="ru-RU" sz="2400"/>
              <a:t> </a:t>
            </a:r>
            <a:r>
              <a:rPr lang="en-US" altLang="en-US" sz="2400"/>
              <a:t>восьмёрки»</a:t>
            </a:r>
            <a:r>
              <a:rPr lang="en-US" altLang="ru-RU" sz="2400"/>
              <a:t> (</a:t>
            </a:r>
            <a:r>
              <a:rPr lang="en-US" altLang="en-US" sz="2400"/>
              <a:t>глазами</a:t>
            </a:r>
            <a:r>
              <a:rPr lang="en-US" altLang="ru-RU" sz="2400"/>
              <a:t> </a:t>
            </a:r>
            <a:r>
              <a:rPr lang="en-US" altLang="en-US" sz="2400"/>
              <a:t>рисуем</a:t>
            </a:r>
            <a:r>
              <a:rPr lang="en-US" altLang="ru-RU" sz="2400"/>
              <a:t> </a:t>
            </a:r>
            <a:r>
              <a:rPr lang="en-US" altLang="en-US" sz="2400"/>
              <a:t>восьмёрку</a:t>
            </a:r>
            <a:r>
              <a:rPr lang="en-US" altLang="ru-RU" sz="2400"/>
              <a:t> </a:t>
            </a:r>
            <a:r>
              <a:rPr lang="en-US" altLang="en-US" sz="2400"/>
              <a:t>на</a:t>
            </a:r>
            <a:r>
              <a:rPr lang="en-US" altLang="ru-RU" sz="2400"/>
              <a:t> </a:t>
            </a:r>
            <a:r>
              <a:rPr lang="en-US" altLang="en-US" sz="2400"/>
              <a:t>потолке</a:t>
            </a:r>
            <a:r>
              <a:rPr lang="en-US" altLang="ru-RU" sz="2400"/>
              <a:t>).</a:t>
            </a:r>
          </a:p>
          <a:p>
            <a:endParaRPr lang="en-US" altLang="ru-RU" sz="2400"/>
          </a:p>
          <a:p>
            <a:r>
              <a:rPr lang="en-US" altLang="en-US" sz="2400"/>
              <a:t>Адаптация</a:t>
            </a:r>
            <a:r>
              <a:rPr lang="en-US" altLang="ru-RU" sz="2400"/>
              <a:t> </a:t>
            </a:r>
            <a:r>
              <a:rPr lang="en-US" altLang="en-US" sz="2400"/>
              <a:t>для</a:t>
            </a:r>
            <a:r>
              <a:rPr lang="en-US" altLang="ru-RU" sz="2400"/>
              <a:t> </a:t>
            </a:r>
            <a:r>
              <a:rPr lang="en-US" altLang="en-US" sz="2400"/>
              <a:t>ЗПР</a:t>
            </a:r>
            <a:r>
              <a:rPr lang="en-US" altLang="ru-RU" sz="2400"/>
              <a:t>:</a:t>
            </a:r>
          </a:p>
          <a:p>
            <a:r>
              <a:rPr lang="en-US" altLang="en-US" sz="2400"/>
              <a:t>Каждое</a:t>
            </a:r>
            <a:r>
              <a:rPr lang="en-US" altLang="ru-RU" sz="2400"/>
              <a:t> </a:t>
            </a:r>
            <a:r>
              <a:rPr lang="en-US" altLang="en-US" sz="2400"/>
              <a:t>упражнение</a:t>
            </a:r>
            <a:r>
              <a:rPr lang="en-US" altLang="ru-RU" sz="2400"/>
              <a:t> </a:t>
            </a:r>
            <a:r>
              <a:rPr lang="en-US" altLang="en-US" sz="2400"/>
              <a:t>сопровождается</a:t>
            </a:r>
            <a:r>
              <a:rPr lang="en-US" altLang="ru-RU" sz="2400"/>
              <a:t> </a:t>
            </a:r>
            <a:r>
              <a:rPr lang="en-US" altLang="en-US" sz="2400"/>
              <a:t>пиктограммой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медленным</a:t>
            </a:r>
            <a:r>
              <a:rPr lang="en-US" altLang="ru-RU" sz="2400"/>
              <a:t>, </a:t>
            </a:r>
            <a:r>
              <a:rPr lang="en-US" altLang="en-US" sz="2400"/>
              <a:t>многократным</a:t>
            </a:r>
            <a:r>
              <a:rPr lang="en-US" altLang="ru-RU" sz="2400"/>
              <a:t> </a:t>
            </a:r>
            <a:r>
              <a:rPr lang="en-US" altLang="en-US" sz="2400"/>
              <a:t>показом</a:t>
            </a:r>
            <a:r>
              <a:rPr lang="en-US" altLang="ru-RU" sz="240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" y="0"/>
            <a:ext cx="10515600" cy="1325563"/>
          </a:xfrm>
        </p:spPr>
        <p:txBody>
          <a:bodyPr/>
          <a:lstStyle/>
          <a:p>
            <a:r>
              <a:rPr lang="en-US" altLang="en-US">
                <a:sym typeface="+mn-ea"/>
              </a:rPr>
              <a:t>Механизм</a:t>
            </a:r>
            <a:r>
              <a:rPr lang="en-US" altLang="ru-RU">
                <a:sym typeface="+mn-ea"/>
              </a:rPr>
              <a:t>. </a:t>
            </a:r>
            <a:r>
              <a:rPr lang="en-US" altLang="en-US">
                <a:sym typeface="+mn-ea"/>
              </a:rPr>
              <a:t>Блок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«Чистые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руки</a:t>
            </a:r>
            <a:r>
              <a:rPr lang="en-US" altLang="ru-RU">
                <a:sym typeface="+mn-ea"/>
              </a:rPr>
              <a:t> – </a:t>
            </a:r>
            <a:r>
              <a:rPr lang="en-US" altLang="en-US">
                <a:sym typeface="+mn-ea"/>
              </a:rPr>
              <a:t>здоровый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я»</a:t>
            </a:r>
            <a:br>
              <a:rPr lang="en-US" altLang="en-US"/>
            </a:br>
            <a:endParaRPr lang="ru-RU" altLang="en-US"/>
          </a:p>
        </p:txBody>
      </p:sp>
      <p:sp>
        <p:nvSpPr>
          <p:cNvPr id="4" name="Замещающий текст 3"/>
          <p:cNvSpPr>
            <a:spLocks noGrp="1"/>
          </p:cNvSpPr>
          <p:nvPr>
            <p:ph type="body" idx="1"/>
          </p:nvPr>
        </p:nvSpPr>
        <p:spPr>
          <a:xfrm>
            <a:off x="105410" y="922020"/>
            <a:ext cx="4957445" cy="759460"/>
          </a:xfrm>
        </p:spPr>
        <p:txBody>
          <a:bodyPr/>
          <a:lstStyle/>
          <a:p>
            <a:r>
              <a:rPr lang="en-US" altLang="en-US" sz="1800">
                <a:sym typeface="+mn-ea"/>
              </a:rPr>
              <a:t>Игровая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технология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«Секретные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знаки»</a:t>
            </a:r>
            <a:r>
              <a:rPr lang="en-US" altLang="ru-RU" sz="1800">
                <a:sym typeface="+mn-ea"/>
              </a:rPr>
              <a:t>:</a:t>
            </a:r>
            <a:endParaRPr lang="en-US" altLang="ru-RU" sz="1800"/>
          </a:p>
          <a:p>
            <a:endParaRPr lang="ru-RU" altLang="en-US" sz="180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2"/>
          </p:nvPr>
        </p:nvSpPr>
        <p:spPr>
          <a:xfrm>
            <a:off x="1270" y="1553845"/>
            <a:ext cx="4162425" cy="1631950"/>
          </a:xfrm>
        </p:spPr>
        <p:txBody>
          <a:bodyPr/>
          <a:lstStyle/>
          <a:p>
            <a:pPr marL="0" indent="0">
              <a:buNone/>
            </a:pPr>
            <a:endParaRPr lang="en-US" altLang="ru-RU" sz="2400"/>
          </a:p>
          <a:p>
            <a:pPr marL="0" indent="0">
              <a:buNone/>
            </a:pPr>
            <a:r>
              <a:rPr lang="en-US" altLang="en-US" sz="1800" b="1"/>
              <a:t>Над</a:t>
            </a:r>
            <a:r>
              <a:rPr lang="en-US" altLang="ru-RU" sz="1800" b="1"/>
              <a:t> </a:t>
            </a:r>
            <a:r>
              <a:rPr lang="en-US" altLang="en-US" sz="1800" b="1"/>
              <a:t>раковиной</a:t>
            </a:r>
            <a:r>
              <a:rPr lang="en-US" altLang="ru-RU" sz="1800" b="1"/>
              <a:t> </a:t>
            </a:r>
            <a:r>
              <a:rPr lang="en-US" altLang="en-US" sz="1800" b="1"/>
              <a:t>висит</a:t>
            </a:r>
            <a:r>
              <a:rPr lang="en-US" altLang="ru-RU" sz="1800" b="1"/>
              <a:t> </a:t>
            </a:r>
            <a:r>
              <a:rPr lang="en-US" altLang="en-US" sz="1800" b="1"/>
              <a:t>алгоритм</a:t>
            </a:r>
            <a:r>
              <a:rPr lang="en-US" altLang="ru-RU" sz="1800" b="1"/>
              <a:t> </a:t>
            </a:r>
            <a:r>
              <a:rPr lang="en-US" altLang="en-US" sz="1800" b="1"/>
              <a:t>мытья</a:t>
            </a:r>
            <a:r>
              <a:rPr lang="en-US" altLang="ru-RU" sz="1800" b="1"/>
              <a:t> </a:t>
            </a:r>
            <a:r>
              <a:rPr lang="en-US" altLang="en-US" sz="1800" b="1"/>
              <a:t>рук</a:t>
            </a:r>
            <a:r>
              <a:rPr lang="en-US" altLang="ru-RU" sz="1800" b="1"/>
              <a:t> </a:t>
            </a:r>
            <a:r>
              <a:rPr lang="en-US" altLang="en-US" sz="1800" b="1"/>
              <a:t>в</a:t>
            </a:r>
            <a:r>
              <a:rPr lang="en-US" altLang="ru-RU" sz="1800" b="1"/>
              <a:t> </a:t>
            </a:r>
            <a:r>
              <a:rPr lang="en-US" altLang="en-US" sz="1800" b="1"/>
              <a:t>картинках</a:t>
            </a:r>
            <a:r>
              <a:rPr lang="en-US" altLang="ru-RU" sz="1800" b="1"/>
              <a:t> (1 – </a:t>
            </a:r>
            <a:r>
              <a:rPr lang="en-US" altLang="en-US" sz="1800" b="1"/>
              <a:t>намочить</a:t>
            </a:r>
            <a:r>
              <a:rPr lang="en-US" altLang="ru-RU" sz="1800" b="1"/>
              <a:t>, 2 – </a:t>
            </a:r>
            <a:r>
              <a:rPr lang="en-US" altLang="en-US" sz="1800" b="1"/>
              <a:t>мыло</a:t>
            </a:r>
            <a:r>
              <a:rPr lang="en-US" altLang="ru-RU" sz="1800" b="1"/>
              <a:t>, 3 – </a:t>
            </a:r>
            <a:r>
              <a:rPr lang="en-US" altLang="en-US" sz="1800" b="1"/>
              <a:t>потереть</a:t>
            </a:r>
            <a:r>
              <a:rPr lang="en-US" altLang="ru-RU" sz="1800" b="1"/>
              <a:t>, 4 – </a:t>
            </a:r>
            <a:r>
              <a:rPr lang="en-US" altLang="en-US" sz="1800" b="1"/>
              <a:t>смыть</a:t>
            </a:r>
            <a:r>
              <a:rPr lang="en-US" altLang="ru-RU" sz="1800" b="1"/>
              <a:t>, 5 – </a:t>
            </a:r>
            <a:r>
              <a:rPr lang="en-US" altLang="en-US" sz="1800" b="1"/>
              <a:t>вытереть</a:t>
            </a:r>
            <a:r>
              <a:rPr lang="en-US" altLang="ru-RU" sz="1800" b="1"/>
              <a:t>).</a:t>
            </a:r>
          </a:p>
          <a:p>
            <a:pPr marL="0" indent="0">
              <a:buNone/>
            </a:pPr>
            <a:endParaRPr lang="en-US" altLang="ru-RU" sz="1800" b="1"/>
          </a:p>
        </p:txBody>
      </p:sp>
      <p:sp>
        <p:nvSpPr>
          <p:cNvPr id="5" name="Замещающий текст 4"/>
          <p:cNvSpPr>
            <a:spLocks noGrp="1"/>
          </p:cNvSpPr>
          <p:nvPr>
            <p:ph type="body" sz="quarter" idx="3"/>
          </p:nvPr>
        </p:nvSpPr>
        <p:spPr>
          <a:xfrm>
            <a:off x="4567555" y="1249680"/>
            <a:ext cx="3854450" cy="2360295"/>
          </a:xfrm>
        </p:spPr>
        <p:txBody>
          <a:bodyPr/>
          <a:lstStyle/>
          <a:p>
            <a:r>
              <a:rPr lang="en-US" altLang="en-US" sz="1800">
                <a:sym typeface="+mn-ea"/>
              </a:rPr>
              <a:t>Перед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едой</a:t>
            </a:r>
            <a:r>
              <a:rPr lang="en-US" altLang="ru-RU" sz="1800">
                <a:sym typeface="+mn-ea"/>
              </a:rPr>
              <a:t> – </a:t>
            </a:r>
            <a:r>
              <a:rPr lang="en-US" altLang="en-US" sz="1800">
                <a:sym typeface="+mn-ea"/>
              </a:rPr>
              <a:t>хлопок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в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ладоши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и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хоровая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фраза</a:t>
            </a:r>
            <a:r>
              <a:rPr lang="en-US" altLang="ru-RU" sz="1800">
                <a:sym typeface="+mn-ea"/>
              </a:rPr>
              <a:t>: </a:t>
            </a:r>
            <a:r>
              <a:rPr lang="en-US" altLang="en-US" sz="1800">
                <a:sym typeface="+mn-ea"/>
              </a:rPr>
              <a:t>«Моем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руки</a:t>
            </a:r>
            <a:r>
              <a:rPr lang="en-US" altLang="ru-RU" sz="1800">
                <a:sym typeface="+mn-ea"/>
              </a:rPr>
              <a:t> – </a:t>
            </a:r>
            <a:r>
              <a:rPr lang="en-US" altLang="en-US" sz="1800">
                <a:sym typeface="+mn-ea"/>
              </a:rPr>
              <a:t>моем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дружно</a:t>
            </a:r>
            <a:r>
              <a:rPr lang="en-US" altLang="ru-RU" sz="1800">
                <a:sym typeface="+mn-ea"/>
              </a:rPr>
              <a:t>! </a:t>
            </a:r>
            <a:r>
              <a:rPr lang="en-US" altLang="en-US" sz="1800">
                <a:sym typeface="+mn-ea"/>
              </a:rPr>
              <a:t>Без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воды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покушать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нужно</a:t>
            </a:r>
            <a:r>
              <a:rPr lang="en-US" altLang="ru-RU" sz="1800">
                <a:sym typeface="+mn-ea"/>
              </a:rPr>
              <a:t>? </a:t>
            </a:r>
            <a:r>
              <a:rPr lang="en-US" altLang="en-US" sz="1800">
                <a:sym typeface="+mn-ea"/>
              </a:rPr>
              <a:t>Нет</a:t>
            </a:r>
            <a:r>
              <a:rPr lang="en-US" altLang="ru-RU" sz="1800">
                <a:sym typeface="+mn-ea"/>
              </a:rPr>
              <a:t>!</a:t>
            </a:r>
            <a:r>
              <a:rPr lang="en-US" altLang="en-US" sz="1800">
                <a:sym typeface="+mn-ea"/>
              </a:rPr>
              <a:t>»</a:t>
            </a:r>
            <a:endParaRPr lang="en-US" altLang="en-US"/>
          </a:p>
          <a:p>
            <a:endParaRPr lang="ru-RU" altLang="en-US"/>
          </a:p>
        </p:txBody>
      </p:sp>
      <p:sp>
        <p:nvSpPr>
          <p:cNvPr id="6" name="Замещающее содержимое 5"/>
          <p:cNvSpPr>
            <a:spLocks noGrp="1"/>
          </p:cNvSpPr>
          <p:nvPr>
            <p:ph sz="quarter" idx="4"/>
          </p:nvPr>
        </p:nvSpPr>
        <p:spPr>
          <a:xfrm>
            <a:off x="8609330" y="1863725"/>
            <a:ext cx="3166745" cy="1322070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1800" b="1">
                <a:sym typeface="+mn-ea"/>
              </a:rPr>
              <a:t>Работа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с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родителями</a:t>
            </a:r>
            <a:r>
              <a:rPr lang="en-US" altLang="ru-RU" sz="1800" b="1">
                <a:sym typeface="+mn-ea"/>
              </a:rPr>
              <a:t>:</a:t>
            </a:r>
            <a:endParaRPr lang="en-US" altLang="ru-RU" sz="1800" b="1"/>
          </a:p>
          <a:p>
            <a:pPr marL="0" indent="0">
              <a:buNone/>
            </a:pPr>
            <a:r>
              <a:rPr lang="en-US" altLang="en-US" sz="1800" b="1">
                <a:sym typeface="+mn-ea"/>
              </a:rPr>
              <a:t>Выдаётся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домашний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чек</a:t>
            </a:r>
            <a:r>
              <a:rPr lang="en-US" altLang="ru-RU" sz="1800" b="1">
                <a:sym typeface="+mn-ea"/>
              </a:rPr>
              <a:t>-</a:t>
            </a:r>
            <a:r>
              <a:rPr lang="en-US" altLang="en-US" sz="1800" b="1">
                <a:sym typeface="+mn-ea"/>
              </a:rPr>
              <a:t>лист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«Напоминалка»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с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теми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же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картинками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для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ванной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комнаты</a:t>
            </a:r>
            <a:r>
              <a:rPr lang="en-US" altLang="ru-RU" sz="1800" b="1">
                <a:sym typeface="+mn-ea"/>
              </a:rPr>
              <a:t>.</a:t>
            </a:r>
            <a:endParaRPr lang="en-US" altLang="ru-RU" sz="1800" b="1"/>
          </a:p>
          <a:p>
            <a:endParaRPr lang="ru-RU" altLang="en-US" sz="1800" b="1"/>
          </a:p>
        </p:txBody>
      </p:sp>
      <p:pic>
        <p:nvPicPr>
          <p:cNvPr id="7" name="Изображение 6" descr="ee63ea93-465d-4e49-8b52-d919a1ae6de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10" y="3468370"/>
            <a:ext cx="3764280" cy="3145155"/>
          </a:xfrm>
          <a:prstGeom prst="rect">
            <a:avLst/>
          </a:prstGeom>
        </p:spPr>
      </p:pic>
      <p:pic>
        <p:nvPicPr>
          <p:cNvPr id="8" name="Изображение 7" descr="4e7c473b-bd9c-40e6-a872-d361910747f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720" y="3469005"/>
            <a:ext cx="3502660" cy="3144520"/>
          </a:xfrm>
          <a:prstGeom prst="rect">
            <a:avLst/>
          </a:prstGeom>
        </p:spPr>
      </p:pic>
      <p:pic>
        <p:nvPicPr>
          <p:cNvPr id="9" name="Изображение 8" descr="8c2b8836-a812-4fab-97e7-a095c61332a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6145" y="3447415"/>
            <a:ext cx="3493135" cy="31661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 descr="m64g82tuivqqyaglwapvx2b4hy9ommw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0" y="3681095"/>
            <a:ext cx="2849880" cy="284988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30" y="0"/>
            <a:ext cx="10203180" cy="970915"/>
          </a:xfrm>
        </p:spPr>
        <p:txBody>
          <a:bodyPr/>
          <a:lstStyle/>
          <a:p>
            <a:r>
              <a:rPr lang="en-US" altLang="en-US"/>
              <a:t>Механизм</a:t>
            </a:r>
            <a:r>
              <a:rPr lang="en-US" altLang="ru-RU"/>
              <a:t>. </a:t>
            </a:r>
            <a:r>
              <a:rPr lang="en-US" altLang="en-US"/>
              <a:t>Блок</a:t>
            </a:r>
            <a:r>
              <a:rPr lang="en-US" altLang="ru-RU"/>
              <a:t> </a:t>
            </a:r>
            <a:r>
              <a:rPr lang="en-US" altLang="en-US"/>
              <a:t>«Здоровые</a:t>
            </a:r>
            <a:r>
              <a:rPr lang="en-US" altLang="ru-RU"/>
              <a:t> </a:t>
            </a:r>
            <a:r>
              <a:rPr lang="en-US" altLang="en-US"/>
              <a:t>ножки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спинка»</a:t>
            </a:r>
          </a:p>
        </p:txBody>
      </p:sp>
      <p:sp>
        <p:nvSpPr>
          <p:cNvPr id="5" name="Замещающий текст 4"/>
          <p:cNvSpPr>
            <a:spLocks noGrp="1"/>
          </p:cNvSpPr>
          <p:nvPr>
            <p:ph type="body" idx="1"/>
          </p:nvPr>
        </p:nvSpPr>
        <p:spPr>
          <a:xfrm>
            <a:off x="62230" y="970915"/>
            <a:ext cx="5838190" cy="1377950"/>
          </a:xfrm>
        </p:spPr>
        <p:txBody>
          <a:bodyPr/>
          <a:lstStyle/>
          <a:p>
            <a:r>
              <a:rPr lang="en-US" altLang="en-US">
                <a:sym typeface="+mn-ea"/>
              </a:rPr>
              <a:t>Для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детей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с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ЗПР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критически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важна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сенсорная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стимуляция</a:t>
            </a:r>
            <a:r>
              <a:rPr lang="en-US" altLang="ru-RU">
                <a:sym typeface="+mn-ea"/>
              </a:rPr>
              <a:t>:</a:t>
            </a:r>
            <a:endParaRPr lang="en-US" altLang="ru-RU"/>
          </a:p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2"/>
          </p:nvPr>
        </p:nvSpPr>
        <p:spPr>
          <a:xfrm>
            <a:off x="141605" y="1866265"/>
            <a:ext cx="4108450" cy="2979420"/>
          </a:xfrm>
        </p:spPr>
        <p:txBody>
          <a:bodyPr/>
          <a:lstStyle/>
          <a:p>
            <a:pPr marL="0" indent="0">
              <a:buNone/>
            </a:pPr>
            <a:endParaRPr lang="en-US" altLang="en-US" sz="2000" b="1"/>
          </a:p>
          <a:p>
            <a:pPr marL="0" indent="0">
              <a:buNone/>
            </a:pPr>
            <a:r>
              <a:rPr lang="en-US" altLang="en-US" sz="2000" b="1"/>
              <a:t>Упражнение</a:t>
            </a:r>
            <a:r>
              <a:rPr lang="en-US" altLang="ru-RU" sz="2000" b="1"/>
              <a:t> </a:t>
            </a:r>
            <a:r>
              <a:rPr lang="ru-RU" altLang="en-US" sz="2000" b="1"/>
              <a:t>- </a:t>
            </a:r>
            <a:r>
              <a:rPr lang="en-US" altLang="en-US" sz="2000" b="1"/>
              <a:t>Что</a:t>
            </a:r>
            <a:r>
              <a:rPr lang="en-US" altLang="ru-RU" sz="2000" b="1"/>
              <a:t> </a:t>
            </a:r>
            <a:r>
              <a:rPr lang="en-US" altLang="en-US" sz="2000" b="1"/>
              <a:t>развивает</a:t>
            </a:r>
            <a:r>
              <a:rPr lang="en-US" altLang="ru-RU" sz="2000" b="1"/>
              <a:t> </a:t>
            </a:r>
            <a:r>
              <a:rPr lang="en-US" altLang="en-US" sz="2000" b="1"/>
              <a:t>Ч</a:t>
            </a:r>
            <a:r>
              <a:rPr lang="ru-RU" altLang="en-US" sz="2000" b="1"/>
              <a:t>и</a:t>
            </a:r>
            <a:r>
              <a:rPr lang="en-US" altLang="en-US" sz="2000" b="1"/>
              <a:t>стота</a:t>
            </a:r>
            <a:r>
              <a:rPr lang="ru-RU" altLang="en-US" sz="2000" b="1"/>
              <a:t>.</a:t>
            </a:r>
            <a:endParaRPr lang="en-US" altLang="en-US" sz="2000" b="1"/>
          </a:p>
          <a:p>
            <a:pPr marL="0" indent="0">
              <a:buNone/>
            </a:pPr>
            <a:endParaRPr lang="en-US" altLang="en-US" sz="1800" b="1"/>
          </a:p>
          <a:p>
            <a:pPr marL="0" indent="0">
              <a:buNone/>
            </a:pPr>
            <a:endParaRPr lang="en-US" altLang="en-US" sz="1800" b="1"/>
          </a:p>
          <a:p>
            <a:pPr marL="0" indent="0">
              <a:buNone/>
            </a:pPr>
            <a:r>
              <a:rPr lang="en-US" altLang="en-US" sz="1800" b="1"/>
              <a:t>«Сухой</a:t>
            </a:r>
            <a:r>
              <a:rPr lang="en-US" altLang="ru-RU" sz="1800" b="1"/>
              <a:t> </a:t>
            </a:r>
            <a:r>
              <a:rPr lang="en-US" altLang="en-US" sz="1800" b="1"/>
              <a:t>бассейн»</a:t>
            </a:r>
            <a:r>
              <a:rPr lang="en-US" altLang="ru-RU" sz="1800" b="1"/>
              <a:t> (</a:t>
            </a:r>
            <a:r>
              <a:rPr lang="en-US" altLang="en-US" sz="1800" b="1"/>
              <a:t>мячики</a:t>
            </a:r>
            <a:r>
              <a:rPr lang="en-US" altLang="ru-RU" sz="1800" b="1"/>
              <a:t>) </a:t>
            </a:r>
            <a:r>
              <a:rPr lang="en-US" altLang="en-US" sz="1800" b="1"/>
              <a:t>Снятие</a:t>
            </a:r>
            <a:r>
              <a:rPr lang="en-US" altLang="ru-RU" sz="1800" b="1"/>
              <a:t> </a:t>
            </a:r>
            <a:r>
              <a:rPr lang="en-US" altLang="en-US" sz="1800" b="1"/>
              <a:t>тактильной</a:t>
            </a:r>
            <a:r>
              <a:rPr lang="en-US" altLang="ru-RU" sz="1800" b="1"/>
              <a:t> </a:t>
            </a:r>
            <a:r>
              <a:rPr lang="en-US" altLang="en-US" sz="1800" b="1"/>
              <a:t>тревожности</a:t>
            </a:r>
            <a:r>
              <a:rPr lang="en-US" altLang="ru-RU" sz="1800" b="1"/>
              <a:t> 1 </a:t>
            </a:r>
            <a:r>
              <a:rPr lang="en-US" altLang="en-US" sz="1800" b="1"/>
              <a:t>раз</a:t>
            </a:r>
            <a:r>
              <a:rPr lang="en-US" altLang="ru-RU" sz="1800" b="1"/>
              <a:t> </a:t>
            </a:r>
            <a:r>
              <a:rPr lang="en-US" altLang="en-US" sz="1800" b="1"/>
              <a:t>в</a:t>
            </a:r>
            <a:r>
              <a:rPr lang="en-US" altLang="ru-RU" sz="1800" b="1"/>
              <a:t> </a:t>
            </a:r>
            <a:r>
              <a:rPr lang="en-US" altLang="en-US" sz="1800" b="1"/>
              <a:t>день</a:t>
            </a:r>
          </a:p>
          <a:p>
            <a:endParaRPr lang="en-US" altLang="ru-RU" sz="2400"/>
          </a:p>
          <a:p>
            <a:pPr marL="0" indent="0" algn="ctr">
              <a:buNone/>
            </a:pPr>
            <a:endParaRPr lang="en-US" altLang="ru-RU" sz="2400"/>
          </a:p>
        </p:txBody>
      </p:sp>
      <p:sp>
        <p:nvSpPr>
          <p:cNvPr id="6" name="Замещающий текст 5"/>
          <p:cNvSpPr>
            <a:spLocks noGrp="1"/>
          </p:cNvSpPr>
          <p:nvPr>
            <p:ph type="body" sz="quarter" idx="3"/>
          </p:nvPr>
        </p:nvSpPr>
        <p:spPr>
          <a:xfrm>
            <a:off x="4457700" y="2605405"/>
            <a:ext cx="4242435" cy="630555"/>
          </a:xfrm>
        </p:spPr>
        <p:txBody>
          <a:bodyPr/>
          <a:lstStyle/>
          <a:p>
            <a:r>
              <a:rPr lang="en-US" altLang="en-US" sz="1800">
                <a:sym typeface="+mn-ea"/>
              </a:rPr>
              <a:t>Ходьба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по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массажным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коврикам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Профилактика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плоскостопия</a:t>
            </a:r>
            <a:r>
              <a:rPr lang="en-US" altLang="ru-RU" sz="1800">
                <a:sym typeface="+mn-ea"/>
              </a:rPr>
              <a:t> 2 </a:t>
            </a:r>
            <a:r>
              <a:rPr lang="en-US" altLang="en-US" sz="1800">
                <a:sym typeface="+mn-ea"/>
              </a:rPr>
              <a:t>раза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в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день</a:t>
            </a:r>
            <a:r>
              <a:rPr lang="en-US" altLang="ru-RU" sz="1800">
                <a:sym typeface="+mn-ea"/>
              </a:rPr>
              <a:t> </a:t>
            </a:r>
            <a:r>
              <a:rPr lang="en-US" altLang="en-US" sz="1800">
                <a:sym typeface="+mn-ea"/>
              </a:rPr>
              <a:t>по</a:t>
            </a:r>
            <a:r>
              <a:rPr lang="en-US" altLang="ru-RU" sz="1800">
                <a:sym typeface="+mn-ea"/>
              </a:rPr>
              <a:t> 3 </a:t>
            </a:r>
            <a:r>
              <a:rPr lang="en-US" altLang="en-US" sz="1800">
                <a:sym typeface="+mn-ea"/>
              </a:rPr>
              <a:t>мин</a:t>
            </a:r>
            <a:r>
              <a:rPr lang="ru-RU" altLang="en-US" sz="1800">
                <a:sym typeface="+mn-ea"/>
              </a:rPr>
              <a:t>.</a:t>
            </a:r>
            <a:endParaRPr lang="en-US" altLang="en-US" sz="1800"/>
          </a:p>
          <a:p>
            <a:endParaRPr lang="ru-RU" altLang="en-US" sz="1800"/>
          </a:p>
        </p:txBody>
      </p:sp>
      <p:sp>
        <p:nvSpPr>
          <p:cNvPr id="7" name="Замещающее содержимое 6"/>
          <p:cNvSpPr>
            <a:spLocks noGrp="1"/>
          </p:cNvSpPr>
          <p:nvPr>
            <p:ph sz="quarter" idx="4"/>
          </p:nvPr>
        </p:nvSpPr>
        <p:spPr>
          <a:xfrm>
            <a:off x="8578850" y="1356995"/>
            <a:ext cx="3613150" cy="1248410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1800" b="1">
                <a:sym typeface="+mn-ea"/>
              </a:rPr>
              <a:t>«Крокодильчик»</a:t>
            </a:r>
            <a:r>
              <a:rPr lang="en-US" altLang="ru-RU" sz="1800" b="1">
                <a:sym typeface="+mn-ea"/>
              </a:rPr>
              <a:t> (</a:t>
            </a:r>
            <a:r>
              <a:rPr lang="en-US" altLang="en-US" sz="1800" b="1">
                <a:sym typeface="+mn-ea"/>
              </a:rPr>
              <a:t>ходьба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на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четвереньках</a:t>
            </a:r>
            <a:r>
              <a:rPr lang="en-US" altLang="ru-RU" sz="1800" b="1">
                <a:sym typeface="+mn-ea"/>
              </a:rPr>
              <a:t>) </a:t>
            </a:r>
            <a:r>
              <a:rPr lang="en-US" altLang="en-US" sz="1800" b="1">
                <a:sym typeface="+mn-ea"/>
              </a:rPr>
              <a:t>Крупная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моторика</a:t>
            </a:r>
            <a:r>
              <a:rPr lang="en-US" altLang="ru-RU" sz="1800" b="1">
                <a:sym typeface="+mn-ea"/>
              </a:rPr>
              <a:t>, </a:t>
            </a:r>
            <a:r>
              <a:rPr lang="en-US" altLang="en-US" sz="1800" b="1">
                <a:sym typeface="+mn-ea"/>
              </a:rPr>
              <a:t>координация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На</a:t>
            </a:r>
            <a:r>
              <a:rPr lang="en-US" altLang="ru-RU" sz="1800" b="1">
                <a:sym typeface="+mn-ea"/>
              </a:rPr>
              <a:t> </a:t>
            </a:r>
            <a:r>
              <a:rPr lang="en-US" altLang="en-US" sz="1800" b="1">
                <a:sym typeface="+mn-ea"/>
              </a:rPr>
              <a:t>физминутке</a:t>
            </a:r>
            <a:endParaRPr lang="en-US" altLang="en-US" sz="1800" b="1"/>
          </a:p>
          <a:p>
            <a:endParaRPr lang="ru-RU" altLang="en-US" sz="1800" b="1"/>
          </a:p>
        </p:txBody>
      </p:sp>
      <p:pic>
        <p:nvPicPr>
          <p:cNvPr id="4" name="Изображение 3" descr="00LmtU7UwG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3430" y="3129280"/>
            <a:ext cx="3160395" cy="1503045"/>
          </a:xfrm>
          <a:prstGeom prst="rect">
            <a:avLst/>
          </a:prstGeom>
        </p:spPr>
      </p:pic>
      <p:sp>
        <p:nvSpPr>
          <p:cNvPr id="8" name="Текстовое поле 7"/>
          <p:cNvSpPr txBox="1"/>
          <p:nvPr/>
        </p:nvSpPr>
        <p:spPr>
          <a:xfrm>
            <a:off x="3048000" y="5516245"/>
            <a:ext cx="60960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altLang="en-US" sz="2400" b="1">
                <a:sym typeface="+mn-ea"/>
              </a:rPr>
              <a:t>Все</a:t>
            </a:r>
            <a:r>
              <a:rPr lang="en-US" altLang="ru-RU" sz="2400" b="1">
                <a:sym typeface="+mn-ea"/>
              </a:rPr>
              <a:t> </a:t>
            </a:r>
            <a:r>
              <a:rPr lang="en-US" altLang="en-US" sz="2400" b="1">
                <a:sym typeface="+mn-ea"/>
              </a:rPr>
              <a:t>упражнения</a:t>
            </a:r>
            <a:r>
              <a:rPr lang="en-US" altLang="ru-RU" sz="2400" b="1">
                <a:sym typeface="+mn-ea"/>
              </a:rPr>
              <a:t> – </a:t>
            </a:r>
            <a:r>
              <a:rPr lang="en-US" altLang="en-US" sz="2400" b="1">
                <a:sym typeface="+mn-ea"/>
              </a:rPr>
              <a:t>только</a:t>
            </a:r>
            <a:r>
              <a:rPr lang="en-US" altLang="ru-RU" sz="2400" b="1">
                <a:sym typeface="+mn-ea"/>
              </a:rPr>
              <a:t> </a:t>
            </a:r>
            <a:r>
              <a:rPr lang="en-US" altLang="en-US" sz="2400" b="1">
                <a:sym typeface="+mn-ea"/>
              </a:rPr>
              <a:t>под</a:t>
            </a:r>
            <a:r>
              <a:rPr lang="en-US" altLang="ru-RU" sz="2400" b="1">
                <a:sym typeface="+mn-ea"/>
              </a:rPr>
              <a:t> </a:t>
            </a:r>
            <a:r>
              <a:rPr lang="en-US" altLang="en-US" sz="2400" b="1">
                <a:sym typeface="+mn-ea"/>
              </a:rPr>
              <a:t>присмотром</a:t>
            </a:r>
            <a:r>
              <a:rPr lang="en-US" altLang="ru-RU" sz="2400" b="1">
                <a:sym typeface="+mn-ea"/>
              </a:rPr>
              <a:t> </a:t>
            </a:r>
            <a:r>
              <a:rPr lang="en-US" altLang="en-US" sz="2400" b="1">
                <a:sym typeface="+mn-ea"/>
              </a:rPr>
              <a:t>тьютора</a:t>
            </a:r>
            <a:r>
              <a:rPr lang="en-US" altLang="ru-RU" sz="2400" b="1">
                <a:sym typeface="+mn-ea"/>
              </a:rPr>
              <a:t> </a:t>
            </a:r>
            <a:r>
              <a:rPr lang="en-US" altLang="en-US" sz="2400" b="1">
                <a:sym typeface="+mn-ea"/>
              </a:rPr>
              <a:t>или</a:t>
            </a:r>
            <a:r>
              <a:rPr lang="en-US" altLang="ru-RU" sz="2400" b="1">
                <a:sym typeface="+mn-ea"/>
              </a:rPr>
              <a:t> </a:t>
            </a:r>
            <a:r>
              <a:rPr lang="en-US" altLang="en-US" sz="2400" b="1">
                <a:sym typeface="+mn-ea"/>
              </a:rPr>
              <a:t>учителя</a:t>
            </a:r>
            <a:r>
              <a:rPr lang="en-US" altLang="ru-RU" sz="2400" b="1">
                <a:sym typeface="+mn-ea"/>
              </a:rPr>
              <a:t> </a:t>
            </a:r>
            <a:r>
              <a:rPr lang="en-US" altLang="en-US" sz="2400" b="1">
                <a:sym typeface="+mn-ea"/>
              </a:rPr>
              <a:t>ЛФК</a:t>
            </a:r>
            <a:r>
              <a:rPr lang="en-US" altLang="ru-RU" sz="2400" b="1">
                <a:sym typeface="+mn-ea"/>
              </a:rPr>
              <a:t>.</a:t>
            </a:r>
            <a:endParaRPr lang="en-US" altLang="ru-RU" sz="2400" b="1"/>
          </a:p>
        </p:txBody>
      </p:sp>
      <p:pic>
        <p:nvPicPr>
          <p:cNvPr id="10" name="Изображение 9" descr="child-crawling-hands-knees-milestones-tips-parents_1227880-1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8745" y="2569210"/>
            <a:ext cx="2623185" cy="262318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Работа</a:t>
            </a:r>
            <a:r>
              <a:rPr lang="en-US" altLang="ru-RU"/>
              <a:t> </a:t>
            </a:r>
            <a:r>
              <a:rPr lang="en-US" altLang="en-US"/>
              <a:t>с</a:t>
            </a:r>
            <a:r>
              <a:rPr lang="en-US" altLang="ru-RU"/>
              <a:t> </a:t>
            </a:r>
            <a:r>
              <a:rPr lang="en-US" altLang="en-US"/>
              <a:t>родителями</a:t>
            </a:r>
            <a:r>
              <a:rPr lang="en-US" altLang="ru-RU"/>
              <a:t> (</a:t>
            </a:r>
            <a:r>
              <a:rPr lang="en-US" altLang="en-US"/>
              <a:t>Ключевой</a:t>
            </a:r>
            <a:r>
              <a:rPr lang="en-US" altLang="ru-RU"/>
              <a:t> </a:t>
            </a:r>
            <a:r>
              <a:rPr lang="en-US" altLang="en-US"/>
              <a:t>блок</a:t>
            </a:r>
            <a:r>
              <a:rPr lang="en-US" altLang="ru-RU"/>
              <a:t>)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400"/>
              <a:t>Родительский</a:t>
            </a:r>
            <a:r>
              <a:rPr lang="en-US" altLang="ru-RU" sz="2400"/>
              <a:t> </a:t>
            </a:r>
            <a:r>
              <a:rPr lang="en-US" altLang="en-US" sz="2400"/>
              <a:t>клуб</a:t>
            </a:r>
            <a:r>
              <a:rPr lang="en-US" altLang="ru-RU" sz="2400"/>
              <a:t> </a:t>
            </a:r>
            <a:r>
              <a:rPr lang="en-US" altLang="en-US" sz="2400"/>
              <a:t>«Школа</a:t>
            </a:r>
            <a:r>
              <a:rPr lang="en-US" altLang="ru-RU" sz="2400"/>
              <a:t> </a:t>
            </a:r>
            <a:r>
              <a:rPr lang="en-US" altLang="en-US" sz="2400"/>
              <a:t>заботливых</a:t>
            </a:r>
            <a:r>
              <a:rPr lang="en-US" altLang="ru-RU" sz="2400"/>
              <a:t> </a:t>
            </a:r>
            <a:r>
              <a:rPr lang="en-US" altLang="en-US" sz="2400"/>
              <a:t>родителей»</a:t>
            </a:r>
            <a:endParaRPr lang="en-US" altLang="ru-RU" sz="2400"/>
          </a:p>
          <a:p>
            <a:r>
              <a:rPr lang="en-US" altLang="en-US" sz="2400"/>
              <a:t>Формат</a:t>
            </a:r>
            <a:r>
              <a:rPr lang="en-US" altLang="ru-RU" sz="2400"/>
              <a:t> </a:t>
            </a:r>
            <a:r>
              <a:rPr lang="en-US" altLang="en-US" sz="2400"/>
              <a:t>Тема</a:t>
            </a:r>
            <a:r>
              <a:rPr lang="en-US" altLang="ru-RU" sz="2400"/>
              <a:t> </a:t>
            </a:r>
            <a:r>
              <a:rPr lang="en-US" altLang="en-US" sz="2400"/>
              <a:t>Частота</a:t>
            </a:r>
          </a:p>
          <a:p>
            <a:r>
              <a:rPr lang="en-US" altLang="en-US" sz="2400"/>
              <a:t>Практикум</a:t>
            </a:r>
            <a:r>
              <a:rPr lang="en-US" altLang="ru-RU" sz="2400"/>
              <a:t> </a:t>
            </a:r>
            <a:r>
              <a:rPr lang="en-US" altLang="en-US" sz="2400"/>
              <a:t>«Как</a:t>
            </a:r>
            <a:r>
              <a:rPr lang="en-US" altLang="ru-RU" sz="2400"/>
              <a:t> </a:t>
            </a:r>
            <a:r>
              <a:rPr lang="en-US" altLang="en-US" sz="2400"/>
              <a:t>научить</a:t>
            </a:r>
            <a:r>
              <a:rPr lang="en-US" altLang="ru-RU" sz="2400"/>
              <a:t> </a:t>
            </a:r>
            <a:r>
              <a:rPr lang="en-US" altLang="en-US" sz="2400"/>
              <a:t>ребёнка</a:t>
            </a:r>
            <a:r>
              <a:rPr lang="en-US" altLang="ru-RU" sz="2400"/>
              <a:t> </a:t>
            </a:r>
            <a:r>
              <a:rPr lang="en-US" altLang="en-US" sz="2400"/>
              <a:t>чистить</a:t>
            </a:r>
            <a:r>
              <a:rPr lang="en-US" altLang="ru-RU" sz="2400"/>
              <a:t> </a:t>
            </a:r>
            <a:r>
              <a:rPr lang="en-US" altLang="en-US" sz="2400"/>
              <a:t>зубы</a:t>
            </a:r>
            <a:r>
              <a:rPr lang="en-US" altLang="ru-RU" sz="2400"/>
              <a:t> </a:t>
            </a:r>
            <a:r>
              <a:rPr lang="en-US" altLang="en-US" sz="2400"/>
              <a:t>без</a:t>
            </a:r>
            <a:r>
              <a:rPr lang="en-US" altLang="ru-RU" sz="2400"/>
              <a:t> </a:t>
            </a:r>
            <a:r>
              <a:rPr lang="en-US" altLang="en-US" sz="2400"/>
              <a:t>истерики»</a:t>
            </a:r>
            <a:r>
              <a:rPr lang="en-US" altLang="ru-RU" sz="2400"/>
              <a:t> 1 </a:t>
            </a:r>
            <a:r>
              <a:rPr lang="en-US" altLang="en-US" sz="2400"/>
              <a:t>раз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месяц</a:t>
            </a:r>
          </a:p>
          <a:p>
            <a:r>
              <a:rPr lang="en-US" altLang="en-US" sz="2400"/>
              <a:t>Мастер</a:t>
            </a:r>
            <a:r>
              <a:rPr lang="en-US" altLang="ru-RU" sz="2400"/>
              <a:t>-</a:t>
            </a:r>
            <a:r>
              <a:rPr lang="en-US" altLang="en-US" sz="2400"/>
              <a:t>класс</a:t>
            </a:r>
            <a:r>
              <a:rPr lang="en-US" altLang="ru-RU" sz="2400"/>
              <a:t> </a:t>
            </a:r>
            <a:r>
              <a:rPr lang="en-US" altLang="en-US" sz="2400"/>
              <a:t>«Быстрая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полезная</a:t>
            </a:r>
            <a:r>
              <a:rPr lang="en-US" altLang="ru-RU" sz="2400"/>
              <a:t> </a:t>
            </a:r>
            <a:r>
              <a:rPr lang="en-US" altLang="en-US" sz="2400"/>
              <a:t>еда</a:t>
            </a:r>
            <a:r>
              <a:rPr lang="en-US" altLang="ru-RU" sz="2400"/>
              <a:t> </a:t>
            </a:r>
            <a:r>
              <a:rPr lang="en-US" altLang="en-US" sz="2400"/>
              <a:t>для</a:t>
            </a:r>
            <a:r>
              <a:rPr lang="en-US" altLang="ru-RU" sz="2400"/>
              <a:t> </a:t>
            </a:r>
            <a:r>
              <a:rPr lang="en-US" altLang="en-US" sz="2400"/>
              <a:t>ребёнка</a:t>
            </a:r>
            <a:r>
              <a:rPr lang="en-US" altLang="ru-RU" sz="2400"/>
              <a:t> </a:t>
            </a:r>
            <a:r>
              <a:rPr lang="en-US" altLang="en-US" sz="2400"/>
              <a:t>с</a:t>
            </a:r>
            <a:r>
              <a:rPr lang="en-US" altLang="ru-RU" sz="2400"/>
              <a:t> </a:t>
            </a:r>
            <a:r>
              <a:rPr lang="en-US" altLang="en-US" sz="2400"/>
              <a:t>ЗПР»</a:t>
            </a:r>
            <a:r>
              <a:rPr lang="en-US" altLang="ru-RU" sz="2400"/>
              <a:t> 1 </a:t>
            </a:r>
            <a:r>
              <a:rPr lang="en-US" altLang="en-US" sz="2400"/>
              <a:t>раз</a:t>
            </a:r>
          </a:p>
          <a:p>
            <a:r>
              <a:rPr lang="en-US" altLang="en-US" sz="2400"/>
              <a:t>Тренинг</a:t>
            </a:r>
            <a:r>
              <a:rPr lang="en-US" altLang="ru-RU" sz="2400"/>
              <a:t> </a:t>
            </a:r>
            <a:r>
              <a:rPr lang="en-US" altLang="en-US" sz="2400"/>
              <a:t>«Режим</a:t>
            </a:r>
            <a:r>
              <a:rPr lang="en-US" altLang="ru-RU" sz="2400"/>
              <a:t> </a:t>
            </a:r>
            <a:r>
              <a:rPr lang="en-US" altLang="en-US" sz="2400"/>
              <a:t>дня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картинках»</a:t>
            </a:r>
            <a:r>
              <a:rPr lang="en-US" altLang="ru-RU" sz="2400"/>
              <a:t> (</a:t>
            </a:r>
            <a:r>
              <a:rPr lang="en-US" altLang="en-US" sz="2400"/>
              <a:t>делаем</a:t>
            </a:r>
            <a:r>
              <a:rPr lang="en-US" altLang="ru-RU" sz="2400"/>
              <a:t> </a:t>
            </a:r>
            <a:r>
              <a:rPr lang="en-US" altLang="en-US" sz="2400"/>
              <a:t>вместе</a:t>
            </a:r>
            <a:r>
              <a:rPr lang="en-US" altLang="ru-RU" sz="2400"/>
              <a:t> </a:t>
            </a:r>
            <a:r>
              <a:rPr lang="en-US" altLang="en-US" sz="2400"/>
              <a:t>с</a:t>
            </a:r>
            <a:r>
              <a:rPr lang="en-US" altLang="ru-RU" sz="2400"/>
              <a:t> </a:t>
            </a:r>
            <a:r>
              <a:rPr lang="en-US" altLang="en-US" sz="2400"/>
              <a:t>детьми</a:t>
            </a:r>
            <a:r>
              <a:rPr lang="en-US" altLang="ru-RU" sz="2400"/>
              <a:t>) 1 </a:t>
            </a:r>
            <a:r>
              <a:rPr lang="en-US" altLang="en-US" sz="2400"/>
              <a:t>раз</a:t>
            </a:r>
          </a:p>
          <a:p>
            <a:r>
              <a:rPr lang="en-US" altLang="en-US" sz="2400"/>
              <a:t>Челлендж</a:t>
            </a:r>
            <a:r>
              <a:rPr lang="en-US" altLang="ru-RU" sz="2400"/>
              <a:t> </a:t>
            </a:r>
            <a:r>
              <a:rPr lang="en-US" altLang="en-US" sz="2400"/>
              <a:t>Фото</a:t>
            </a:r>
            <a:r>
              <a:rPr lang="en-US" altLang="ru-RU" sz="2400"/>
              <a:t>-</a:t>
            </a:r>
            <a:r>
              <a:rPr lang="en-US" altLang="en-US" sz="2400"/>
              <a:t>отчёт</a:t>
            </a:r>
            <a:r>
              <a:rPr lang="en-US" altLang="ru-RU" sz="2400"/>
              <a:t> </a:t>
            </a:r>
            <a:r>
              <a:rPr lang="en-US" altLang="en-US" sz="2400"/>
              <a:t>«Мы</a:t>
            </a:r>
            <a:r>
              <a:rPr lang="en-US" altLang="ru-RU" sz="2400"/>
              <a:t> </a:t>
            </a:r>
            <a:r>
              <a:rPr lang="en-US" altLang="en-US" sz="2400"/>
              <a:t>на</a:t>
            </a:r>
            <a:r>
              <a:rPr lang="en-US" altLang="ru-RU" sz="2400"/>
              <a:t> </a:t>
            </a:r>
            <a:r>
              <a:rPr lang="en-US" altLang="en-US" sz="2400"/>
              <a:t>зарядке</a:t>
            </a:r>
            <a:r>
              <a:rPr lang="en-US" altLang="ru-RU" sz="2400"/>
              <a:t> </a:t>
            </a:r>
            <a:r>
              <a:rPr lang="en-US" altLang="en-US" sz="2400"/>
              <a:t>всей</a:t>
            </a:r>
            <a:r>
              <a:rPr lang="en-US" altLang="ru-RU" sz="2400"/>
              <a:t> </a:t>
            </a:r>
            <a:r>
              <a:rPr lang="en-US" altLang="en-US" sz="2400"/>
              <a:t>семьёй»</a:t>
            </a:r>
            <a:r>
              <a:rPr lang="en-US" altLang="ru-RU" sz="2400"/>
              <a:t> 2 </a:t>
            </a:r>
            <a:r>
              <a:rPr lang="en-US" altLang="en-US" sz="2400"/>
              <a:t>недели</a:t>
            </a:r>
            <a:endParaRPr lang="en-US" altLang="ru-RU" sz="2400"/>
          </a:p>
          <a:p>
            <a:r>
              <a:rPr lang="en-US" altLang="en-US" sz="2400"/>
              <a:t>Результат</a:t>
            </a:r>
            <a:r>
              <a:rPr lang="en-US" altLang="ru-RU" sz="2400"/>
              <a:t> </a:t>
            </a:r>
            <a:r>
              <a:rPr lang="en-US" altLang="en-US" sz="2400"/>
              <a:t>для</a:t>
            </a:r>
            <a:r>
              <a:rPr lang="en-US" altLang="ru-RU" sz="2400"/>
              <a:t> </a:t>
            </a:r>
            <a:r>
              <a:rPr lang="en-US" altLang="en-US" sz="2400"/>
              <a:t>родителей</a:t>
            </a:r>
            <a:r>
              <a:rPr lang="en-US" altLang="ru-RU" sz="2400"/>
              <a:t>:</a:t>
            </a:r>
          </a:p>
          <a:p>
            <a:r>
              <a:rPr lang="en-US" altLang="en-US" sz="2400"/>
              <a:t>Снижение</a:t>
            </a:r>
            <a:r>
              <a:rPr lang="en-US" altLang="ru-RU" sz="2400"/>
              <a:t> </a:t>
            </a:r>
            <a:r>
              <a:rPr lang="en-US" altLang="en-US" sz="2400"/>
              <a:t>тревоги</a:t>
            </a:r>
            <a:r>
              <a:rPr lang="en-US" altLang="ru-RU" sz="2400"/>
              <a:t>, </a:t>
            </a:r>
            <a:r>
              <a:rPr lang="en-US" altLang="en-US" sz="2400"/>
              <a:t>конкретные</a:t>
            </a:r>
            <a:r>
              <a:rPr lang="en-US" altLang="ru-RU" sz="2400"/>
              <a:t> </a:t>
            </a:r>
            <a:r>
              <a:rPr lang="en-US" altLang="en-US" sz="2400"/>
              <a:t>приёмы</a:t>
            </a:r>
            <a:r>
              <a:rPr lang="en-US" altLang="ru-RU" sz="2400"/>
              <a:t>, </a:t>
            </a:r>
            <a:r>
              <a:rPr lang="en-US" altLang="en-US" sz="2400"/>
              <a:t>единые</a:t>
            </a:r>
            <a:r>
              <a:rPr lang="en-US" altLang="ru-RU" sz="2400"/>
              <a:t> </a:t>
            </a:r>
            <a:r>
              <a:rPr lang="en-US" altLang="en-US" sz="2400"/>
              <a:t>требования</a:t>
            </a:r>
            <a:r>
              <a:rPr lang="en-US" altLang="ru-RU" sz="2400"/>
              <a:t> </a:t>
            </a:r>
            <a:r>
              <a:rPr lang="en-US" altLang="en-US" sz="2400"/>
              <a:t>школы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дома</a:t>
            </a:r>
            <a:r>
              <a:rPr lang="en-US" altLang="ru-RU" sz="2400"/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-51435"/>
            <a:ext cx="10972800" cy="582613"/>
          </a:xfrm>
        </p:spPr>
        <p:txBody>
          <a:bodyPr/>
          <a:lstStyle/>
          <a:p>
            <a:r>
              <a:rPr lang="en-US" altLang="en-US">
                <a:sym typeface="+mn-ea"/>
              </a:rPr>
              <a:t>Календарный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план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мероприятий</a:t>
            </a:r>
            <a:endParaRPr lang="ru-RU" altLang="en-US"/>
          </a:p>
        </p:txBody>
      </p:sp>
      <p:graphicFrame>
        <p:nvGraphicFramePr>
          <p:cNvPr id="4" name="Таблица 3"/>
          <p:cNvGraphicFramePr/>
          <p:nvPr>
            <p:custDataLst>
              <p:tags r:id="rId1"/>
            </p:custDataLst>
          </p:nvPr>
        </p:nvGraphicFramePr>
        <p:xfrm>
          <a:off x="868045" y="438785"/>
          <a:ext cx="8448675" cy="6866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6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6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6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46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Месяц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Мероприятие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Ответственный</a:t>
                      </a:r>
                      <a:endParaRPr lang="ru-RU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Октябрь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Диагностика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«Моё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тело»</a:t>
                      </a:r>
                      <a:r>
                        <a:rPr lang="en-US" altLang="ru-RU" sz="1800">
                          <a:sym typeface="+mn-ea"/>
                        </a:rPr>
                        <a:t> (</a:t>
                      </a:r>
                      <a:r>
                        <a:rPr lang="en-US" altLang="en-US" sz="1800">
                          <a:sym typeface="+mn-ea"/>
                        </a:rPr>
                        <a:t>части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тела</a:t>
                      </a:r>
                      <a:r>
                        <a:rPr lang="en-US" altLang="ru-RU" sz="1800">
                          <a:sym typeface="+mn-ea"/>
                        </a:rPr>
                        <a:t>, </a:t>
                      </a:r>
                      <a:r>
                        <a:rPr lang="en-US" altLang="en-US" sz="1800">
                          <a:sym typeface="+mn-ea"/>
                        </a:rPr>
                        <a:t>ощущения</a:t>
                      </a:r>
                      <a:r>
                        <a:rPr lang="en-US" altLang="ru-RU" sz="1800">
                          <a:sym typeface="+mn-ea"/>
                        </a:rPr>
                        <a:t>)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 b="1">
                          <a:sym typeface="+mn-ea"/>
                        </a:rPr>
                        <a:t>Дефектолог</a:t>
                      </a:r>
                      <a:endParaRPr lang="ru-RU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Ноябрь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Игровое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занятие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«Мойдодыр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в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гостях»</a:t>
                      </a:r>
                      <a:r>
                        <a:rPr lang="en-US" altLang="ru-RU" sz="1800">
                          <a:sym typeface="+mn-ea"/>
                        </a:rPr>
                        <a:t> (</a:t>
                      </a:r>
                      <a:r>
                        <a:rPr lang="en-US" altLang="en-US" sz="1800">
                          <a:sym typeface="+mn-ea"/>
                        </a:rPr>
                        <a:t>гигиена</a:t>
                      </a:r>
                      <a:r>
                        <a:rPr lang="en-US" altLang="ru-RU" sz="1800">
                          <a:sym typeface="+mn-ea"/>
                        </a:rPr>
                        <a:t>)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 b="1">
                          <a:sym typeface="+mn-ea"/>
                        </a:rPr>
                        <a:t>Психолог</a:t>
                      </a:r>
                      <a:endParaRPr lang="ru-RU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Декабрь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ЛФК</a:t>
                      </a:r>
                      <a:r>
                        <a:rPr lang="en-US" altLang="ru-RU" sz="1800">
                          <a:sym typeface="+mn-ea"/>
                        </a:rPr>
                        <a:t>-</a:t>
                      </a:r>
                      <a:r>
                        <a:rPr lang="en-US" altLang="en-US" sz="1800">
                          <a:sym typeface="+mn-ea"/>
                        </a:rPr>
                        <a:t>праздник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«Весёлые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зверята»</a:t>
                      </a:r>
                      <a:r>
                        <a:rPr lang="en-US" altLang="ru-RU" sz="1800">
                          <a:sym typeface="+mn-ea"/>
                        </a:rPr>
                        <a:t> (</a:t>
                      </a:r>
                      <a:r>
                        <a:rPr lang="en-US" altLang="en-US" sz="1800">
                          <a:sym typeface="+mn-ea"/>
                        </a:rPr>
                        <a:t>имитация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движений</a:t>
                      </a:r>
                      <a:r>
                        <a:rPr lang="en-US" altLang="ru-RU" sz="1800">
                          <a:sym typeface="+mn-ea"/>
                        </a:rPr>
                        <a:t>) 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 b="1">
                          <a:sym typeface="+mn-ea"/>
                        </a:rPr>
                        <a:t>Учитель</a:t>
                      </a:r>
                      <a:r>
                        <a:rPr lang="en-US" altLang="ru-RU" sz="1800" b="1">
                          <a:sym typeface="+mn-ea"/>
                        </a:rPr>
                        <a:t> </a:t>
                      </a:r>
                      <a:r>
                        <a:rPr lang="en-US" altLang="en-US" sz="1800" b="1">
                          <a:sym typeface="+mn-ea"/>
                        </a:rPr>
                        <a:t>ЛФК</a:t>
                      </a:r>
                      <a:endParaRPr lang="en-US" altLang="en-US" sz="1800"/>
                    </a:p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Январь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Мастер</a:t>
                      </a:r>
                      <a:r>
                        <a:rPr lang="en-US" altLang="ru-RU" sz="1800">
                          <a:sym typeface="+mn-ea"/>
                        </a:rPr>
                        <a:t>-</a:t>
                      </a:r>
                      <a:r>
                        <a:rPr lang="en-US" altLang="en-US" sz="1800">
                          <a:sym typeface="+mn-ea"/>
                        </a:rPr>
                        <a:t>класс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для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родителей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«Зарядка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без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слёз»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 b="1">
                          <a:sym typeface="+mn-ea"/>
                        </a:rPr>
                        <a:t>Все</a:t>
                      </a:r>
                      <a:r>
                        <a:rPr lang="en-US" altLang="ru-RU" sz="1800" b="1">
                          <a:sym typeface="+mn-ea"/>
                        </a:rPr>
                        <a:t> </a:t>
                      </a:r>
                      <a:r>
                        <a:rPr lang="en-US" altLang="en-US" sz="1800" b="1">
                          <a:sym typeface="+mn-ea"/>
                        </a:rPr>
                        <a:t>педагоги</a:t>
                      </a:r>
                      <a:endParaRPr lang="ru-RU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Февраль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Челлендж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«Самый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чистый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стол»</a:t>
                      </a:r>
                      <a:r>
                        <a:rPr lang="en-US" altLang="ru-RU" sz="1800">
                          <a:sym typeface="+mn-ea"/>
                        </a:rPr>
                        <a:t> (</a:t>
                      </a:r>
                      <a:r>
                        <a:rPr lang="en-US" altLang="en-US" sz="1800">
                          <a:sym typeface="+mn-ea"/>
                        </a:rPr>
                        <a:t>после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обеда</a:t>
                      </a:r>
                      <a:r>
                        <a:rPr lang="en-US" altLang="ru-RU" sz="1800">
                          <a:sym typeface="+mn-ea"/>
                        </a:rPr>
                        <a:t>)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ru-RU" sz="1800" b="1">
                          <a:sym typeface="+mn-ea"/>
                        </a:rPr>
                        <a:t> </a:t>
                      </a:r>
                      <a:r>
                        <a:rPr lang="en-US" altLang="en-US" sz="1800" b="1">
                          <a:sym typeface="+mn-ea"/>
                        </a:rPr>
                        <a:t>Тьюторы</a:t>
                      </a:r>
                      <a:endParaRPr lang="ru-RU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Март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Кукольный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театр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«Как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Мишка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здоровье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искал»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 b="1">
                          <a:sym typeface="+mn-ea"/>
                        </a:rPr>
                        <a:t>Логопед</a:t>
                      </a:r>
                      <a:endParaRPr lang="ru-RU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Апрель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Семейный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день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здоровья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в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спортзале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 b="1">
                          <a:sym typeface="+mn-ea"/>
                        </a:rPr>
                        <a:t>Все</a:t>
                      </a:r>
                      <a:endParaRPr lang="ru-RU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Май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>
                          <a:sym typeface="+mn-ea"/>
                        </a:rPr>
                        <a:t>Итоговая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r>
                        <a:rPr lang="en-US" altLang="en-US" sz="1800">
                          <a:sym typeface="+mn-ea"/>
                        </a:rPr>
                        <a:t>диагностика</a:t>
                      </a:r>
                      <a:r>
                        <a:rPr lang="en-US" altLang="ru-RU" sz="1800">
                          <a:sym typeface="+mn-ea"/>
                        </a:rPr>
                        <a:t>, </a:t>
                      </a:r>
                      <a:r>
                        <a:rPr lang="en-US" altLang="en-US" sz="1800">
                          <a:sym typeface="+mn-ea"/>
                        </a:rPr>
                        <a:t>фотовыставка</a:t>
                      </a:r>
                      <a:r>
                        <a:rPr lang="en-US" altLang="ru-RU" sz="1800">
                          <a:sym typeface="+mn-ea"/>
                        </a:rPr>
                        <a:t> 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en-US" sz="1800" b="1">
                          <a:sym typeface="+mn-ea"/>
                        </a:rPr>
                        <a:t>Дефектолог</a:t>
                      </a:r>
                      <a:endParaRPr lang="ru-RU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sym typeface="+mn-ea"/>
              </a:rPr>
              <a:t>Ожидаемые</a:t>
            </a:r>
            <a:r>
              <a:rPr lang="en-US" altLang="ru-RU">
                <a:sym typeface="+mn-ea"/>
              </a:rPr>
              <a:t> </a:t>
            </a:r>
            <a:r>
              <a:rPr lang="en-US" altLang="en-US">
                <a:sym typeface="+mn-ea"/>
              </a:rPr>
              <a:t>результаты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31775" y="443865"/>
            <a:ext cx="10972800" cy="4953000"/>
          </a:xfrm>
        </p:spPr>
        <p:txBody>
          <a:bodyPr/>
          <a:lstStyle/>
          <a:p>
            <a:endParaRPr lang="en-US" altLang="ru-RU"/>
          </a:p>
          <a:p>
            <a:r>
              <a:rPr lang="en-US" altLang="en-US" sz="2000"/>
              <a:t>К</a:t>
            </a:r>
            <a:r>
              <a:rPr lang="en-US" altLang="ru-RU" sz="2000"/>
              <a:t> </a:t>
            </a:r>
            <a:r>
              <a:rPr lang="en-US" altLang="en-US" sz="2000"/>
              <a:t>концу</a:t>
            </a:r>
            <a:r>
              <a:rPr lang="en-US" altLang="ru-RU" sz="2000"/>
              <a:t> </a:t>
            </a:r>
            <a:r>
              <a:rPr lang="en-US" altLang="en-US" sz="2000"/>
              <a:t>проекта</a:t>
            </a:r>
            <a:r>
              <a:rPr lang="en-US" altLang="ru-RU" sz="2000"/>
              <a:t> </a:t>
            </a:r>
            <a:r>
              <a:rPr lang="en-US" altLang="en-US" sz="2000"/>
              <a:t>дети</a:t>
            </a:r>
            <a:r>
              <a:rPr lang="en-US" altLang="ru-RU" sz="2000"/>
              <a:t> </a:t>
            </a:r>
            <a:r>
              <a:rPr lang="en-US" altLang="en-US" sz="2000"/>
              <a:t>с</a:t>
            </a:r>
            <a:r>
              <a:rPr lang="en-US" altLang="ru-RU" sz="2000"/>
              <a:t> </a:t>
            </a:r>
            <a:r>
              <a:rPr lang="en-US" altLang="en-US" sz="2000"/>
              <a:t>ЗПР</a:t>
            </a:r>
            <a:r>
              <a:rPr lang="en-US" altLang="ru-RU" sz="2000"/>
              <a:t> </a:t>
            </a:r>
            <a:r>
              <a:rPr lang="en-US" altLang="en-US" sz="2000"/>
              <a:t>будут</a:t>
            </a:r>
            <a:r>
              <a:rPr lang="en-US" altLang="ru-RU" sz="2000"/>
              <a:t> </a:t>
            </a:r>
            <a:r>
              <a:rPr lang="en-US" altLang="en-US" sz="2000"/>
              <a:t>уметь</a:t>
            </a:r>
            <a:r>
              <a:rPr lang="en-US" altLang="ru-RU" sz="2000"/>
              <a:t>:</a:t>
            </a:r>
          </a:p>
          <a:p>
            <a:endParaRPr lang="en-US" altLang="ru-RU" sz="2000"/>
          </a:p>
          <a:p>
            <a:r>
              <a:rPr lang="en-US" altLang="ru-RU" sz="2000"/>
              <a:t> </a:t>
            </a:r>
            <a:r>
              <a:rPr lang="en-US" altLang="en-US" sz="2000"/>
              <a:t>Мыть</a:t>
            </a:r>
            <a:r>
              <a:rPr lang="en-US" altLang="ru-RU" sz="2000"/>
              <a:t> </a:t>
            </a:r>
            <a:r>
              <a:rPr lang="en-US" altLang="en-US" sz="2000"/>
              <a:t>руки</a:t>
            </a:r>
            <a:r>
              <a:rPr lang="en-US" altLang="ru-RU" sz="2000"/>
              <a:t> </a:t>
            </a:r>
            <a:r>
              <a:rPr lang="en-US" altLang="en-US" sz="2000"/>
              <a:t>без</a:t>
            </a:r>
            <a:r>
              <a:rPr lang="en-US" altLang="ru-RU" sz="2000"/>
              <a:t> </a:t>
            </a:r>
            <a:r>
              <a:rPr lang="en-US" altLang="en-US" sz="2000"/>
              <a:t>напоминания</a:t>
            </a:r>
            <a:r>
              <a:rPr lang="en-US" altLang="ru-RU" sz="2000"/>
              <a:t> (</a:t>
            </a:r>
            <a:r>
              <a:rPr lang="en-US" altLang="en-US" sz="2000"/>
              <a:t>по</a:t>
            </a:r>
            <a:r>
              <a:rPr lang="en-US" altLang="ru-RU" sz="2000"/>
              <a:t> </a:t>
            </a:r>
            <a:r>
              <a:rPr lang="en-US" altLang="en-US" sz="2000"/>
              <a:t>алгоритму</a:t>
            </a:r>
            <a:r>
              <a:rPr lang="en-US" altLang="ru-RU" sz="2000"/>
              <a:t> </a:t>
            </a:r>
            <a:r>
              <a:rPr lang="en-US" altLang="en-US" sz="2000"/>
              <a:t>из</a:t>
            </a:r>
            <a:r>
              <a:rPr lang="en-US" altLang="ru-RU" sz="2000"/>
              <a:t> 5 </a:t>
            </a:r>
            <a:r>
              <a:rPr lang="en-US" altLang="en-US" sz="2000"/>
              <a:t>шагов</a:t>
            </a:r>
            <a:r>
              <a:rPr lang="en-US" altLang="ru-RU" sz="2000"/>
              <a:t>)</a:t>
            </a:r>
          </a:p>
          <a:p>
            <a:r>
              <a:rPr lang="en-US" altLang="ru-RU" sz="2000"/>
              <a:t> </a:t>
            </a:r>
            <a:r>
              <a:rPr lang="en-US" altLang="en-US" sz="2000"/>
              <a:t>Выполнять</a:t>
            </a:r>
            <a:r>
              <a:rPr lang="en-US" altLang="ru-RU" sz="2000"/>
              <a:t> 3 </a:t>
            </a:r>
            <a:r>
              <a:rPr lang="en-US" altLang="en-US" sz="2000"/>
              <a:t>дыхательных</a:t>
            </a:r>
            <a:r>
              <a:rPr lang="en-US" altLang="ru-RU" sz="2000"/>
              <a:t> </a:t>
            </a:r>
            <a:r>
              <a:rPr lang="en-US" altLang="en-US" sz="2000"/>
              <a:t>упражнения</a:t>
            </a:r>
            <a:r>
              <a:rPr lang="en-US" altLang="ru-RU" sz="2000"/>
              <a:t> </a:t>
            </a:r>
            <a:r>
              <a:rPr lang="en-US" altLang="en-US" sz="2000"/>
              <a:t>по</a:t>
            </a:r>
            <a:r>
              <a:rPr lang="en-US" altLang="ru-RU" sz="2000"/>
              <a:t> </a:t>
            </a:r>
            <a:r>
              <a:rPr lang="en-US" altLang="en-US" sz="2000"/>
              <a:t>показу</a:t>
            </a:r>
          </a:p>
          <a:p>
            <a:r>
              <a:rPr lang="en-US" altLang="ru-RU" sz="2000"/>
              <a:t> </a:t>
            </a:r>
            <a:r>
              <a:rPr lang="en-US" altLang="en-US" sz="2000"/>
              <a:t>Садиться</a:t>
            </a:r>
            <a:r>
              <a:rPr lang="en-US" altLang="ru-RU" sz="2000"/>
              <a:t> </a:t>
            </a:r>
            <a:r>
              <a:rPr lang="en-US" altLang="en-US" sz="2000"/>
              <a:t>за</a:t>
            </a:r>
            <a:r>
              <a:rPr lang="en-US" altLang="ru-RU" sz="2000"/>
              <a:t> </a:t>
            </a:r>
            <a:r>
              <a:rPr lang="en-US" altLang="en-US" sz="2000"/>
              <a:t>стол</a:t>
            </a:r>
            <a:r>
              <a:rPr lang="en-US" altLang="ru-RU" sz="2000"/>
              <a:t> </a:t>
            </a:r>
            <a:r>
              <a:rPr lang="en-US" altLang="en-US" sz="2000"/>
              <a:t>с</a:t>
            </a:r>
            <a:r>
              <a:rPr lang="en-US" altLang="ru-RU" sz="2000"/>
              <a:t> </a:t>
            </a:r>
            <a:r>
              <a:rPr lang="en-US" altLang="en-US" sz="2000"/>
              <a:t>ровной</a:t>
            </a:r>
            <a:r>
              <a:rPr lang="en-US" altLang="ru-RU" sz="2000"/>
              <a:t> </a:t>
            </a:r>
            <a:r>
              <a:rPr lang="en-US" altLang="en-US" sz="2000"/>
              <a:t>спиной</a:t>
            </a:r>
            <a:r>
              <a:rPr lang="en-US" altLang="ru-RU" sz="2000"/>
              <a:t> (</a:t>
            </a:r>
            <a:r>
              <a:rPr lang="en-US" altLang="en-US" sz="2000"/>
              <a:t>напоминание</a:t>
            </a:r>
            <a:r>
              <a:rPr lang="en-US" altLang="ru-RU" sz="2000"/>
              <a:t> </a:t>
            </a:r>
            <a:r>
              <a:rPr lang="en-US" altLang="en-US" sz="2000"/>
              <a:t>требуется</a:t>
            </a:r>
            <a:r>
              <a:rPr lang="en-US" altLang="ru-RU" sz="2000"/>
              <a:t> </a:t>
            </a:r>
            <a:r>
              <a:rPr lang="en-US" altLang="en-US" sz="2000"/>
              <a:t>реже</a:t>
            </a:r>
            <a:r>
              <a:rPr lang="en-US" altLang="ru-RU" sz="2000"/>
              <a:t>)</a:t>
            </a:r>
          </a:p>
          <a:p>
            <a:r>
              <a:rPr lang="en-US" altLang="ru-RU" sz="2000"/>
              <a:t> </a:t>
            </a:r>
            <a:r>
              <a:rPr lang="en-US" altLang="en-US" sz="2000"/>
              <a:t>Называть</a:t>
            </a:r>
            <a:r>
              <a:rPr lang="en-US" altLang="ru-RU" sz="2000"/>
              <a:t> </a:t>
            </a:r>
            <a:r>
              <a:rPr lang="en-US" altLang="en-US" sz="2000"/>
              <a:t>не</a:t>
            </a:r>
            <a:r>
              <a:rPr lang="en-US" altLang="ru-RU" sz="2000"/>
              <a:t> </a:t>
            </a:r>
            <a:r>
              <a:rPr lang="en-US" altLang="en-US" sz="2000"/>
              <a:t>менее</a:t>
            </a:r>
            <a:r>
              <a:rPr lang="en-US" altLang="ru-RU" sz="2000"/>
              <a:t> 5 </a:t>
            </a:r>
            <a:r>
              <a:rPr lang="en-US" altLang="en-US" sz="2000"/>
              <a:t>частей</a:t>
            </a:r>
            <a:r>
              <a:rPr lang="en-US" altLang="ru-RU" sz="2000"/>
              <a:t> </a:t>
            </a:r>
            <a:r>
              <a:rPr lang="en-US" altLang="en-US" sz="2000"/>
              <a:t>тела</a:t>
            </a:r>
            <a:r>
              <a:rPr lang="en-US" altLang="ru-RU" sz="2000"/>
              <a:t> </a:t>
            </a:r>
            <a:r>
              <a:rPr lang="en-US" altLang="en-US" sz="2000"/>
              <a:t>и</a:t>
            </a:r>
            <a:r>
              <a:rPr lang="en-US" altLang="ru-RU" sz="2000"/>
              <a:t> </a:t>
            </a:r>
            <a:r>
              <a:rPr lang="en-US" altLang="en-US" sz="2000"/>
              <a:t>их</a:t>
            </a:r>
            <a:r>
              <a:rPr lang="en-US" altLang="ru-RU" sz="2000"/>
              <a:t> </a:t>
            </a:r>
            <a:r>
              <a:rPr lang="en-US" altLang="en-US" sz="2000"/>
              <a:t>значение</a:t>
            </a:r>
          </a:p>
          <a:p>
            <a:r>
              <a:rPr lang="en-US" altLang="en-US" sz="2000"/>
              <a:t>Проявлять</a:t>
            </a:r>
            <a:r>
              <a:rPr lang="en-US" altLang="ru-RU" sz="2000"/>
              <a:t> </a:t>
            </a:r>
            <a:r>
              <a:rPr lang="en-US" altLang="en-US" sz="2000"/>
              <a:t>меньше</a:t>
            </a:r>
            <a:r>
              <a:rPr lang="en-US" altLang="ru-RU" sz="2000"/>
              <a:t> </a:t>
            </a:r>
            <a:r>
              <a:rPr lang="en-US" altLang="en-US" sz="2000"/>
              <a:t>сопротивления</a:t>
            </a:r>
            <a:r>
              <a:rPr lang="en-US" altLang="ru-RU" sz="2000"/>
              <a:t> </a:t>
            </a:r>
            <a:r>
              <a:rPr lang="en-US" altLang="en-US" sz="2000"/>
              <a:t>при</a:t>
            </a:r>
            <a:r>
              <a:rPr lang="en-US" altLang="ru-RU" sz="2000"/>
              <a:t> </a:t>
            </a:r>
            <a:r>
              <a:rPr lang="en-US" altLang="en-US" sz="2000"/>
              <a:t>чистке</a:t>
            </a:r>
            <a:r>
              <a:rPr lang="en-US" altLang="ru-RU" sz="2000"/>
              <a:t> </a:t>
            </a:r>
            <a:r>
              <a:rPr lang="en-US" altLang="en-US" sz="2000"/>
              <a:t>зубов</a:t>
            </a:r>
          </a:p>
          <a:p>
            <a:endParaRPr lang="en-US" altLang="en-US" sz="2000"/>
          </a:p>
          <a:p>
            <a:r>
              <a:rPr lang="en-US" altLang="en-US" sz="2000"/>
              <a:t>Количественные</a:t>
            </a:r>
            <a:r>
              <a:rPr lang="en-US" altLang="ru-RU" sz="2000"/>
              <a:t> </a:t>
            </a:r>
            <a:r>
              <a:rPr lang="en-US" altLang="en-US" sz="2000"/>
              <a:t>показатели</a:t>
            </a:r>
            <a:r>
              <a:rPr lang="en-US" altLang="ru-RU" sz="2000"/>
              <a:t>:</a:t>
            </a:r>
          </a:p>
          <a:p>
            <a:endParaRPr lang="en-US" altLang="ru-RU" sz="2000"/>
          </a:p>
          <a:p>
            <a:r>
              <a:rPr lang="en-US" altLang="en-US" sz="2000"/>
              <a:t>Снижение</a:t>
            </a:r>
            <a:r>
              <a:rPr lang="en-US" altLang="ru-RU" sz="2000"/>
              <a:t> </a:t>
            </a:r>
            <a:r>
              <a:rPr lang="en-US" altLang="en-US" sz="2000"/>
              <a:t>ОРЗ</a:t>
            </a:r>
            <a:r>
              <a:rPr lang="en-US" altLang="ru-RU" sz="2000"/>
              <a:t> </a:t>
            </a:r>
            <a:r>
              <a:rPr lang="en-US" altLang="en-US" sz="2000"/>
              <a:t>на</a:t>
            </a:r>
            <a:r>
              <a:rPr lang="en-US" altLang="ru-RU" sz="2000"/>
              <a:t> 20% (</a:t>
            </a:r>
            <a:r>
              <a:rPr lang="en-US" altLang="en-US" sz="2000"/>
              <a:t>по</a:t>
            </a:r>
            <a:r>
              <a:rPr lang="en-US" altLang="ru-RU" sz="2000"/>
              <a:t> </a:t>
            </a:r>
            <a:r>
              <a:rPr lang="en-US" altLang="en-US" sz="2000"/>
              <a:t>справкам</a:t>
            </a:r>
            <a:r>
              <a:rPr lang="en-US" altLang="ru-RU" sz="2000"/>
              <a:t> </a:t>
            </a:r>
            <a:r>
              <a:rPr lang="en-US" altLang="en-US" sz="2000"/>
              <a:t>медсестры</a:t>
            </a:r>
            <a:r>
              <a:rPr lang="en-US" altLang="ru-RU" sz="2000"/>
              <a:t>)</a:t>
            </a:r>
          </a:p>
          <a:p>
            <a:r>
              <a:rPr lang="en-US" altLang="en-US" sz="2000"/>
              <a:t>Увеличение</a:t>
            </a:r>
            <a:r>
              <a:rPr lang="en-US" altLang="ru-RU" sz="2000"/>
              <a:t> </a:t>
            </a:r>
            <a:r>
              <a:rPr lang="en-US" altLang="en-US" sz="2000"/>
              <a:t>доли</a:t>
            </a:r>
            <a:r>
              <a:rPr lang="en-US" altLang="ru-RU" sz="2000"/>
              <a:t> </a:t>
            </a:r>
            <a:r>
              <a:rPr lang="en-US" altLang="en-US" sz="2000"/>
              <a:t>детей</a:t>
            </a:r>
            <a:r>
              <a:rPr lang="en-US" altLang="ru-RU" sz="2000"/>
              <a:t>, </a:t>
            </a:r>
            <a:r>
              <a:rPr lang="en-US" altLang="en-US" sz="2000"/>
              <a:t>самостоятельно</a:t>
            </a:r>
            <a:r>
              <a:rPr lang="en-US" altLang="ru-RU" sz="2000"/>
              <a:t> </a:t>
            </a:r>
            <a:r>
              <a:rPr lang="en-US" altLang="en-US" sz="2000"/>
              <a:t>убирающих</a:t>
            </a:r>
            <a:r>
              <a:rPr lang="en-US" altLang="ru-RU" sz="2000"/>
              <a:t> </a:t>
            </a:r>
            <a:r>
              <a:rPr lang="en-US" altLang="en-US" sz="2000"/>
              <a:t>за</a:t>
            </a:r>
            <a:r>
              <a:rPr lang="en-US" altLang="ru-RU" sz="2000"/>
              <a:t> </a:t>
            </a:r>
            <a:r>
              <a:rPr lang="en-US" altLang="en-US" sz="2000"/>
              <a:t>собой</a:t>
            </a:r>
            <a:r>
              <a:rPr lang="en-US" altLang="ru-RU" sz="2000"/>
              <a:t> </a:t>
            </a:r>
            <a:r>
              <a:rPr lang="en-US" altLang="en-US" sz="2000"/>
              <a:t>посуду</a:t>
            </a:r>
            <a:r>
              <a:rPr lang="en-US" altLang="ru-RU" sz="2000"/>
              <a:t>, </a:t>
            </a:r>
            <a:r>
              <a:rPr lang="en-US" altLang="en-US" sz="2000"/>
              <a:t>с</a:t>
            </a:r>
            <a:r>
              <a:rPr lang="en-US" altLang="ru-RU" sz="2000"/>
              <a:t> 10% </a:t>
            </a:r>
            <a:r>
              <a:rPr lang="en-US" altLang="en-US" sz="2000"/>
              <a:t>до</a:t>
            </a:r>
            <a:r>
              <a:rPr lang="en-US" altLang="ru-RU" sz="2000"/>
              <a:t> 60%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Ресурсы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400"/>
              <a:t>Кадровые</a:t>
            </a:r>
            <a:r>
              <a:rPr lang="en-US" altLang="ru-RU" sz="2400"/>
              <a:t>:</a:t>
            </a:r>
          </a:p>
          <a:p>
            <a:r>
              <a:rPr lang="en-US" altLang="en-US" sz="2400"/>
              <a:t>Учитель</a:t>
            </a:r>
            <a:r>
              <a:rPr lang="en-US" altLang="ru-RU" sz="2400"/>
              <a:t>-</a:t>
            </a:r>
            <a:r>
              <a:rPr lang="en-US" altLang="en-US" sz="2400"/>
              <a:t>дефектолог</a:t>
            </a:r>
            <a:r>
              <a:rPr lang="en-US" altLang="ru-RU" sz="2400"/>
              <a:t> (1), </a:t>
            </a:r>
            <a:r>
              <a:rPr lang="en-US" altLang="en-US" sz="2400"/>
              <a:t>психолог</a:t>
            </a:r>
            <a:r>
              <a:rPr lang="en-US" altLang="ru-RU" sz="2400"/>
              <a:t> (1), </a:t>
            </a:r>
            <a:r>
              <a:rPr lang="en-US" altLang="en-US" sz="2400"/>
              <a:t>ЛФК</a:t>
            </a:r>
            <a:r>
              <a:rPr lang="en-US" altLang="ru-RU" sz="2400"/>
              <a:t> (1), </a:t>
            </a:r>
            <a:r>
              <a:rPr lang="en-US" altLang="en-US" sz="2400"/>
              <a:t>тьюторы</a:t>
            </a:r>
            <a:r>
              <a:rPr lang="en-US" altLang="ru-RU" sz="2400"/>
              <a:t> (2), </a:t>
            </a:r>
            <a:r>
              <a:rPr lang="en-US" altLang="en-US" sz="2400"/>
              <a:t>медсестра</a:t>
            </a:r>
            <a:r>
              <a:rPr lang="en-US" altLang="ru-RU" sz="2400"/>
              <a:t> (1).</a:t>
            </a:r>
          </a:p>
          <a:p>
            <a:endParaRPr lang="en-US" altLang="ru-RU" sz="2400"/>
          </a:p>
          <a:p>
            <a:r>
              <a:rPr lang="en-US" altLang="en-US" sz="2400"/>
              <a:t>Материально</a:t>
            </a:r>
            <a:r>
              <a:rPr lang="en-US" altLang="ru-RU" sz="2400"/>
              <a:t>-</a:t>
            </a:r>
            <a:r>
              <a:rPr lang="en-US" altLang="en-US" sz="2400"/>
              <a:t>технические</a:t>
            </a:r>
            <a:r>
              <a:rPr lang="en-US" altLang="ru-RU" sz="2400"/>
              <a:t>:</a:t>
            </a:r>
          </a:p>
          <a:p>
            <a:r>
              <a:rPr lang="en-US" altLang="en-US" sz="2400"/>
              <a:t>Массажные</a:t>
            </a:r>
            <a:r>
              <a:rPr lang="en-US" altLang="ru-RU" sz="2400"/>
              <a:t> </a:t>
            </a:r>
            <a:r>
              <a:rPr lang="en-US" altLang="en-US" sz="2400"/>
              <a:t>коврики</a:t>
            </a:r>
            <a:r>
              <a:rPr lang="en-US" altLang="ru-RU" sz="2400"/>
              <a:t>, </a:t>
            </a:r>
            <a:r>
              <a:rPr lang="en-US" altLang="en-US" sz="2400"/>
              <a:t>пиктограммы</a:t>
            </a:r>
            <a:r>
              <a:rPr lang="en-US" altLang="ru-RU" sz="2400"/>
              <a:t> (</a:t>
            </a:r>
            <a:r>
              <a:rPr lang="en-US" altLang="en-US" sz="2400"/>
              <a:t>распечатаны</a:t>
            </a:r>
            <a:r>
              <a:rPr lang="en-US" altLang="ru-RU" sz="2400"/>
              <a:t>), </a:t>
            </a:r>
            <a:r>
              <a:rPr lang="en-US" altLang="en-US" sz="2400"/>
              <a:t>ноутбук</a:t>
            </a:r>
            <a:r>
              <a:rPr lang="en-US" altLang="ru-RU" sz="2400"/>
              <a:t>, </a:t>
            </a:r>
            <a:r>
              <a:rPr lang="en-US" altLang="en-US" sz="2400"/>
              <a:t>колонка</a:t>
            </a:r>
            <a:r>
              <a:rPr lang="en-US" altLang="ru-RU" sz="2400"/>
              <a:t>, </a:t>
            </a:r>
            <a:r>
              <a:rPr lang="en-US" altLang="en-US" sz="2400"/>
              <a:t>мыльные</a:t>
            </a:r>
            <a:r>
              <a:rPr lang="en-US" altLang="ru-RU" sz="2400"/>
              <a:t> </a:t>
            </a:r>
            <a:r>
              <a:rPr lang="en-US" altLang="en-US" sz="2400"/>
              <a:t>пузыри</a:t>
            </a:r>
            <a:r>
              <a:rPr lang="en-US" altLang="ru-RU" sz="2400"/>
              <a:t>, </a:t>
            </a:r>
            <a:r>
              <a:rPr lang="en-US" altLang="en-US" sz="2400"/>
              <a:t>«сухой</a:t>
            </a:r>
            <a:r>
              <a:rPr lang="en-US" altLang="ru-RU" sz="2400"/>
              <a:t> </a:t>
            </a:r>
            <a:r>
              <a:rPr lang="en-US" altLang="en-US" sz="2400"/>
              <a:t>бассейн»</a:t>
            </a:r>
            <a:r>
              <a:rPr lang="en-US" altLang="ru-RU" sz="2400"/>
              <a:t> (</a:t>
            </a:r>
            <a:r>
              <a:rPr lang="en-US" altLang="en-US" sz="2400"/>
              <a:t>наполненный</a:t>
            </a:r>
            <a:r>
              <a:rPr lang="en-US" altLang="ru-RU" sz="2400"/>
              <a:t> </a:t>
            </a:r>
            <a:r>
              <a:rPr lang="en-US" altLang="en-US" sz="2400"/>
              <a:t>мячиками</a:t>
            </a:r>
            <a:r>
              <a:rPr lang="en-US" altLang="ru-RU" sz="2400"/>
              <a:t>).</a:t>
            </a:r>
          </a:p>
          <a:p>
            <a:endParaRPr lang="en-US" altLang="ru-RU" sz="2400"/>
          </a:p>
          <a:p>
            <a:r>
              <a:rPr lang="en-US" altLang="en-US" sz="2400"/>
              <a:t>Методические</a:t>
            </a:r>
            <a:r>
              <a:rPr lang="en-US" altLang="ru-RU" sz="2400"/>
              <a:t>:</a:t>
            </a:r>
          </a:p>
          <a:p>
            <a:r>
              <a:rPr lang="en-US" altLang="en-US" sz="2400"/>
              <a:t>Карточки</a:t>
            </a:r>
            <a:r>
              <a:rPr lang="en-US" altLang="ru-RU" sz="2400"/>
              <a:t> PECS, </a:t>
            </a:r>
            <a:r>
              <a:rPr lang="en-US" altLang="en-US" sz="2400"/>
              <a:t>программа</a:t>
            </a:r>
            <a:r>
              <a:rPr lang="en-US" altLang="ru-RU" sz="2400"/>
              <a:t> </a:t>
            </a:r>
            <a:r>
              <a:rPr lang="en-US" altLang="en-US" sz="2400"/>
              <a:t>«Радуга</a:t>
            </a:r>
            <a:r>
              <a:rPr lang="en-US" altLang="ru-RU" sz="2400"/>
              <a:t> </a:t>
            </a:r>
            <a:r>
              <a:rPr lang="en-US" altLang="en-US" sz="2400"/>
              <a:t>здоровья»</a:t>
            </a:r>
            <a:r>
              <a:rPr lang="en-US" altLang="ru-RU" sz="2400"/>
              <a:t> (</a:t>
            </a:r>
            <a:r>
              <a:rPr lang="en-US" altLang="en-US" sz="2400"/>
              <a:t>адаптированная</a:t>
            </a:r>
            <a:r>
              <a:rPr lang="en-US" altLang="ru-RU" sz="2400"/>
              <a:t>), </a:t>
            </a:r>
            <a:r>
              <a:rPr lang="en-US" altLang="en-US" sz="2400"/>
              <a:t>чек</a:t>
            </a:r>
            <a:r>
              <a:rPr lang="en-US" altLang="ru-RU" sz="2400"/>
              <a:t>-</a:t>
            </a:r>
            <a:r>
              <a:rPr lang="en-US" altLang="en-US" sz="2400"/>
              <a:t>листы</a:t>
            </a:r>
            <a:r>
              <a:rPr lang="en-US" altLang="ru-RU" sz="2400"/>
              <a:t> </a:t>
            </a:r>
            <a:r>
              <a:rPr lang="en-US" altLang="en-US" sz="2400"/>
              <a:t>для</a:t>
            </a:r>
            <a:r>
              <a:rPr lang="en-US" altLang="ru-RU" sz="2400"/>
              <a:t> </a:t>
            </a:r>
            <a:r>
              <a:rPr lang="en-US" altLang="en-US" sz="2400"/>
              <a:t>родителей</a:t>
            </a:r>
            <a:r>
              <a:rPr lang="en-US" altLang="ru-RU" sz="240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ru-RU"/>
              <a:t> </a:t>
            </a:r>
            <a:r>
              <a:rPr lang="en-US" altLang="en-US"/>
              <a:t>Риски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их</a:t>
            </a:r>
            <a:r>
              <a:rPr lang="en-US" altLang="ru-RU"/>
              <a:t> </a:t>
            </a:r>
            <a:r>
              <a:rPr lang="en-US" altLang="en-US"/>
              <a:t>решение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Ребёнок</a:t>
            </a:r>
            <a:r>
              <a:rPr lang="en-US" altLang="ru-RU"/>
              <a:t> </a:t>
            </a:r>
            <a:r>
              <a:rPr lang="en-US" altLang="en-US"/>
              <a:t>отказывается</a:t>
            </a:r>
            <a:r>
              <a:rPr lang="en-US" altLang="ru-RU"/>
              <a:t> </a:t>
            </a:r>
            <a:r>
              <a:rPr lang="en-US" altLang="en-US"/>
              <a:t>выполнять</a:t>
            </a:r>
            <a:r>
              <a:rPr lang="en-US" altLang="ru-RU"/>
              <a:t> </a:t>
            </a:r>
            <a:r>
              <a:rPr lang="en-US" altLang="en-US"/>
              <a:t>упражнения</a:t>
            </a:r>
            <a:r>
              <a:rPr lang="en-US" altLang="ru-RU"/>
              <a:t> (</a:t>
            </a:r>
            <a:r>
              <a:rPr lang="en-US" altLang="en-US"/>
              <a:t>сенсорная</a:t>
            </a:r>
            <a:r>
              <a:rPr lang="en-US" altLang="ru-RU"/>
              <a:t> </a:t>
            </a:r>
            <a:r>
              <a:rPr lang="en-US" altLang="en-US"/>
              <a:t>перегрузка</a:t>
            </a:r>
            <a:r>
              <a:rPr lang="en-US" altLang="ru-RU"/>
              <a:t>) </a:t>
            </a:r>
            <a:r>
              <a:rPr lang="en-US" altLang="en-US"/>
              <a:t>Уменьшить</a:t>
            </a:r>
            <a:r>
              <a:rPr lang="en-US" altLang="ru-RU"/>
              <a:t> </a:t>
            </a:r>
            <a:r>
              <a:rPr lang="en-US" altLang="en-US"/>
              <a:t>время</a:t>
            </a:r>
            <a:r>
              <a:rPr lang="en-US" altLang="ru-RU"/>
              <a:t>, </a:t>
            </a:r>
            <a:r>
              <a:rPr lang="en-US" altLang="en-US"/>
              <a:t>предложить</a:t>
            </a:r>
            <a:r>
              <a:rPr lang="en-US" altLang="ru-RU"/>
              <a:t> </a:t>
            </a:r>
            <a:r>
              <a:rPr lang="en-US" altLang="en-US"/>
              <a:t>выбор</a:t>
            </a:r>
            <a:r>
              <a:rPr lang="en-US" altLang="ru-RU"/>
              <a:t> (</a:t>
            </a:r>
            <a:r>
              <a:rPr lang="en-US" altLang="en-US"/>
              <a:t>«Сделаем</a:t>
            </a:r>
            <a:r>
              <a:rPr lang="en-US" altLang="ru-RU"/>
              <a:t> </a:t>
            </a:r>
            <a:r>
              <a:rPr lang="en-US" altLang="en-US"/>
              <a:t>глазки</a:t>
            </a:r>
            <a:r>
              <a:rPr lang="en-US" altLang="ru-RU"/>
              <a:t> </a:t>
            </a:r>
            <a:r>
              <a:rPr lang="en-US" altLang="en-US"/>
              <a:t>или</a:t>
            </a:r>
            <a:r>
              <a:rPr lang="en-US" altLang="ru-RU"/>
              <a:t> </a:t>
            </a:r>
            <a:r>
              <a:rPr lang="en-US" altLang="en-US"/>
              <a:t>ручки</a:t>
            </a:r>
            <a:r>
              <a:rPr lang="en-US" altLang="ru-RU"/>
              <a:t>?</a:t>
            </a:r>
            <a:r>
              <a:rPr lang="en-US" altLang="en-US"/>
              <a:t>»</a:t>
            </a:r>
            <a:r>
              <a:rPr lang="en-US" altLang="ru-RU"/>
              <a:t>)</a:t>
            </a:r>
          </a:p>
          <a:p>
            <a:r>
              <a:rPr lang="en-US" altLang="en-US"/>
              <a:t>Родители</a:t>
            </a:r>
            <a:r>
              <a:rPr lang="en-US" altLang="ru-RU"/>
              <a:t> </a:t>
            </a:r>
            <a:r>
              <a:rPr lang="en-US" altLang="en-US"/>
              <a:t>не</a:t>
            </a:r>
            <a:r>
              <a:rPr lang="en-US" altLang="ru-RU"/>
              <a:t> </a:t>
            </a:r>
            <a:r>
              <a:rPr lang="en-US" altLang="en-US"/>
              <a:t>приходят</a:t>
            </a:r>
            <a:r>
              <a:rPr lang="en-US" altLang="ru-RU"/>
              <a:t> </a:t>
            </a:r>
            <a:r>
              <a:rPr lang="en-US" altLang="en-US"/>
              <a:t>на</a:t>
            </a:r>
            <a:r>
              <a:rPr lang="en-US" altLang="ru-RU"/>
              <a:t> </a:t>
            </a:r>
            <a:r>
              <a:rPr lang="en-US" altLang="en-US"/>
              <a:t>встречи</a:t>
            </a:r>
            <a:r>
              <a:rPr lang="en-US" altLang="ru-RU"/>
              <a:t> </a:t>
            </a:r>
            <a:r>
              <a:rPr lang="en-US" altLang="en-US"/>
              <a:t>Проводить</a:t>
            </a:r>
            <a:r>
              <a:rPr lang="en-US" altLang="ru-RU"/>
              <a:t> </a:t>
            </a:r>
            <a:r>
              <a:rPr lang="en-US" altLang="en-US"/>
              <a:t>мини</a:t>
            </a:r>
            <a:r>
              <a:rPr lang="en-US" altLang="ru-RU"/>
              <a:t>-</a:t>
            </a:r>
            <a:r>
              <a:rPr lang="en-US" altLang="en-US"/>
              <a:t>встречи</a:t>
            </a:r>
            <a:r>
              <a:rPr lang="en-US" altLang="ru-RU"/>
              <a:t> </a:t>
            </a:r>
            <a:r>
              <a:rPr lang="en-US" altLang="en-US"/>
              <a:t>по</a:t>
            </a:r>
            <a:r>
              <a:rPr lang="en-US" altLang="ru-RU"/>
              <a:t> 15 </a:t>
            </a:r>
            <a:r>
              <a:rPr lang="en-US" altLang="en-US"/>
              <a:t>минут</a:t>
            </a:r>
            <a:r>
              <a:rPr lang="en-US" altLang="ru-RU"/>
              <a:t> </a:t>
            </a:r>
            <a:r>
              <a:rPr lang="en-US" altLang="en-US"/>
              <a:t>после</a:t>
            </a:r>
            <a:r>
              <a:rPr lang="en-US" altLang="ru-RU"/>
              <a:t> </a:t>
            </a:r>
            <a:r>
              <a:rPr lang="en-US" altLang="en-US"/>
              <a:t>уроков</a:t>
            </a:r>
            <a:r>
              <a:rPr lang="en-US" altLang="ru-RU"/>
              <a:t>, </a:t>
            </a:r>
            <a:r>
              <a:rPr lang="en-US" altLang="en-US"/>
              <a:t>когда</a:t>
            </a:r>
            <a:r>
              <a:rPr lang="en-US" altLang="ru-RU"/>
              <a:t> </a:t>
            </a:r>
            <a:r>
              <a:rPr lang="en-US" altLang="en-US"/>
              <a:t>родитель</a:t>
            </a:r>
            <a:r>
              <a:rPr lang="en-US" altLang="ru-RU"/>
              <a:t> </a:t>
            </a:r>
            <a:r>
              <a:rPr lang="en-US" altLang="en-US"/>
              <a:t>уже</a:t>
            </a:r>
            <a:r>
              <a:rPr lang="en-US" altLang="ru-RU"/>
              <a:t> </a:t>
            </a:r>
            <a:r>
              <a:rPr lang="en-US" altLang="en-US"/>
              <a:t>в</a:t>
            </a:r>
            <a:r>
              <a:rPr lang="en-US" altLang="ru-RU"/>
              <a:t> </a:t>
            </a:r>
            <a:r>
              <a:rPr lang="en-US" altLang="en-US"/>
              <a:t>школе</a:t>
            </a:r>
          </a:p>
          <a:p>
            <a:r>
              <a:rPr lang="en-US" altLang="en-US"/>
              <a:t>Быстрая</a:t>
            </a:r>
            <a:r>
              <a:rPr lang="en-US" altLang="ru-RU"/>
              <a:t> </a:t>
            </a:r>
            <a:r>
              <a:rPr lang="en-US" altLang="en-US"/>
              <a:t>утомляемость</a:t>
            </a:r>
            <a:r>
              <a:rPr lang="en-US" altLang="ru-RU"/>
              <a:t> </a:t>
            </a:r>
            <a:r>
              <a:rPr lang="en-US" altLang="en-US"/>
              <a:t>детей</a:t>
            </a:r>
            <a:r>
              <a:rPr lang="en-US" altLang="ru-RU"/>
              <a:t> </a:t>
            </a:r>
            <a:r>
              <a:rPr lang="en-US" altLang="en-US"/>
              <a:t>Чередовать</a:t>
            </a:r>
            <a:r>
              <a:rPr lang="en-US" altLang="ru-RU"/>
              <a:t> </a:t>
            </a:r>
            <a:r>
              <a:rPr lang="en-US" altLang="en-US"/>
              <a:t>активность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покой</a:t>
            </a:r>
            <a:r>
              <a:rPr lang="en-US" altLang="ru-RU"/>
              <a:t>, </a:t>
            </a:r>
            <a:r>
              <a:rPr lang="en-US" altLang="en-US"/>
              <a:t>использовать</a:t>
            </a:r>
            <a:r>
              <a:rPr lang="en-US" altLang="ru-RU"/>
              <a:t> </a:t>
            </a:r>
            <a:r>
              <a:rPr lang="en-US" altLang="en-US"/>
              <a:t>музыкальные</a:t>
            </a:r>
            <a:r>
              <a:rPr lang="en-US" altLang="ru-RU"/>
              <a:t> </a:t>
            </a:r>
            <a:r>
              <a:rPr lang="en-US" altLang="en-US"/>
              <a:t>паузы</a:t>
            </a:r>
            <a:r>
              <a:rPr lang="en-US" altLang="ru-RU"/>
              <a:t> </a:t>
            </a:r>
            <a:r>
              <a:rPr lang="en-US" altLang="en-US"/>
              <a:t>каждые</a:t>
            </a:r>
            <a:r>
              <a:rPr lang="en-US" altLang="ru-RU"/>
              <a:t> 7 </a:t>
            </a:r>
            <a:r>
              <a:rPr lang="en-US" altLang="en-US"/>
              <a:t>минут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Бюджет</a:t>
            </a:r>
            <a:r>
              <a:rPr lang="en-US" altLang="ru-RU"/>
              <a:t> (</a:t>
            </a:r>
            <a:r>
              <a:rPr lang="en-US" altLang="en-US"/>
              <a:t>примерный</a:t>
            </a:r>
            <a:r>
              <a:rPr lang="en-US" altLang="ru-RU"/>
              <a:t>)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Распечатка</a:t>
            </a:r>
            <a:r>
              <a:rPr lang="en-US" altLang="ru-RU"/>
              <a:t> </a:t>
            </a:r>
            <a:r>
              <a:rPr lang="en-US" altLang="en-US"/>
              <a:t>пиктограмм</a:t>
            </a:r>
            <a:r>
              <a:rPr lang="en-US" altLang="ru-RU"/>
              <a:t> (</a:t>
            </a:r>
            <a:r>
              <a:rPr lang="en-US" altLang="en-US"/>
              <a:t>цветная</a:t>
            </a:r>
            <a:r>
              <a:rPr lang="en-US" altLang="ru-RU"/>
              <a:t>, </a:t>
            </a:r>
            <a:r>
              <a:rPr lang="en-US" altLang="en-US"/>
              <a:t>ламинация</a:t>
            </a:r>
            <a:r>
              <a:rPr lang="en-US" altLang="ru-RU"/>
              <a:t>) 1 000 </a:t>
            </a:r>
            <a:r>
              <a:rPr lang="en-US" altLang="en-US"/>
              <a:t>Средства</a:t>
            </a:r>
            <a:r>
              <a:rPr lang="en-US" altLang="ru-RU"/>
              <a:t> </a:t>
            </a:r>
            <a:r>
              <a:rPr lang="en-US" altLang="en-US"/>
              <a:t>класса</a:t>
            </a:r>
          </a:p>
          <a:p>
            <a:r>
              <a:rPr lang="en-US" altLang="en-US"/>
              <a:t>Массажные</a:t>
            </a:r>
            <a:r>
              <a:rPr lang="en-US" altLang="ru-RU"/>
              <a:t> </a:t>
            </a:r>
            <a:r>
              <a:rPr lang="en-US" altLang="en-US"/>
              <a:t>коврики</a:t>
            </a:r>
            <a:r>
              <a:rPr lang="en-US" altLang="ru-RU"/>
              <a:t> (2 </a:t>
            </a:r>
            <a:r>
              <a:rPr lang="en-US" altLang="en-US"/>
              <a:t>шт</a:t>
            </a:r>
            <a:r>
              <a:rPr lang="en-US" altLang="ru-RU"/>
              <a:t>.) 3 000 </a:t>
            </a:r>
            <a:r>
              <a:rPr lang="en-US" altLang="en-US"/>
              <a:t>Родительские</a:t>
            </a:r>
            <a:r>
              <a:rPr lang="en-US" altLang="ru-RU"/>
              <a:t> </a:t>
            </a:r>
            <a:r>
              <a:rPr lang="en-US" altLang="en-US"/>
              <a:t>средства</a:t>
            </a:r>
          </a:p>
          <a:p>
            <a:r>
              <a:rPr lang="en-US" altLang="en-US"/>
              <a:t>Мыльные</a:t>
            </a:r>
            <a:r>
              <a:rPr lang="en-US" altLang="ru-RU"/>
              <a:t> </a:t>
            </a:r>
            <a:r>
              <a:rPr lang="en-US" altLang="en-US"/>
              <a:t>пузыри</a:t>
            </a:r>
            <a:r>
              <a:rPr lang="en-US" altLang="ru-RU"/>
              <a:t>, </a:t>
            </a:r>
            <a:r>
              <a:rPr lang="en-US" altLang="en-US"/>
              <a:t>воздушные</a:t>
            </a:r>
            <a:r>
              <a:rPr lang="en-US" altLang="ru-RU"/>
              <a:t> </a:t>
            </a:r>
            <a:r>
              <a:rPr lang="en-US" altLang="en-US"/>
              <a:t>шары</a:t>
            </a:r>
            <a:r>
              <a:rPr lang="en-US" altLang="ru-RU"/>
              <a:t> 500 </a:t>
            </a:r>
            <a:r>
              <a:rPr lang="en-US" altLang="en-US"/>
              <a:t>Личные</a:t>
            </a:r>
            <a:r>
              <a:rPr lang="en-US" altLang="ru-RU"/>
              <a:t> </a:t>
            </a:r>
            <a:r>
              <a:rPr lang="en-US" altLang="en-US"/>
              <a:t>средства</a:t>
            </a:r>
            <a:r>
              <a:rPr lang="en-US" altLang="ru-RU"/>
              <a:t> </a:t>
            </a:r>
            <a:r>
              <a:rPr lang="en-US" altLang="en-US"/>
              <a:t>педагога</a:t>
            </a:r>
          </a:p>
          <a:p>
            <a:r>
              <a:rPr lang="en-US" altLang="en-US"/>
              <a:t>Грамоты</a:t>
            </a:r>
            <a:r>
              <a:rPr lang="en-US" altLang="ru-RU"/>
              <a:t>, </a:t>
            </a:r>
            <a:r>
              <a:rPr lang="en-US" altLang="en-US"/>
              <a:t>призы</a:t>
            </a:r>
            <a:r>
              <a:rPr lang="en-US" altLang="ru-RU"/>
              <a:t> </a:t>
            </a:r>
            <a:r>
              <a:rPr lang="en-US" altLang="en-US"/>
              <a:t>для</a:t>
            </a:r>
            <a:r>
              <a:rPr lang="en-US" altLang="ru-RU"/>
              <a:t> </a:t>
            </a:r>
            <a:r>
              <a:rPr lang="en-US" altLang="en-US"/>
              <a:t>челленджа</a:t>
            </a:r>
            <a:r>
              <a:rPr lang="en-US" altLang="ru-RU"/>
              <a:t> 1 000 </a:t>
            </a:r>
            <a:r>
              <a:rPr lang="en-US" altLang="en-US"/>
              <a:t>Школьный</a:t>
            </a:r>
            <a:r>
              <a:rPr lang="en-US" altLang="ru-RU"/>
              <a:t> </a:t>
            </a:r>
            <a:r>
              <a:rPr lang="en-US" altLang="en-US"/>
              <a:t>бюджет</a:t>
            </a:r>
          </a:p>
          <a:p>
            <a:r>
              <a:rPr lang="en-US" altLang="en-US"/>
              <a:t>Итого</a:t>
            </a:r>
            <a:r>
              <a:rPr lang="en-US" altLang="ru-RU"/>
              <a:t> 5 500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Список</a:t>
            </a:r>
            <a:r>
              <a:rPr lang="en-US" altLang="ru-RU"/>
              <a:t> </a:t>
            </a:r>
            <a:r>
              <a:rPr lang="en-US" altLang="en-US"/>
              <a:t>источников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65430" y="1174750"/>
            <a:ext cx="10972800" cy="4953000"/>
          </a:xfrm>
        </p:spPr>
        <p:txBody>
          <a:bodyPr/>
          <a:lstStyle/>
          <a:p>
            <a:r>
              <a:rPr lang="en-US" altLang="ru-RU" sz="2400"/>
              <a:t>1. </a:t>
            </a:r>
            <a:r>
              <a:rPr lang="en-US" altLang="en-US" sz="2400"/>
              <a:t>Примерная</a:t>
            </a:r>
            <a:r>
              <a:rPr lang="en-US" altLang="ru-RU" sz="2400"/>
              <a:t> </a:t>
            </a:r>
            <a:r>
              <a:rPr lang="en-US" altLang="en-US" sz="2400"/>
              <a:t>адаптированная</a:t>
            </a:r>
            <a:r>
              <a:rPr lang="en-US" altLang="ru-RU" sz="2400"/>
              <a:t> </a:t>
            </a:r>
            <a:r>
              <a:rPr lang="en-US" altLang="en-US" sz="2400"/>
              <a:t>основная</a:t>
            </a:r>
            <a:r>
              <a:rPr lang="en-US" altLang="ru-RU" sz="2400"/>
              <a:t> </a:t>
            </a:r>
            <a:r>
              <a:rPr lang="en-US" altLang="en-US" sz="2400"/>
              <a:t>образовательная</a:t>
            </a:r>
            <a:r>
              <a:rPr lang="en-US" altLang="ru-RU" sz="2400"/>
              <a:t> </a:t>
            </a:r>
            <a:r>
              <a:rPr lang="en-US" altLang="en-US" sz="2400"/>
              <a:t>программа</a:t>
            </a:r>
            <a:r>
              <a:rPr lang="en-US" altLang="ru-RU" sz="2400"/>
              <a:t> </a:t>
            </a:r>
            <a:r>
              <a:rPr lang="en-US" altLang="en-US" sz="2400"/>
              <a:t>для</a:t>
            </a:r>
            <a:r>
              <a:rPr lang="en-US" altLang="ru-RU" sz="2400"/>
              <a:t> </a:t>
            </a:r>
            <a:r>
              <a:rPr lang="en-US" altLang="en-US" sz="2400"/>
              <a:t>обучающихся</a:t>
            </a:r>
            <a:r>
              <a:rPr lang="en-US" altLang="ru-RU" sz="2400"/>
              <a:t> </a:t>
            </a:r>
            <a:r>
              <a:rPr lang="en-US" altLang="en-US" sz="2400"/>
              <a:t>с</a:t>
            </a:r>
            <a:r>
              <a:rPr lang="en-US" altLang="ru-RU" sz="2400"/>
              <a:t> </a:t>
            </a:r>
            <a:r>
              <a:rPr lang="en-US" altLang="en-US" sz="2400"/>
              <a:t>ЗПР</a:t>
            </a:r>
            <a:r>
              <a:rPr lang="en-US" altLang="ru-RU" sz="2400"/>
              <a:t> (</a:t>
            </a:r>
            <a:r>
              <a:rPr lang="en-US" altLang="en-US" sz="2400"/>
              <a:t>вариант</a:t>
            </a:r>
            <a:r>
              <a:rPr lang="en-US" altLang="ru-RU" sz="2400"/>
              <a:t> 7.1, 7.2). </a:t>
            </a:r>
            <a:r>
              <a:rPr lang="en-US" altLang="en-US" sz="2400"/>
              <a:t>ФГОС</a:t>
            </a:r>
            <a:r>
              <a:rPr lang="en-US" altLang="ru-RU" sz="2400"/>
              <a:t> </a:t>
            </a:r>
            <a:r>
              <a:rPr lang="en-US" altLang="en-US" sz="2400"/>
              <a:t>НОО</a:t>
            </a:r>
            <a:r>
              <a:rPr lang="en-US" altLang="ru-RU" sz="2400"/>
              <a:t> </a:t>
            </a:r>
            <a:r>
              <a:rPr lang="en-US" altLang="en-US" sz="2400"/>
              <a:t>ОВЗ</a:t>
            </a:r>
            <a:r>
              <a:rPr lang="en-US" altLang="ru-RU" sz="2400"/>
              <a:t>.</a:t>
            </a:r>
          </a:p>
          <a:p>
            <a:r>
              <a:rPr lang="en-US" altLang="ru-RU" sz="2400"/>
              <a:t>2. </a:t>
            </a:r>
            <a:r>
              <a:rPr lang="en-US" altLang="en-US" sz="2400"/>
              <a:t>Екжанова</a:t>
            </a:r>
            <a:r>
              <a:rPr lang="en-US" altLang="ru-RU" sz="2400"/>
              <a:t> </a:t>
            </a:r>
            <a:r>
              <a:rPr lang="en-US" altLang="en-US" sz="2400"/>
              <a:t>Е</a:t>
            </a:r>
            <a:r>
              <a:rPr lang="en-US" altLang="ru-RU" sz="2400"/>
              <a:t>.</a:t>
            </a:r>
            <a:r>
              <a:rPr lang="en-US" altLang="en-US" sz="2400"/>
              <a:t>А</a:t>
            </a:r>
            <a:r>
              <a:rPr lang="en-US" altLang="ru-RU" sz="2400"/>
              <a:t>., </a:t>
            </a:r>
            <a:r>
              <a:rPr lang="en-US" altLang="en-US" sz="2400"/>
              <a:t>Стребелева</a:t>
            </a:r>
            <a:r>
              <a:rPr lang="en-US" altLang="ru-RU" sz="2400"/>
              <a:t> </a:t>
            </a:r>
            <a:r>
              <a:rPr lang="en-US" altLang="en-US" sz="2400"/>
              <a:t>Е</a:t>
            </a:r>
            <a:r>
              <a:rPr lang="en-US" altLang="ru-RU" sz="2400"/>
              <a:t>.</a:t>
            </a:r>
            <a:r>
              <a:rPr lang="en-US" altLang="en-US" sz="2400"/>
              <a:t>А</a:t>
            </a:r>
            <a:r>
              <a:rPr lang="en-US" altLang="ru-RU" sz="2400"/>
              <a:t>. </a:t>
            </a:r>
            <a:r>
              <a:rPr lang="en-US" altLang="en-US" sz="2400"/>
              <a:t>«Коррекционно</a:t>
            </a:r>
            <a:r>
              <a:rPr lang="en-US" altLang="ru-RU" sz="2400"/>
              <a:t>-</a:t>
            </a:r>
            <a:r>
              <a:rPr lang="en-US" altLang="en-US" sz="2400"/>
              <a:t>педагогическая</a:t>
            </a:r>
            <a:r>
              <a:rPr lang="en-US" altLang="ru-RU" sz="2400"/>
              <a:t> </a:t>
            </a:r>
            <a:r>
              <a:rPr lang="en-US" altLang="en-US" sz="2400"/>
              <a:t>помощь</a:t>
            </a:r>
            <a:r>
              <a:rPr lang="en-US" altLang="ru-RU" sz="2400"/>
              <a:t> </a:t>
            </a:r>
            <a:r>
              <a:rPr lang="en-US" altLang="en-US" sz="2400"/>
              <a:t>детям</a:t>
            </a:r>
            <a:r>
              <a:rPr lang="en-US" altLang="ru-RU" sz="2400"/>
              <a:t> </a:t>
            </a:r>
            <a:r>
              <a:rPr lang="en-US" altLang="en-US" sz="2400"/>
              <a:t>раннего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дошкольного</a:t>
            </a:r>
            <a:r>
              <a:rPr lang="en-US" altLang="ru-RU" sz="2400"/>
              <a:t> </a:t>
            </a:r>
            <a:r>
              <a:rPr lang="en-US" altLang="en-US" sz="2400"/>
              <a:t>возраста</a:t>
            </a:r>
            <a:r>
              <a:rPr lang="en-US" altLang="ru-RU" sz="2400"/>
              <a:t> </a:t>
            </a:r>
            <a:r>
              <a:rPr lang="en-US" altLang="en-US" sz="2400"/>
              <a:t>с</a:t>
            </a:r>
            <a:r>
              <a:rPr lang="en-US" altLang="ru-RU" sz="2400"/>
              <a:t> </a:t>
            </a:r>
            <a:r>
              <a:rPr lang="en-US" altLang="en-US" sz="2400"/>
              <a:t>ОВЗ»</a:t>
            </a:r>
            <a:r>
              <a:rPr lang="en-US" altLang="ru-RU" sz="2400"/>
              <a:t>. – </a:t>
            </a:r>
            <a:r>
              <a:rPr lang="en-US" altLang="en-US" sz="2400"/>
              <a:t>М</a:t>
            </a:r>
            <a:r>
              <a:rPr lang="en-US" altLang="ru-RU" sz="2400"/>
              <a:t>.: </a:t>
            </a:r>
            <a:r>
              <a:rPr lang="en-US" altLang="en-US" sz="2400"/>
              <a:t>Каро</a:t>
            </a:r>
            <a:r>
              <a:rPr lang="en-US" altLang="ru-RU" sz="2400"/>
              <a:t>, 2020.</a:t>
            </a:r>
          </a:p>
          <a:p>
            <a:r>
              <a:rPr lang="en-US" altLang="ru-RU" sz="2400"/>
              <a:t>3. </a:t>
            </a:r>
            <a:r>
              <a:rPr lang="en-US" altLang="en-US" sz="2400"/>
              <a:t>Левченко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.</a:t>
            </a:r>
            <a:r>
              <a:rPr lang="en-US" altLang="en-US" sz="2400"/>
              <a:t>Ю</a:t>
            </a:r>
            <a:r>
              <a:rPr lang="en-US" altLang="ru-RU" sz="2400"/>
              <a:t>., </a:t>
            </a:r>
            <a:r>
              <a:rPr lang="en-US" altLang="en-US" sz="2400"/>
              <a:t>Ткачева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.</a:t>
            </a:r>
            <a:r>
              <a:rPr lang="en-US" altLang="en-US" sz="2400"/>
              <a:t>В</a:t>
            </a:r>
            <a:r>
              <a:rPr lang="en-US" altLang="ru-RU" sz="2400"/>
              <a:t>. </a:t>
            </a:r>
            <a:r>
              <a:rPr lang="en-US" altLang="en-US" sz="2400"/>
              <a:t>«Психологическая</a:t>
            </a:r>
            <a:r>
              <a:rPr lang="en-US" altLang="ru-RU" sz="2400"/>
              <a:t> </a:t>
            </a:r>
            <a:r>
              <a:rPr lang="en-US" altLang="en-US" sz="2400"/>
              <a:t>помощь</a:t>
            </a:r>
            <a:r>
              <a:rPr lang="en-US" altLang="ru-RU" sz="2400"/>
              <a:t> </a:t>
            </a:r>
            <a:r>
              <a:rPr lang="en-US" altLang="en-US" sz="2400"/>
              <a:t>семье</a:t>
            </a:r>
            <a:r>
              <a:rPr lang="en-US" altLang="ru-RU" sz="2400"/>
              <a:t>, </a:t>
            </a:r>
            <a:r>
              <a:rPr lang="en-US" altLang="en-US" sz="2400"/>
              <a:t>воспитывающей</a:t>
            </a:r>
            <a:r>
              <a:rPr lang="en-US" altLang="ru-RU" sz="2400"/>
              <a:t> </a:t>
            </a:r>
            <a:r>
              <a:rPr lang="en-US" altLang="en-US" sz="2400"/>
              <a:t>ребенка</a:t>
            </a:r>
            <a:r>
              <a:rPr lang="en-US" altLang="ru-RU" sz="2400"/>
              <a:t> </a:t>
            </a:r>
            <a:r>
              <a:rPr lang="en-US" altLang="en-US" sz="2400"/>
              <a:t>с</a:t>
            </a:r>
            <a:r>
              <a:rPr lang="en-US" altLang="ru-RU" sz="2400"/>
              <a:t> </a:t>
            </a:r>
            <a:r>
              <a:rPr lang="en-US" altLang="en-US" sz="2400"/>
              <a:t>отклонениями</a:t>
            </a:r>
            <a:r>
              <a:rPr lang="en-US" altLang="ru-RU" sz="2400"/>
              <a:t> </a:t>
            </a:r>
            <a:r>
              <a:rPr lang="en-US" altLang="en-US" sz="2400"/>
              <a:t>в</a:t>
            </a:r>
            <a:r>
              <a:rPr lang="en-US" altLang="ru-RU" sz="2400"/>
              <a:t> </a:t>
            </a:r>
            <a:r>
              <a:rPr lang="en-US" altLang="en-US" sz="2400"/>
              <a:t>развитии»</a:t>
            </a:r>
            <a:r>
              <a:rPr lang="en-US" altLang="ru-RU" sz="2400"/>
              <a:t>. – </a:t>
            </a:r>
            <a:r>
              <a:rPr lang="en-US" altLang="en-US" sz="2400"/>
              <a:t>М</a:t>
            </a:r>
            <a:r>
              <a:rPr lang="en-US" altLang="ru-RU" sz="2400"/>
              <a:t>.: </a:t>
            </a:r>
            <a:r>
              <a:rPr lang="en-US" altLang="en-US" sz="2400"/>
              <a:t>Владос</a:t>
            </a:r>
            <a:r>
              <a:rPr lang="en-US" altLang="ru-RU" sz="2400"/>
              <a:t>, 2019.</a:t>
            </a:r>
          </a:p>
          <a:p>
            <a:r>
              <a:rPr lang="en-US" altLang="ru-RU" sz="2400"/>
              <a:t>4. </a:t>
            </a:r>
            <a:r>
              <a:rPr lang="en-US" altLang="en-US" sz="2400"/>
              <a:t>Материалы</a:t>
            </a:r>
            <a:r>
              <a:rPr lang="en-US" altLang="ru-RU" sz="2400"/>
              <a:t> </a:t>
            </a:r>
            <a:r>
              <a:rPr lang="en-US" altLang="en-US" sz="2400"/>
              <a:t>портала</a:t>
            </a:r>
            <a:r>
              <a:rPr lang="en-US" altLang="ru-RU" sz="2400"/>
              <a:t> </a:t>
            </a:r>
            <a:r>
              <a:rPr lang="en-US" altLang="en-US" sz="2400"/>
              <a:t>«Мерсибо»</a:t>
            </a:r>
            <a:r>
              <a:rPr lang="en-US" altLang="ru-RU" sz="2400"/>
              <a:t>: </a:t>
            </a:r>
            <a:r>
              <a:rPr lang="en-US" altLang="en-US" sz="2400"/>
              <a:t>игры</a:t>
            </a:r>
            <a:r>
              <a:rPr lang="en-US" altLang="ru-RU" sz="2400"/>
              <a:t> </a:t>
            </a:r>
            <a:r>
              <a:rPr lang="en-US" altLang="en-US" sz="2400"/>
              <a:t>для</a:t>
            </a:r>
            <a:r>
              <a:rPr lang="en-US" altLang="ru-RU" sz="2400"/>
              <a:t> </a:t>
            </a:r>
            <a:r>
              <a:rPr lang="en-US" altLang="en-US" sz="2400"/>
              <a:t>развития</a:t>
            </a:r>
            <a:r>
              <a:rPr lang="en-US" altLang="ru-RU" sz="2400"/>
              <a:t> </a:t>
            </a:r>
            <a:r>
              <a:rPr lang="en-US" altLang="en-US" sz="2400"/>
              <a:t>моторики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навыков</a:t>
            </a:r>
            <a:r>
              <a:rPr lang="en-US" altLang="ru-RU" sz="2400"/>
              <a:t> </a:t>
            </a:r>
            <a:r>
              <a:rPr lang="en-US" altLang="en-US" sz="2400"/>
              <a:t>самообслуживания</a:t>
            </a:r>
            <a:r>
              <a:rPr lang="en-US" altLang="ru-RU" sz="2400"/>
              <a:t> </a:t>
            </a:r>
            <a:r>
              <a:rPr lang="en-US" altLang="en-US" sz="2400"/>
              <a:t>у</a:t>
            </a:r>
            <a:r>
              <a:rPr lang="en-US" altLang="ru-RU" sz="2400"/>
              <a:t> </a:t>
            </a:r>
            <a:r>
              <a:rPr lang="en-US" altLang="en-US" sz="2400"/>
              <a:t>детей</a:t>
            </a:r>
            <a:r>
              <a:rPr lang="en-US" altLang="ru-RU" sz="2400"/>
              <a:t> </a:t>
            </a:r>
            <a:r>
              <a:rPr lang="en-US" altLang="en-US" sz="2400"/>
              <a:t>с</a:t>
            </a:r>
            <a:r>
              <a:rPr lang="en-US" altLang="ru-RU" sz="2400"/>
              <a:t> </a:t>
            </a:r>
            <a:r>
              <a:rPr lang="en-US" altLang="en-US" sz="2400"/>
              <a:t>ЗПР</a:t>
            </a:r>
            <a:r>
              <a:rPr lang="en-US" altLang="ru-RU" sz="2400"/>
              <a:t>.</a:t>
            </a:r>
          </a:p>
          <a:p>
            <a:r>
              <a:rPr lang="en-US" altLang="ru-RU" sz="2400"/>
              <a:t>5. </a:t>
            </a:r>
            <a:r>
              <a:rPr lang="en-US" altLang="en-US" sz="2400"/>
              <a:t>Семаго</a:t>
            </a:r>
            <a:r>
              <a:rPr lang="en-US" altLang="ru-RU" sz="2400"/>
              <a:t> </a:t>
            </a:r>
            <a:r>
              <a:rPr lang="en-US" altLang="en-US" sz="2400"/>
              <a:t>Н</a:t>
            </a:r>
            <a:r>
              <a:rPr lang="en-US" altLang="ru-RU" sz="2400"/>
              <a:t>.</a:t>
            </a:r>
            <a:r>
              <a:rPr lang="en-US" altLang="en-US" sz="2400"/>
              <a:t>Я</a:t>
            </a:r>
            <a:r>
              <a:rPr lang="en-US" altLang="ru-RU" sz="2400"/>
              <a:t>., </a:t>
            </a:r>
            <a:r>
              <a:rPr lang="en-US" altLang="en-US" sz="2400"/>
              <a:t>Семаго</a:t>
            </a:r>
            <a:r>
              <a:rPr lang="en-US" altLang="ru-RU" sz="2400"/>
              <a:t> </a:t>
            </a:r>
            <a:r>
              <a:rPr lang="en-US" altLang="en-US" sz="2400"/>
              <a:t>М</a:t>
            </a:r>
            <a:r>
              <a:rPr lang="en-US" altLang="ru-RU" sz="2400"/>
              <a:t>.</a:t>
            </a:r>
            <a:r>
              <a:rPr lang="en-US" altLang="en-US" sz="2400"/>
              <a:t>М</a:t>
            </a:r>
            <a:r>
              <a:rPr lang="en-US" altLang="ru-RU" sz="2400"/>
              <a:t>. </a:t>
            </a:r>
            <a:r>
              <a:rPr lang="en-US" altLang="en-US" sz="2400"/>
              <a:t>«Дети</a:t>
            </a:r>
            <a:r>
              <a:rPr lang="en-US" altLang="ru-RU" sz="2400"/>
              <a:t> </a:t>
            </a:r>
            <a:r>
              <a:rPr lang="en-US" altLang="en-US" sz="2400"/>
              <a:t>с</a:t>
            </a:r>
            <a:r>
              <a:rPr lang="en-US" altLang="ru-RU" sz="2400"/>
              <a:t> </a:t>
            </a:r>
            <a:r>
              <a:rPr lang="en-US" altLang="en-US" sz="2400"/>
              <a:t>ОВЗ</a:t>
            </a:r>
            <a:r>
              <a:rPr lang="en-US" altLang="ru-RU" sz="2400"/>
              <a:t>: </a:t>
            </a:r>
            <a:r>
              <a:rPr lang="en-US" altLang="en-US" sz="2400"/>
              <a:t>диагностика</a:t>
            </a:r>
            <a:r>
              <a:rPr lang="en-US" altLang="ru-RU" sz="2400"/>
              <a:t> </a:t>
            </a:r>
            <a:r>
              <a:rPr lang="en-US" altLang="en-US" sz="2400"/>
              <a:t>и</a:t>
            </a:r>
            <a:r>
              <a:rPr lang="en-US" altLang="ru-RU" sz="2400"/>
              <a:t> </a:t>
            </a:r>
            <a:r>
              <a:rPr lang="en-US" altLang="en-US" sz="2400"/>
              <a:t>коррекция»</a:t>
            </a:r>
            <a:r>
              <a:rPr lang="en-US" altLang="ru-RU" sz="2400"/>
              <a:t>. – </a:t>
            </a:r>
            <a:r>
              <a:rPr lang="en-US" altLang="en-US" sz="2400"/>
              <a:t>М</a:t>
            </a:r>
            <a:r>
              <a:rPr lang="en-US" altLang="ru-RU" sz="2400"/>
              <a:t>.: </a:t>
            </a:r>
            <a:r>
              <a:rPr lang="en-US" altLang="en-US" sz="2400"/>
              <a:t>Генезис</a:t>
            </a:r>
            <a:r>
              <a:rPr lang="en-US" altLang="ru-RU" sz="2400"/>
              <a:t>, 2021.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571*427"/>
  <p:tag name="TABLE_ENDDRAG_RECT" val="5*94*571*427"/>
  <p:tag name="TABLE_AUTOADJUST_FLAG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665*471"/>
  <p:tag name="TABLE_ENDDRAG_RECT" val="68*41*665*471"/>
</p:tagLst>
</file>

<file path=ppt/theme/theme1.xml><?xml version="1.0" encoding="utf-8"?>
<a:theme xmlns:a="http://schemas.openxmlformats.org/drawingml/2006/main" name="Data Pie Charts">
  <a:themeElements>
    <a:clrScheme name="Data Pie Chart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Data Pie Chart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Data Pie Char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1250</Words>
  <Application>Microsoft Office PowerPoint</Application>
  <PresentationFormat>Широкоэкранный</PresentationFormat>
  <Paragraphs>162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微软雅黑</vt:lpstr>
      <vt:lpstr>微软雅黑</vt:lpstr>
      <vt:lpstr>Arial</vt:lpstr>
      <vt:lpstr>Arial Black</vt:lpstr>
      <vt:lpstr>Calibri</vt:lpstr>
      <vt:lpstr>Times New Roman</vt:lpstr>
      <vt:lpstr>Data Pie Charts</vt:lpstr>
      <vt:lpstr>Презентация PowerPoint</vt:lpstr>
      <vt:lpstr>Паспорт проекта</vt:lpstr>
      <vt:lpstr>Актуальность(Почему это важно именно для детей с ОВЗ?) </vt:lpstr>
      <vt:lpstr>Цель и задачи</vt:lpstr>
      <vt:lpstr>Целевые группы(Кому помогаем)</vt:lpstr>
      <vt:lpstr>Этапы реализации</vt:lpstr>
      <vt:lpstr>Механизм. Блок «Утро начинается с зарядки»</vt:lpstr>
      <vt:lpstr>Механизм. Блок «Чистые руки – здоровый я» </vt:lpstr>
      <vt:lpstr>Механизм. Блок «Здоровые ножки и спинка»</vt:lpstr>
      <vt:lpstr>Работа с родителями (Ключевой блок)</vt:lpstr>
      <vt:lpstr>Календарный план мероприятий</vt:lpstr>
      <vt:lpstr>Ожидаемые результаты</vt:lpstr>
      <vt:lpstr>Ресурсы</vt:lpstr>
      <vt:lpstr> Риски и их решение</vt:lpstr>
      <vt:lpstr>Бюджет (примерный)</vt:lpstr>
      <vt:lpstr>Список источников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Анна</dc:creator>
  <cp:lastModifiedBy>Пользователь</cp:lastModifiedBy>
  <cp:revision>10</cp:revision>
  <dcterms:created xsi:type="dcterms:W3CDTF">2025-07-23T00:59:00Z</dcterms:created>
  <dcterms:modified xsi:type="dcterms:W3CDTF">2026-04-29T11:05:38Z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1049-12.2.0.23196</vt:lpwstr>
  </property>
  <property fmtid="{D5CDD505-2E9C-101B-9397-08002B2CF9AE}" pid="3" name="ICV">
    <vt:lpwstr>436F58BF42E3499F895125BDD088D041_11</vt:lpwstr>
  </property>
</Properties>
</file>