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9" r:id="rId2"/>
    <p:sldId id="333" r:id="rId3"/>
    <p:sldId id="334" r:id="rId4"/>
    <p:sldId id="257" r:id="rId5"/>
    <p:sldId id="318" r:id="rId6"/>
    <p:sldId id="320" r:id="rId7"/>
    <p:sldId id="256" r:id="rId8"/>
    <p:sldId id="321" r:id="rId9"/>
    <p:sldId id="261" r:id="rId10"/>
    <p:sldId id="262" r:id="rId11"/>
    <p:sldId id="263" r:id="rId12"/>
    <p:sldId id="326" r:id="rId13"/>
    <p:sldId id="264" r:id="rId14"/>
    <p:sldId id="268" r:id="rId15"/>
    <p:sldId id="270" r:id="rId16"/>
    <p:sldId id="281" r:id="rId17"/>
    <p:sldId id="271" r:id="rId18"/>
    <p:sldId id="273" r:id="rId19"/>
    <p:sldId id="274" r:id="rId20"/>
    <p:sldId id="275" r:id="rId21"/>
    <p:sldId id="294" r:id="rId22"/>
    <p:sldId id="276" r:id="rId23"/>
    <p:sldId id="277" r:id="rId24"/>
    <p:sldId id="322" r:id="rId25"/>
    <p:sldId id="260" r:id="rId26"/>
    <p:sldId id="316" r:id="rId27"/>
    <p:sldId id="312" r:id="rId28"/>
    <p:sldId id="313" r:id="rId29"/>
    <p:sldId id="296" r:id="rId30"/>
    <p:sldId id="335" r:id="rId31"/>
    <p:sldId id="336" r:id="rId32"/>
    <p:sldId id="329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6" autoAdjust="0"/>
    <p:restoredTop sz="94660"/>
  </p:normalViewPr>
  <p:slideViewPr>
    <p:cSldViewPr snapToGrid="0">
      <p:cViewPr varScale="1">
        <p:scale>
          <a:sx n="79" d="100"/>
          <a:sy n="79" d="100"/>
        </p:scale>
        <p:origin x="4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9DBF-C30F-45FA-ABB6-06954EE0FEF6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DF017C-163B-4EE1-AEEF-248A692E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980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251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85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178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922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010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034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5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673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733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20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956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14673-E296-461B-8F34-C5DF6ADB66E7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7937A-BDDB-45F6-A0FB-9D79DCBBE8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898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77144" y="313509"/>
            <a:ext cx="7959634" cy="2778033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Обучение  ребенка с РАС коммуникации и базовым адаптивным навыкам</a:t>
            </a:r>
            <a:endParaRPr lang="ru-RU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0800" y="3763817"/>
            <a:ext cx="10751127" cy="3094183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  <a:p>
            <a:endParaRPr lang="ru-RU" dirty="0"/>
          </a:p>
          <a:p>
            <a:pPr algn="r"/>
            <a:r>
              <a:rPr lang="ru-RU" sz="58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Учитель-дефектолог</a:t>
            </a:r>
          </a:p>
          <a:p>
            <a:pPr algn="r"/>
            <a:r>
              <a:rPr lang="ru-RU" sz="58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Федяева Юлия Сергеевна</a:t>
            </a:r>
          </a:p>
          <a:p>
            <a:pPr algn="r"/>
            <a:endParaRPr lang="ru-RU" sz="41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100" i="1" dirty="0">
                <a:solidFill>
                  <a:schemeClr val="accent6">
                    <a:lumMod val="75000"/>
                  </a:schemeClr>
                </a:solidFill>
              </a:rPr>
              <a:t>Семинар проводится в рамках проекта «Ресурсный центр», для родителей, воспитывающих детей с РАС.</a:t>
            </a:r>
          </a:p>
        </p:txBody>
      </p:sp>
    </p:spTree>
    <p:extLst>
      <p:ext uri="{BB962C8B-B14F-4D97-AF65-F5344CB8AC3E}">
        <p14:creationId xmlns:p14="http://schemas.microsoft.com/office/powerpoint/2010/main" val="2118224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8F79FCF-7DAF-464B-A6DD-F4D54B8E0E8A}"/>
              </a:ext>
            </a:extLst>
          </p:cNvPr>
          <p:cNvSpPr/>
          <p:nvPr/>
        </p:nvSpPr>
        <p:spPr>
          <a:xfrm>
            <a:off x="994299" y="719092"/>
            <a:ext cx="98897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i="1" dirty="0">
                <a:solidFill>
                  <a:schemeClr val="accent6">
                    <a:lumMod val="50000"/>
                  </a:schemeClr>
                </a:solidFill>
              </a:rPr>
              <a:t>Коммуникация – общение, обмен мнениями и т.д.</a:t>
            </a:r>
          </a:p>
          <a:p>
            <a:endParaRPr lang="ru-RU" sz="4400" i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</a:rPr>
              <a:t>Вокальная                        Альтернативная 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</a:rPr>
              <a:t>(дополнительная)</a:t>
            </a:r>
          </a:p>
        </p:txBody>
      </p:sp>
    </p:spTree>
    <p:extLst>
      <p:ext uri="{BB962C8B-B14F-4D97-AF65-F5344CB8AC3E}">
        <p14:creationId xmlns:p14="http://schemas.microsoft.com/office/powerpoint/2010/main" val="3074268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B381F18-CF2F-4BF2-91A3-BF70D15CF7E5}"/>
              </a:ext>
            </a:extLst>
          </p:cNvPr>
          <p:cNvSpPr/>
          <p:nvPr/>
        </p:nvSpPr>
        <p:spPr>
          <a:xfrm>
            <a:off x="3048000" y="153744"/>
            <a:ext cx="6096000" cy="655051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6000" i="1" dirty="0">
                <a:solidFill>
                  <a:srgbClr val="70AD47">
                    <a:lumMod val="50000"/>
                  </a:srgbClr>
                </a:solidFill>
              </a:rPr>
              <a:t>Критичен ли возраст? 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6000" i="1" dirty="0">
                <a:solidFill>
                  <a:srgbClr val="70AD47">
                    <a:lumMod val="50000"/>
                  </a:srgbClr>
                </a:solidFill>
              </a:rPr>
              <a:t>18 месяцев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6000" i="1" dirty="0">
                <a:solidFill>
                  <a:srgbClr val="70AD47">
                    <a:lumMod val="50000"/>
                  </a:srgbClr>
                </a:solidFill>
              </a:rPr>
              <a:t>3 года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6000" i="1" dirty="0">
                <a:solidFill>
                  <a:srgbClr val="70AD47">
                    <a:lumMod val="50000"/>
                  </a:srgbClr>
                </a:solidFill>
              </a:rPr>
              <a:t>7 лет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6000" i="1" dirty="0">
                <a:solidFill>
                  <a:srgbClr val="70AD47">
                    <a:lumMod val="50000"/>
                  </a:srgbClr>
                </a:solidFill>
              </a:rPr>
              <a:t>12 лет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6000" i="1" dirty="0">
                <a:solidFill>
                  <a:srgbClr val="70AD47">
                    <a:lumMod val="50000"/>
                  </a:srgbClr>
                </a:solidFill>
              </a:rPr>
              <a:t>15 лет</a:t>
            </a:r>
          </a:p>
        </p:txBody>
      </p:sp>
    </p:spTree>
    <p:extLst>
      <p:ext uri="{BB962C8B-B14F-4D97-AF65-F5344CB8AC3E}">
        <p14:creationId xmlns:p14="http://schemas.microsoft.com/office/powerpoint/2010/main" val="3015949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09304"/>
            <a:ext cx="10946674" cy="4598126"/>
          </a:xfrm>
        </p:spPr>
        <p:txBody>
          <a:bodyPr>
            <a:noAutofit/>
          </a:bodyPr>
          <a:lstStyle/>
          <a:p>
            <a:r>
              <a:rPr lang="ru-RU" sz="400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Альтернативная и дополнительная коммуникация - </a:t>
            </a:r>
            <a:r>
              <a:rPr lang="ru-RU" sz="4000" dirty="0"/>
              <a:t> (АДК</a:t>
            </a:r>
            <a:r>
              <a:rPr lang="ru-RU" sz="4000" i="1" dirty="0"/>
              <a:t>— </a:t>
            </a:r>
            <a:r>
              <a:rPr lang="ru-RU" sz="4000" i="1" dirty="0" err="1"/>
              <a:t>Alternative</a:t>
            </a:r>
            <a:r>
              <a:rPr lang="ru-RU" sz="4000" i="1" dirty="0"/>
              <a:t> </a:t>
            </a:r>
            <a:r>
              <a:rPr lang="ru-RU" sz="4000" i="1" dirty="0" err="1"/>
              <a:t>Augmentative</a:t>
            </a:r>
            <a:r>
              <a:rPr lang="ru-RU" sz="4000" i="1" dirty="0"/>
              <a:t> </a:t>
            </a:r>
            <a:r>
              <a:rPr lang="ru-RU" sz="4000" i="1" dirty="0" err="1"/>
              <a:t>Communication</a:t>
            </a:r>
            <a:r>
              <a:rPr lang="ru-RU" sz="4000" b="1" dirty="0"/>
              <a:t>)</a:t>
            </a:r>
            <a:r>
              <a:rPr lang="ru-RU" sz="4000" dirty="0"/>
              <a:t> — совокупность невербальных коммуникативных средств и систем общения, которая может использоваться либо как полная альтернатива речи, либо как дополнение к ней.</a:t>
            </a:r>
            <a:endParaRPr lang="ru-RU" sz="4000" i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0101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739589"/>
            <a:ext cx="10524565" cy="5643794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Существует несколько видов альтернативной коммуникации:</a:t>
            </a:r>
            <a:br>
              <a:rPr lang="ru-RU" sz="4400" dirty="0"/>
            </a:br>
            <a:r>
              <a:rPr lang="ru-RU" sz="4400" u="sng" dirty="0"/>
              <a:t>коммуникация </a:t>
            </a:r>
            <a:r>
              <a:rPr lang="ru-RU" sz="4400" dirty="0"/>
              <a:t>с использованием непосредственным использованием тела: жесты, мимика, движения тела</a:t>
            </a:r>
            <a:br>
              <a:rPr lang="ru-RU" sz="4400" dirty="0"/>
            </a:br>
            <a:r>
              <a:rPr lang="ru-RU" sz="4400" u="sng" dirty="0"/>
              <a:t>коммуникация</a:t>
            </a:r>
            <a:r>
              <a:rPr lang="ru-RU" sz="4400" dirty="0"/>
              <a:t> через визуальные образы: письмо, символы, пиктограммы, изображения</a:t>
            </a:r>
            <a:br>
              <a:rPr lang="ru-RU" sz="4400" dirty="0"/>
            </a:br>
            <a:r>
              <a:rPr lang="ru-RU" sz="4400" u="sng" dirty="0"/>
              <a:t>коммуникация через тактильные ощущения</a:t>
            </a:r>
            <a:r>
              <a:rPr lang="ru-RU" sz="4400" dirty="0"/>
              <a:t>: ощупывание, постукивание, поглаживание</a:t>
            </a:r>
            <a:br>
              <a:rPr lang="ru-RU" dirty="0"/>
            </a:br>
            <a:endParaRPr lang="ru-RU" sz="5400" i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0169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7029" y="447471"/>
            <a:ext cx="11785599" cy="6731541"/>
          </a:xfrm>
        </p:spPr>
        <p:txBody>
          <a:bodyPr>
            <a:normAutofit fontScale="90000"/>
          </a:bodyPr>
          <a:lstStyle/>
          <a:p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вводить альтернативную коммуникацию и какую?</a:t>
            </a: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Возраст (от и до)</a:t>
            </a: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Клинические рекомендации</a:t>
            </a: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Мнения современных психиатров и неврологов</a:t>
            </a: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Страхи родителей</a:t>
            </a: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-725476" y="7405635"/>
          <a:ext cx="10233212" cy="736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4546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7029" y="428017"/>
            <a:ext cx="11785599" cy="6536987"/>
          </a:xfrm>
        </p:spPr>
        <p:txBody>
          <a:bodyPr>
            <a:normAutofit fontScale="90000"/>
          </a:bodyPr>
          <a:lstStyle/>
          <a:p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вводить альтернативную коммуникацию и какую?</a:t>
            </a:r>
            <a:br>
              <a:rPr lang="ru-RU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Ребенок имеет функциональную коммуникацию? (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эхолалия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«просит моей рукой»)</a:t>
            </a: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Ребенок инициирует коммуникацию?</a:t>
            </a: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Его понимают ДРУГИЕ люди?</a:t>
            </a: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 лексику и грамматику, соответствующие возрасту </a:t>
            </a: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Альтернативная коммуникация – это про жизнь, а не про занятия!</a:t>
            </a:r>
            <a:b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65457073"/>
              </p:ext>
            </p:extLst>
          </p:nvPr>
        </p:nvGraphicFramePr>
        <p:xfrm>
          <a:off x="-725476" y="7405635"/>
          <a:ext cx="10233212" cy="736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32131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24519" y="493487"/>
            <a:ext cx="10741651" cy="2950104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Альтернативная коммуникация</a:t>
            </a:r>
          </a:p>
          <a:p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графических символов, например «</a:t>
            </a:r>
            <a:r>
              <a:rPr lang="ru-RU" sz="28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Макатон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r>
              <a:rPr lang="ru-RU" b="1" dirty="0"/>
              <a:t>«</a:t>
            </a:r>
            <a:r>
              <a:rPr lang="ru-RU" b="1" dirty="0" err="1"/>
              <a:t>Макатон</a:t>
            </a:r>
            <a:r>
              <a:rPr lang="ru-RU" b="1" dirty="0"/>
              <a:t>» - это уникальная языковая программа с использованием жестов, символов и звучащей речи, помогающая общаться людям, с коммуникативными трудностями</a:t>
            </a:r>
            <a:r>
              <a:rPr lang="ru-RU" dirty="0"/>
              <a:t>.</a:t>
            </a:r>
          </a:p>
          <a:p>
            <a:endParaRPr lang="ru-RU" sz="40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827" y="2791837"/>
            <a:ext cx="4513634" cy="4270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130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91" y="1595337"/>
            <a:ext cx="5208732" cy="471884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448CC15-DC43-4AAB-BB82-80CDD19D817C}"/>
              </a:ext>
            </a:extLst>
          </p:cNvPr>
          <p:cNvSpPr/>
          <p:nvPr/>
        </p:nvSpPr>
        <p:spPr>
          <a:xfrm>
            <a:off x="0" y="185404"/>
            <a:ext cx="12587591" cy="667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Система альтернативной коммуникации с помощью карточек </a:t>
            </a:r>
            <a:r>
              <a:rPr lang="en-US" sz="2800" i="1" dirty="0">
                <a:solidFill>
                  <a:srgbClr val="70AD47">
                    <a:lumMod val="50000"/>
                  </a:srgbClr>
                </a:solidFill>
              </a:rPr>
              <a:t>PECS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b="1" i="1" dirty="0">
                <a:solidFill>
                  <a:srgbClr val="70AD47">
                    <a:lumMod val="50000"/>
                  </a:srgbClr>
                </a:solidFill>
              </a:rPr>
              <a:t>Принцип пирамиды в обучении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Нижние грани: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               функциональные задания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                          функциональная коммуникация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         мощные подкрепления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отсутствие  НП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Боковые грани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   Эффективные уроки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        Стратегии обобщения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Коррекция ошибки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Подсказки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i="1" dirty="0">
                <a:solidFill>
                  <a:srgbClr val="70AD47">
                    <a:lumMod val="50000"/>
                  </a:srgbClr>
                </a:solidFill>
              </a:rPr>
              <a:t>                                            Пик – сбор и анализ данных</a:t>
            </a:r>
          </a:p>
        </p:txBody>
      </p:sp>
    </p:spTree>
    <p:extLst>
      <p:ext uri="{BB962C8B-B14F-4D97-AF65-F5344CB8AC3E}">
        <p14:creationId xmlns:p14="http://schemas.microsoft.com/office/powerpoint/2010/main" val="4262044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64596" y="1106521"/>
            <a:ext cx="11319135" cy="4644957"/>
          </a:xfrm>
        </p:spPr>
        <p:txBody>
          <a:bodyPr>
            <a:normAutofit/>
          </a:bodyPr>
          <a:lstStyle/>
          <a:p>
            <a:r>
              <a:rPr lang="ru-RU" sz="4800" b="1" i="1" dirty="0" err="1">
                <a:solidFill>
                  <a:schemeClr val="accent6">
                    <a:lumMod val="50000"/>
                  </a:schemeClr>
                </a:solidFill>
              </a:rPr>
              <a:t>Преднавыки</a:t>
            </a:r>
            <a:r>
              <a:rPr lang="ru-RU" sz="4800" b="1" i="1" dirty="0">
                <a:solidFill>
                  <a:schemeClr val="accent6">
                    <a:lumMod val="50000"/>
                  </a:schemeClr>
                </a:solidFill>
              </a:rPr>
              <a:t> для введения </a:t>
            </a:r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</a:rPr>
              <a:t>PECS</a:t>
            </a:r>
          </a:p>
          <a:p>
            <a:r>
              <a:rPr lang="ru-RU" sz="4800" b="1" i="1" dirty="0">
                <a:solidFill>
                  <a:schemeClr val="accent6">
                    <a:lumMod val="50000"/>
                  </a:schemeClr>
                </a:solidFill>
              </a:rPr>
              <a:t>Взгляд в глаза</a:t>
            </a:r>
          </a:p>
          <a:p>
            <a:r>
              <a:rPr lang="ru-RU" sz="4800" b="1" i="1" dirty="0">
                <a:solidFill>
                  <a:schemeClr val="accent6">
                    <a:lumMod val="50000"/>
                  </a:schemeClr>
                </a:solidFill>
              </a:rPr>
              <a:t>Имитация</a:t>
            </a:r>
          </a:p>
          <a:p>
            <a:r>
              <a:rPr lang="ru-RU" sz="4800" b="1" i="1" dirty="0">
                <a:solidFill>
                  <a:schemeClr val="accent6">
                    <a:lumMod val="50000"/>
                  </a:schemeClr>
                </a:solidFill>
              </a:rPr>
              <a:t>Сопоставление с образцом</a:t>
            </a:r>
          </a:p>
          <a:p>
            <a:r>
              <a:rPr lang="ru-RU" sz="4800" b="1" i="1" dirty="0">
                <a:solidFill>
                  <a:schemeClr val="accent6">
                    <a:lumMod val="50000"/>
                  </a:schemeClr>
                </a:solidFill>
              </a:rPr>
              <a:t>Понимание обращенной речи</a:t>
            </a:r>
          </a:p>
          <a:p>
            <a:endParaRPr lang="en-US" sz="4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462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93371" y="493487"/>
            <a:ext cx="10798629" cy="476431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 1.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«Как» осуществлять общение?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Увидев наиболее предпочитаемый предмет, обучающийся берет изображение этого предмета, дотягивается до Собеседника и кладет карточку ему в руку.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Собеседника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Феи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тренироваться? И как часто?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необходимо?</a:t>
            </a:r>
          </a:p>
          <a:p>
            <a:endParaRPr lang="ru-RU" sz="36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6374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539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9107" y="669201"/>
            <a:ext cx="12003932" cy="6328229"/>
          </a:xfrm>
        </p:spPr>
        <p:txBody>
          <a:bodyPr>
            <a:normAutofit lnSpcReduction="10000"/>
          </a:bodyPr>
          <a:lstStyle/>
          <a:p>
            <a:r>
              <a:rPr lang="ru-RU" sz="40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 2 Расстояние и настойчивость</a:t>
            </a:r>
          </a:p>
          <a:p>
            <a:r>
              <a:rPr lang="ru-RU" sz="40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ученик подходит к своему индивидуальному альбому для занятий, берет из него карточку, подходит к педагогу, привлекает его внимание и кладет карточку в руку педагога</a:t>
            </a:r>
          </a:p>
          <a:p>
            <a:r>
              <a:rPr lang="ru-RU" sz="40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Достаньте карточку из альбома для занятий</a:t>
            </a:r>
          </a:p>
          <a:p>
            <a:r>
              <a:rPr lang="ru-RU" sz="40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 Увеличивайте расстояние между педагогом и учеником</a:t>
            </a:r>
          </a:p>
          <a:p>
            <a:r>
              <a:rPr lang="ru-RU" sz="40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3. Увеличивайте расстояние между учеником и альбомом для занятий (коммуникативной книгой)</a:t>
            </a:r>
          </a:p>
        </p:txBody>
      </p:sp>
    </p:spTree>
    <p:extLst>
      <p:ext uri="{BB962C8B-B14F-4D97-AF65-F5344CB8AC3E}">
        <p14:creationId xmlns:p14="http://schemas.microsoft.com/office/powerpoint/2010/main" val="1004057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10457" y="458438"/>
            <a:ext cx="12612914" cy="4764313"/>
          </a:xfrm>
        </p:spPr>
        <p:txBody>
          <a:bodyPr>
            <a:noAutofit/>
          </a:bodyPr>
          <a:lstStyle/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4. Выявите и устраните дополнительные подсказки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 «ожидающий взгляд»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Б. Элементы окружающей обстановки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В. Чрезмерный драматизм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Положение тела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 Зрительный контакт</a:t>
            </a:r>
          </a:p>
          <a:p>
            <a:r>
              <a:rPr lang="ru-RU" sz="44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Е. Разнообразная обстановка/ разные комнаты/различные занятия</a:t>
            </a:r>
          </a:p>
        </p:txBody>
      </p:sp>
    </p:spTree>
    <p:extLst>
      <p:ext uri="{BB962C8B-B14F-4D97-AF65-F5344CB8AC3E}">
        <p14:creationId xmlns:p14="http://schemas.microsoft.com/office/powerpoint/2010/main" val="554526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0378" y="415666"/>
            <a:ext cx="11088914" cy="4764313"/>
          </a:xfrm>
        </p:spPr>
        <p:txBody>
          <a:bodyPr>
            <a:noAutofit/>
          </a:bodyPr>
          <a:lstStyle/>
          <a:p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 3. Различение карточек</a:t>
            </a:r>
          </a:p>
          <a:p>
            <a:r>
              <a:rPr lang="ru-RU" sz="3600" i="1" dirty="0"/>
              <a:t>Цель: Чтобы попросить желаемый предмет, ученик подходит к альбому для занятий, выбирает нужную карточку из нескольких имеющихся, приближается к Собеседнику и дает ему карточку</a:t>
            </a:r>
          </a:p>
          <a:p>
            <a:endParaRPr lang="ru-RU" sz="3600" i="1" dirty="0"/>
          </a:p>
          <a:p>
            <a:r>
              <a:rPr lang="ru-RU" sz="3600" i="1" dirty="0"/>
              <a:t>А. Различение между изображением предпочитаемого предмета и отвлекающим изображением</a:t>
            </a:r>
          </a:p>
          <a:p>
            <a:r>
              <a:rPr lang="ru-RU" sz="3600" i="1" dirty="0"/>
              <a:t>Б. Различение изображений двух желаемых предметов</a:t>
            </a:r>
          </a:p>
          <a:p>
            <a:r>
              <a:rPr lang="ru-RU" sz="3600" i="1" dirty="0"/>
              <a:t>Различение между несколькими карточками</a:t>
            </a:r>
          </a:p>
        </p:txBody>
      </p:sp>
    </p:spTree>
    <p:extLst>
      <p:ext uri="{BB962C8B-B14F-4D97-AF65-F5344CB8AC3E}">
        <p14:creationId xmlns:p14="http://schemas.microsoft.com/office/powerpoint/2010/main" val="3749379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7965" y="605972"/>
            <a:ext cx="11088914" cy="5646056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>Этап 4. Структура предложения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>Цель: ученик просит предметы, находящиеся или не находящиеся в непосредственном доступе, в формате фразы из нескольких слов, выполняя следующую последовательность действий: подходит к индивидуальному альбому для занятий, достает карточку «Я хочу», помещает ее на шаблон для предложений, достает карточку с изображением желаемого предмета, помещает е на шаблон для предложений, снимает шаблон с доски, подходит к Собеседнику и передает ему шаблон. К концу этого этапа на доске, как правило, имеется двадцать или более карточек, и ученик может общаться с различными собеседниками.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31709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049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5218" y="642026"/>
            <a:ext cx="11727696" cy="69066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. Добавление карточки с изображением желаемого предмета на шаблон для предложений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5218" y="1332688"/>
            <a:ext cx="11727696" cy="580741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2. Перемещение карточки «Я хочу»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3. «Чтение» предложения на шаблоне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Говорим: «Нет!»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Пустые контейнеры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Предложите альтернативы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«Давай заключим сделку»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«Не сейчас»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Доступ к поощрению по расписанию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Научите ребенка «ждать»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Скажите: «Нет»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НЕ ОТБИРАЙТЕ КАРТОЧКИ И НЕ ПРЯЧЬТЕ ИХ ОТ УЧАЩИХСЯ!</a:t>
            </a:r>
          </a:p>
          <a:p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373514"/>
              </p:ext>
            </p:extLst>
          </p:nvPr>
        </p:nvGraphicFramePr>
        <p:xfrm>
          <a:off x="1979187" y="8291283"/>
          <a:ext cx="1666240" cy="1060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819742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5347968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8030128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1495094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6714856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65962822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0042758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83656447"/>
                    </a:ext>
                  </a:extLst>
                </a:gridCol>
              </a:tblGrid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Время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r>
                        <a:rPr lang="ru-RU" dirty="0"/>
                        <a:t>                                                        Дни недели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6861152"/>
                  </a:ext>
                </a:extLst>
              </a:tr>
              <a:tr h="33713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066195"/>
                  </a:ext>
                </a:extLst>
              </a:tr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07:00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2192449"/>
                  </a:ext>
                </a:extLst>
              </a:tr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07:15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781133"/>
                  </a:ext>
                </a:extLst>
              </a:tr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07:30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344031"/>
                  </a:ext>
                </a:extLst>
              </a:tr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08:00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1786169"/>
                  </a:ext>
                </a:extLst>
              </a:tr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08:15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066841"/>
                  </a:ext>
                </a:extLst>
              </a:tr>
              <a:tr h="1348534">
                <a:tc>
                  <a:txBody>
                    <a:bodyPr/>
                    <a:lstStyle/>
                    <a:p>
                      <a:r>
                        <a:rPr lang="ru-RU" dirty="0"/>
                        <a:t>08:30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428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452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93486"/>
            <a:ext cx="11088914" cy="6131049"/>
          </a:xfrm>
        </p:spPr>
        <p:txBody>
          <a:bodyPr>
            <a:noAutofit/>
          </a:bodyPr>
          <a:lstStyle/>
          <a:p>
            <a:br>
              <a:rPr lang="ru-RU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9651" y="493487"/>
            <a:ext cx="12243263" cy="5820227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 4</a:t>
            </a:r>
          </a:p>
          <a:p>
            <a:pPr algn="l"/>
            <a:endParaRPr lang="ru-RU" sz="4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ru-RU" sz="4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 + расширение                          Этап 5</a:t>
            </a:r>
          </a:p>
          <a:p>
            <a:pPr algn="l"/>
            <a:r>
              <a:rPr lang="ru-RU" sz="4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Словаря</a:t>
            </a:r>
          </a:p>
          <a:p>
            <a:pPr algn="l"/>
            <a:r>
              <a:rPr lang="ru-RU" sz="4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Этап 6   </a:t>
            </a:r>
          </a:p>
          <a:p>
            <a:pPr algn="l"/>
            <a:r>
              <a:rPr lang="ru-RU" sz="4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ОБА НАПРАВЛЕНИЯ ДОЛЖНЫ ПРЕПОДАВАТЬСЯ ПАРАЛЛЕЛЬНО!!!!!!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4474723" y="972766"/>
            <a:ext cx="1420239" cy="914400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7198468" y="1089498"/>
            <a:ext cx="1391055" cy="632298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9221821" y="2480553"/>
            <a:ext cx="77822" cy="768485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0652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535C389-0225-4FE7-912D-C8E23483E67B}"/>
              </a:ext>
            </a:extLst>
          </p:cNvPr>
          <p:cNvSpPr/>
          <p:nvPr/>
        </p:nvSpPr>
        <p:spPr>
          <a:xfrm>
            <a:off x="1585608" y="404422"/>
            <a:ext cx="9377463" cy="5705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4400" i="1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 предметов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3200" i="1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Ученик просит предметы, находящиеся или не находящиеся в непосредственном доступе, подходя к альбому для занятий, составляя с помощью шаблона предложение (состоящее из карточки «Я хочу», карточки-определения и карточки с изображением желаемого предмета) и обменивая составленное предложение на предмет. Ученик использует разнообразные карточки, обозначающие свойства предметов, и комбинирует их в предложениях, состоящих из 4 и более карточек</a:t>
            </a:r>
          </a:p>
        </p:txBody>
      </p:sp>
    </p:spTree>
    <p:extLst>
      <p:ext uri="{BB962C8B-B14F-4D97-AF65-F5344CB8AC3E}">
        <p14:creationId xmlns:p14="http://schemas.microsoft.com/office/powerpoint/2010/main" val="3668739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0265" y="1509025"/>
            <a:ext cx="11088914" cy="4764313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ли ученик заранее знать эти понятия прежде чем он сможет использовать их инициативно, формулируя просьбу с помощью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PECS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60108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3086" y="2283376"/>
            <a:ext cx="11088914" cy="4764313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НЕТ!</a:t>
            </a:r>
          </a:p>
        </p:txBody>
      </p:sp>
    </p:spTree>
    <p:extLst>
      <p:ext uri="{BB962C8B-B14F-4D97-AF65-F5344CB8AC3E}">
        <p14:creationId xmlns:p14="http://schemas.microsoft.com/office/powerpoint/2010/main" val="2413089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1949" y="1177046"/>
            <a:ext cx="11591510" cy="4893014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 5 Ответы на вопрос «Что ты хочешь?»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Ученик спонтанно (инициативно) просит разнообразные предметы и отвечает на вопрос 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«Что ты хочешь?»</a:t>
            </a:r>
          </a:p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Помните! Мы впервые задаем ребенку прямой вопрос «Что ты хочешь?». Важно постоянно создавать возможности для спонтанных просьб со стороны учащегося</a:t>
            </a:r>
          </a:p>
        </p:txBody>
      </p:sp>
    </p:spTree>
    <p:extLst>
      <p:ext uri="{BB962C8B-B14F-4D97-AF65-F5344CB8AC3E}">
        <p14:creationId xmlns:p14="http://schemas.microsoft.com/office/powerpoint/2010/main" val="5504382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682171"/>
            <a:ext cx="11263086" cy="4575629"/>
          </a:xfrm>
        </p:spPr>
        <p:txBody>
          <a:bodyPr>
            <a:noAutofit/>
          </a:bodyPr>
          <a:lstStyle/>
          <a:p>
            <a:r>
              <a:rPr lang="ru-RU" sz="4400" dirty="0"/>
              <a:t>Этап 6. Комментирование</a:t>
            </a:r>
          </a:p>
          <a:p>
            <a:r>
              <a:rPr lang="ru-RU" sz="4400" dirty="0"/>
              <a:t>Цель: Ученик отвечает на вопросы «Что ты хочешь?», «Что ты видишь?», «Что у тебя есть?», «Что ты слышишь?», «Что это?», спонтанно (инициативно) просит и комментирует</a:t>
            </a:r>
          </a:p>
          <a:p>
            <a:r>
              <a:rPr lang="ru-RU" sz="4400" dirty="0"/>
              <a:t>Важный шаг в комментировании – «Где болит?» или «Что  болит?»</a:t>
            </a:r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  <a:p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565267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9501" y="1138135"/>
            <a:ext cx="11240406" cy="1498059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Альтернативная коммуникация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планшетов для «озвучивания» просьбы</a:t>
            </a:r>
          </a:p>
          <a:p>
            <a:pPr marL="571500" indent="-571500">
              <a:buFontTx/>
              <a:buChar char="-"/>
            </a:pPr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 «</a:t>
            </a:r>
            <a:r>
              <a:rPr lang="ru-RU" sz="40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взаимообщения</a:t>
            </a:r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большое количество карточек и материалов </a:t>
            </a:r>
          </a:p>
        </p:txBody>
      </p:sp>
    </p:spTree>
    <p:extLst>
      <p:ext uri="{BB962C8B-B14F-4D97-AF65-F5344CB8AC3E}">
        <p14:creationId xmlns:p14="http://schemas.microsoft.com/office/powerpoint/2010/main" val="16519516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24519" y="493487"/>
            <a:ext cx="10741651" cy="2950104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Альтернативная коммуникация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Жестовая система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имитация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зрительный контакт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«всегда с собой»</a:t>
            </a:r>
          </a:p>
          <a:p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-Понятен «посвященным»</a:t>
            </a:r>
          </a:p>
          <a:p>
            <a:endParaRPr lang="ru-RU" sz="40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0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ru-RU" sz="3200" b="1" i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8216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3609" y="1719172"/>
            <a:ext cx="11088914" cy="5341256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Тренируемся!</a:t>
            </a:r>
          </a:p>
        </p:txBody>
      </p:sp>
    </p:spTree>
    <p:extLst>
      <p:ext uri="{BB962C8B-B14F-4D97-AF65-F5344CB8AC3E}">
        <p14:creationId xmlns:p14="http://schemas.microsoft.com/office/powerpoint/2010/main" val="40426349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3487"/>
            <a:ext cx="11088914" cy="4764313"/>
          </a:xfrm>
        </p:spPr>
        <p:txBody>
          <a:bodyPr>
            <a:noAutofit/>
          </a:bodyPr>
          <a:lstStyle/>
          <a:p>
            <a:endParaRPr lang="ru-RU" sz="6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Вексы</a:t>
            </a:r>
          </a:p>
        </p:txBody>
      </p:sp>
    </p:spTree>
    <p:extLst>
      <p:ext uri="{BB962C8B-B14F-4D97-AF65-F5344CB8AC3E}">
        <p14:creationId xmlns:p14="http://schemas.microsoft.com/office/powerpoint/2010/main" val="2982998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3487"/>
            <a:ext cx="11088914" cy="4764313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Визуальное  расписание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98" y="1513190"/>
            <a:ext cx="5718798" cy="47643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200" y="1513190"/>
            <a:ext cx="2634088" cy="477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9879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93487"/>
            <a:ext cx="11088914" cy="4267200"/>
          </a:xfrm>
        </p:spPr>
        <p:txBody>
          <a:bodyPr>
            <a:noAutofit/>
          </a:bodyPr>
          <a:lstStyle/>
          <a:p>
            <a:endParaRPr lang="ru-RU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3487"/>
            <a:ext cx="11088914" cy="4764313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Сначала – потом</a:t>
            </a:r>
          </a:p>
          <a:p>
            <a:endParaRPr lang="ru-RU" sz="6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725" y="504374"/>
            <a:ext cx="7505700" cy="474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4137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549" y="493487"/>
            <a:ext cx="12525365" cy="6364513"/>
          </a:xfrm>
        </p:spPr>
        <p:txBody>
          <a:bodyPr>
            <a:normAutofit/>
          </a:bodyPr>
          <a:lstStyle/>
          <a:p>
            <a:r>
              <a:rPr lang="ru-RU" sz="6600" i="1" dirty="0">
                <a:solidFill>
                  <a:schemeClr val="accent6">
                    <a:lumMod val="50000"/>
                  </a:schemeClr>
                </a:solidFill>
              </a:rPr>
              <a:t>Использование социальных историй в обучении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9" t="6895" r="29689" b="12413"/>
          <a:stretch/>
        </p:blipFill>
        <p:spPr>
          <a:xfrm>
            <a:off x="5097293" y="2373835"/>
            <a:ext cx="3336587" cy="471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232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3487"/>
            <a:ext cx="11088914" cy="4764313"/>
          </a:xfrm>
        </p:spPr>
        <p:txBody>
          <a:bodyPr>
            <a:noAutofit/>
          </a:bodyPr>
          <a:lstStyle/>
          <a:p>
            <a:endParaRPr lang="ru-RU" sz="6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Поведенческий договор</a:t>
            </a:r>
          </a:p>
        </p:txBody>
      </p:sp>
    </p:spTree>
    <p:extLst>
      <p:ext uri="{BB962C8B-B14F-4D97-AF65-F5344CB8AC3E}">
        <p14:creationId xmlns:p14="http://schemas.microsoft.com/office/powerpoint/2010/main" val="2586002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3487"/>
            <a:ext cx="11088914" cy="4764313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Вопросы</a:t>
            </a:r>
          </a:p>
          <a:p>
            <a:endParaRPr lang="ru-RU" sz="6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748486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12900</TotalTime>
  <Words>1029</Words>
  <Application>Microsoft Office PowerPoint</Application>
  <PresentationFormat>Широкоэкранный</PresentationFormat>
  <Paragraphs>214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Тема Office</vt:lpstr>
      <vt:lpstr>Обучение  ребенка с РАС коммуникации и базовым адаптивным навыкам</vt:lpstr>
      <vt:lpstr>Презентация PowerPoint</vt:lpstr>
      <vt:lpstr>Презентация PowerPoint</vt:lpstr>
      <vt:lpstr>Альтернативная и дополнительная коммуникация -  (АДК— Alternative Augmentative Communication) — совокупность невербальных коммуникативных средств и систем общения, которая может использоваться либо как полная альтернатива речи, либо как дополнение к ней.</vt:lpstr>
      <vt:lpstr>Существует несколько видов альтернативной коммуникации: коммуникация с использованием непосредственным использованием тела: жесты, мимика, движения тела коммуникация через визуальные образы: письмо, символы, пиктограммы, изображения коммуникация через тактильные ощущения: ощупывание, постукивание, поглаживание </vt:lpstr>
      <vt:lpstr>                Когда вводить альтернативную коммуникацию и какую? Возраст (от и до) Клинические рекомендации Мнения современных психиатров и неврологов  Страхи родителей     </vt:lpstr>
      <vt:lpstr>              Когда вводить альтернативную коммуникацию и какую? Ребенок имеет функциональную коммуникацию? (эхолалия, «просит моей рукой») Ребенок инициирует коммуникацию? Его понимают ДРУГИЕ люди? Использует лексику и грамматику, соответствующие возрасту   Альтернативная коммуникация – это про жизнь, а не про занятия!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 Добавление карточки с изображением желаемого предмета на шаблон для предложений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user</cp:lastModifiedBy>
  <cp:revision>102</cp:revision>
  <dcterms:created xsi:type="dcterms:W3CDTF">2023-10-22T12:54:22Z</dcterms:created>
  <dcterms:modified xsi:type="dcterms:W3CDTF">2025-08-11T09:41:49Z</dcterms:modified>
</cp:coreProperties>
</file>