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85" r:id="rId3"/>
    <p:sldId id="280" r:id="rId4"/>
    <p:sldId id="283" r:id="rId5"/>
    <p:sldId id="278" r:id="rId6"/>
    <p:sldId id="268" r:id="rId7"/>
    <p:sldId id="269" r:id="rId8"/>
    <p:sldId id="271" r:id="rId9"/>
    <p:sldId id="272" r:id="rId10"/>
    <p:sldId id="273" r:id="rId11"/>
    <p:sldId id="274" r:id="rId12"/>
    <p:sldId id="275" r:id="rId13"/>
    <p:sldId id="284" r:id="rId14"/>
    <p:sldId id="276" r:id="rId15"/>
    <p:sldId id="277" r:id="rId16"/>
    <p:sldId id="259" r:id="rId17"/>
    <p:sldId id="262" r:id="rId18"/>
    <p:sldId id="279" r:id="rId19"/>
    <p:sldId id="260" r:id="rId20"/>
    <p:sldId id="264" r:id="rId21"/>
    <p:sldId id="261" r:id="rId22"/>
    <p:sldId id="267" r:id="rId23"/>
    <p:sldId id="263" r:id="rId24"/>
    <p:sldId id="265" r:id="rId25"/>
    <p:sldId id="281" r:id="rId26"/>
    <p:sldId id="286" r:id="rId27"/>
    <p:sldId id="282" r:id="rId2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7" d="100"/>
          <a:sy n="107" d="100"/>
        </p:scale>
        <p:origin x="-1650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30.04.2025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30.04.2025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30.04.2025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30.04.2025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30.04.2025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30.04.2025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30.04.2025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30.04.2025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30.04.2025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30.04.2025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30.04.2025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60000"/>
            <a:lumOff val="40000"/>
            <a:alpha val="4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30.04.2025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>
          <a:xfrm>
            <a:off x="395536" y="188641"/>
            <a:ext cx="8640960" cy="720079"/>
          </a:xfrm>
        </p:spPr>
        <p:txBody>
          <a:bodyPr>
            <a:noAutofit/>
          </a:bodyPr>
          <a:lstStyle/>
          <a:p>
            <a:r>
              <a:rPr lang="ru-RU" sz="18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Презентация к интегрированному учебному </a:t>
            </a:r>
            <a:r>
              <a:rPr lang="ru-RU" sz="18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занятию по</a:t>
            </a:r>
            <a:r>
              <a:rPr lang="ru-RU" sz="18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8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ru-RU" sz="18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ОП</a:t>
            </a:r>
            <a:r>
              <a:rPr lang="ru-RU" sz="18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. 03 Дошкольная </a:t>
            </a:r>
            <a:r>
              <a:rPr lang="ru-RU" sz="18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пед</a:t>
            </a:r>
            <a:r>
              <a:rPr lang="ru-RU" sz="18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агогика и ОП.06 Детская психология</a:t>
            </a:r>
            <a:br>
              <a:rPr lang="ru-RU" sz="18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ru-RU" sz="18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специальность 44.02.01 Дошкольное образование</a:t>
            </a:r>
            <a:endParaRPr lang="ru-RU" sz="18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251520" y="1028343"/>
            <a:ext cx="8352928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b="1" dirty="0">
                <a:solidFill>
                  <a:srgbClr val="002060"/>
                </a:solidFill>
              </a:rPr>
              <a:t>Цель. </a:t>
            </a:r>
            <a:r>
              <a:rPr lang="ru-RU" sz="2400" dirty="0">
                <a:solidFill>
                  <a:srgbClr val="002060"/>
                </a:solidFill>
              </a:rPr>
              <a:t>Содействие формированию профессиональной компетентности обучающихся в вопросах</a:t>
            </a:r>
            <a:r>
              <a:rPr lang="ru-RU" sz="2400" b="1" dirty="0">
                <a:solidFill>
                  <a:srgbClr val="002060"/>
                </a:solidFill>
              </a:rPr>
              <a:t> </a:t>
            </a:r>
            <a:r>
              <a:rPr lang="ru-RU" sz="2400" dirty="0">
                <a:solidFill>
                  <a:srgbClr val="002060"/>
                </a:solidFill>
              </a:rPr>
              <a:t>умственного воспитания и развития дошкольников.</a:t>
            </a:r>
            <a:endParaRPr lang="ru-RU" sz="2400" dirty="0">
              <a:solidFill>
                <a:srgbClr val="002060"/>
              </a:solidFill>
            </a:endParaRPr>
          </a:p>
          <a:p>
            <a:pPr algn="just"/>
            <a:r>
              <a:rPr lang="ru-RU" sz="2400" b="1" dirty="0">
                <a:solidFill>
                  <a:srgbClr val="002060"/>
                </a:solidFill>
              </a:rPr>
              <a:t>Задачи:</a:t>
            </a:r>
            <a:endParaRPr lang="ru-RU" sz="2400" dirty="0">
              <a:solidFill>
                <a:srgbClr val="002060"/>
              </a:solidFill>
            </a:endParaRPr>
          </a:p>
          <a:p>
            <a:pPr algn="just"/>
            <a:r>
              <a:rPr lang="ru-RU" sz="2400" dirty="0">
                <a:solidFill>
                  <a:srgbClr val="002060"/>
                </a:solidFill>
              </a:rPr>
              <a:t>- способствовать углублению представлений обучающихся о сущности понятий «умственное воспитание»,  «умственное развитие», задачах и средствах умственного воспитания детей дошкольного возраста.</a:t>
            </a:r>
            <a:endParaRPr lang="ru-RU" sz="2400" dirty="0">
              <a:solidFill>
                <a:srgbClr val="002060"/>
              </a:solidFill>
            </a:endParaRPr>
          </a:p>
          <a:p>
            <a:pPr algn="just"/>
            <a:r>
              <a:rPr lang="ru-RU" sz="2400" dirty="0">
                <a:solidFill>
                  <a:srgbClr val="002060"/>
                </a:solidFill>
              </a:rPr>
              <a:t>- создавать условия для развития мыслительных операций студентов через организацию различных видов деятельности;</a:t>
            </a:r>
            <a:endParaRPr lang="ru-RU" sz="2400" dirty="0">
              <a:solidFill>
                <a:srgbClr val="002060"/>
              </a:solidFill>
            </a:endParaRPr>
          </a:p>
          <a:p>
            <a:pPr algn="just"/>
            <a:r>
              <a:rPr lang="ru-RU" sz="2400" dirty="0">
                <a:solidFill>
                  <a:srgbClr val="002060"/>
                </a:solidFill>
              </a:rPr>
              <a:t>- вызвать интерес к изучению темы на основе обоснования ее актуальности для будущей педагогической деятельности.  </a:t>
            </a:r>
            <a:endParaRPr lang="ru-RU" sz="2400" dirty="0">
              <a:solidFill>
                <a:srgbClr val="002060"/>
              </a:solidFill>
              <a:effectLst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619672" y="5554106"/>
            <a:ext cx="7068217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000" b="1" dirty="0" smtClean="0">
                <a:solidFill>
                  <a:srgbClr val="002060"/>
                </a:solidFill>
              </a:rPr>
              <a:t>Авторы:</a:t>
            </a:r>
          </a:p>
          <a:p>
            <a:r>
              <a:rPr lang="ru-RU" sz="2000" dirty="0" smtClean="0">
                <a:solidFill>
                  <a:srgbClr val="002060"/>
                </a:solidFill>
              </a:rPr>
              <a:t>-преподаватель </a:t>
            </a:r>
            <a:r>
              <a:rPr lang="ru-RU" sz="2000" dirty="0" err="1" smtClean="0">
                <a:solidFill>
                  <a:srgbClr val="002060"/>
                </a:solidFill>
              </a:rPr>
              <a:t>спецдисциплин</a:t>
            </a:r>
            <a:r>
              <a:rPr lang="ru-RU" sz="2000" dirty="0" smtClean="0">
                <a:solidFill>
                  <a:srgbClr val="002060"/>
                </a:solidFill>
              </a:rPr>
              <a:t> </a:t>
            </a:r>
            <a:r>
              <a:rPr lang="ru-RU" sz="2000" b="1" dirty="0" err="1" smtClean="0">
                <a:solidFill>
                  <a:srgbClr val="002060"/>
                </a:solidFill>
              </a:rPr>
              <a:t>Горинова</a:t>
            </a:r>
            <a:r>
              <a:rPr lang="ru-RU" sz="2000" b="1" dirty="0" smtClean="0">
                <a:solidFill>
                  <a:srgbClr val="002060"/>
                </a:solidFill>
              </a:rPr>
              <a:t> Татьяна Викторовна</a:t>
            </a:r>
          </a:p>
          <a:p>
            <a:r>
              <a:rPr lang="ru-RU" sz="2000" dirty="0" smtClean="0">
                <a:solidFill>
                  <a:srgbClr val="002060"/>
                </a:solidFill>
              </a:rPr>
              <a:t>- преподаватель </a:t>
            </a:r>
            <a:r>
              <a:rPr lang="ru-RU" sz="2000" dirty="0" err="1">
                <a:solidFill>
                  <a:srgbClr val="002060"/>
                </a:solidFill>
              </a:rPr>
              <a:t>спецдисциплин</a:t>
            </a:r>
            <a:r>
              <a:rPr lang="ru-RU" sz="2000" dirty="0">
                <a:solidFill>
                  <a:srgbClr val="002060"/>
                </a:solidFill>
              </a:rPr>
              <a:t> </a:t>
            </a:r>
            <a:r>
              <a:rPr lang="ru-RU" sz="2000" b="1" dirty="0" smtClean="0">
                <a:solidFill>
                  <a:srgbClr val="002060"/>
                </a:solidFill>
              </a:rPr>
              <a:t>Иванова Мария Юрьевна</a:t>
            </a:r>
            <a:endParaRPr lang="ru-RU" sz="20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85461794"/>
              </p:ext>
            </p:extLst>
          </p:nvPr>
        </p:nvGraphicFramePr>
        <p:xfrm>
          <a:off x="289976" y="1645920"/>
          <a:ext cx="8712970" cy="5212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42594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1742594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1742594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1742594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  <a:gridCol w="1742594">
                  <a:extLst>
                    <a:ext uri="{9D8B030D-6E8A-4147-A177-3AD203B41FA5}">
                      <a16:colId xmlns="" xmlns:a16="http://schemas.microsoft.com/office/drawing/2014/main" val="20004"/>
                    </a:ext>
                  </a:extLst>
                </a:gridCol>
              </a:tblGrid>
              <a:tr h="1695061">
                <a:tc>
                  <a:txBody>
                    <a:bodyPr/>
                    <a:lstStyle/>
                    <a:p>
                      <a:pPr algn="ctr"/>
                      <a:r>
                        <a:rPr lang="ru-RU" sz="5400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К</a:t>
                      </a:r>
                    </a:p>
                    <a:p>
                      <a:pPr algn="ctr"/>
                      <a:r>
                        <a:rPr lang="ru-RU" sz="5400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</a:t>
                      </a:r>
                      <a:endParaRPr lang="ru-RU" sz="5400" dirty="0">
                        <a:solidFill>
                          <a:schemeClr val="accent1">
                            <a:lumMod val="75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5400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А</a:t>
                      </a:r>
                    </a:p>
                    <a:p>
                      <a:pPr algn="ctr"/>
                      <a:r>
                        <a:rPr lang="ru-RU" sz="5400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</a:t>
                      </a:r>
                      <a:endParaRPr lang="ru-RU" sz="5400" dirty="0">
                        <a:solidFill>
                          <a:schemeClr val="accent1">
                            <a:lumMod val="75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5400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В</a:t>
                      </a:r>
                    </a:p>
                    <a:p>
                      <a:pPr algn="ctr"/>
                      <a:r>
                        <a:rPr lang="ru-RU" sz="5400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Л</a:t>
                      </a:r>
                      <a:endParaRPr lang="ru-RU" sz="5400" dirty="0">
                        <a:solidFill>
                          <a:schemeClr val="accent1">
                            <a:lumMod val="75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5400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З</a:t>
                      </a:r>
                    </a:p>
                    <a:p>
                      <a:pPr algn="ctr"/>
                      <a:r>
                        <a:rPr lang="ru-RU" sz="5400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Л</a:t>
                      </a:r>
                      <a:endParaRPr lang="ru-RU" sz="5400" dirty="0">
                        <a:solidFill>
                          <a:schemeClr val="accent1">
                            <a:lumMod val="75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5400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Д</a:t>
                      </a:r>
                    </a:p>
                    <a:p>
                      <a:pPr algn="ctr"/>
                      <a:r>
                        <a:rPr lang="ru-RU" sz="5400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</a:t>
                      </a:r>
                      <a:endParaRPr lang="ru-RU" sz="5400" dirty="0">
                        <a:solidFill>
                          <a:schemeClr val="accent1">
                            <a:lumMod val="75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1695061">
                <a:tc>
                  <a:txBody>
                    <a:bodyPr/>
                    <a:lstStyle/>
                    <a:p>
                      <a:pPr algn="ctr"/>
                      <a:r>
                        <a:rPr lang="ru-RU" sz="5400" b="1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Е</a:t>
                      </a:r>
                    </a:p>
                    <a:p>
                      <a:pPr algn="ctr"/>
                      <a:r>
                        <a:rPr lang="ru-RU" sz="5400" b="1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</a:t>
                      </a:r>
                      <a:endParaRPr lang="ru-RU" sz="5400" b="1" dirty="0">
                        <a:solidFill>
                          <a:schemeClr val="accent1">
                            <a:lumMod val="75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5400" b="1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Ы</a:t>
                      </a:r>
                    </a:p>
                    <a:p>
                      <a:pPr algn="ctr"/>
                      <a:r>
                        <a:rPr lang="ru-RU" sz="5400" b="1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</a:t>
                      </a:r>
                      <a:endParaRPr lang="ru-RU" sz="5400" b="1" dirty="0">
                        <a:solidFill>
                          <a:schemeClr val="accent1">
                            <a:lumMod val="75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5400" b="1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У</a:t>
                      </a:r>
                    </a:p>
                    <a:p>
                      <a:pPr algn="ctr"/>
                      <a:r>
                        <a:rPr lang="ru-RU" sz="5400" b="1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Л</a:t>
                      </a:r>
                      <a:endParaRPr lang="ru-RU" sz="5400" b="1" dirty="0">
                        <a:solidFill>
                          <a:schemeClr val="accent1">
                            <a:lumMod val="75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5400" b="1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Т</a:t>
                      </a:r>
                    </a:p>
                    <a:p>
                      <a:pPr algn="ctr"/>
                      <a:r>
                        <a:rPr lang="ru-RU" sz="5400" b="1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</a:t>
                      </a:r>
                      <a:endParaRPr lang="ru-RU" sz="5400" b="1" dirty="0">
                        <a:solidFill>
                          <a:schemeClr val="accent1">
                            <a:lumMod val="75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5400" b="1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И</a:t>
                      </a:r>
                    </a:p>
                    <a:p>
                      <a:pPr algn="ctr"/>
                      <a:r>
                        <a:rPr lang="ru-RU" sz="5400" b="1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</a:t>
                      </a:r>
                      <a:endParaRPr lang="ru-RU" sz="5400" b="1" dirty="0">
                        <a:solidFill>
                          <a:schemeClr val="accent1">
                            <a:lumMod val="75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1695061">
                <a:tc>
                  <a:txBody>
                    <a:bodyPr/>
                    <a:lstStyle/>
                    <a:p>
                      <a:pPr algn="ctr"/>
                      <a:r>
                        <a:rPr lang="ru-RU" sz="5400" b="1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Р</a:t>
                      </a:r>
                    </a:p>
                    <a:p>
                      <a:pPr algn="ctr"/>
                      <a:r>
                        <a:rPr lang="ru-RU" sz="5400" b="1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</a:t>
                      </a:r>
                      <a:endParaRPr lang="ru-RU" sz="5400" b="1" dirty="0">
                        <a:solidFill>
                          <a:schemeClr val="accent1">
                            <a:lumMod val="75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5400" b="1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Ч</a:t>
                      </a:r>
                    </a:p>
                    <a:p>
                      <a:pPr algn="ctr"/>
                      <a:r>
                        <a:rPr lang="ru-RU" sz="5400" b="1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</a:t>
                      </a:r>
                      <a:endParaRPr lang="ru-RU" sz="5400" b="1" dirty="0">
                        <a:solidFill>
                          <a:schemeClr val="accent1">
                            <a:lumMod val="75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5400" b="1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Ф</a:t>
                      </a:r>
                    </a:p>
                    <a:p>
                      <a:pPr algn="ctr"/>
                      <a:r>
                        <a:rPr lang="ru-RU" sz="5400" b="1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Л</a:t>
                      </a:r>
                      <a:endParaRPr lang="ru-RU" sz="5400" b="1" dirty="0">
                        <a:solidFill>
                          <a:schemeClr val="accent1">
                            <a:lumMod val="75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5400" b="1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Ш</a:t>
                      </a:r>
                    </a:p>
                    <a:p>
                      <a:pPr algn="ctr"/>
                      <a:r>
                        <a:rPr lang="ru-RU" sz="5400" b="1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</a:t>
                      </a:r>
                      <a:endParaRPr lang="ru-RU" sz="5400" b="1" dirty="0">
                        <a:solidFill>
                          <a:schemeClr val="accent1">
                            <a:lumMod val="75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5400" b="1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М</a:t>
                      </a:r>
                    </a:p>
                    <a:p>
                      <a:pPr algn="ctr"/>
                      <a:r>
                        <a:rPr lang="ru-RU" sz="5400" b="1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Л</a:t>
                      </a:r>
                      <a:endParaRPr lang="ru-RU" sz="5400" b="1" dirty="0">
                        <a:solidFill>
                          <a:schemeClr val="accent1">
                            <a:lumMod val="75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5" name="Заголовок 1"/>
          <p:cNvSpPr>
            <a:spLocks noGrp="1"/>
          </p:cNvSpPr>
          <p:nvPr>
            <p:ph type="ctrTitle"/>
          </p:nvPr>
        </p:nvSpPr>
        <p:spPr>
          <a:xfrm>
            <a:off x="251520" y="0"/>
            <a:ext cx="8640960" cy="908720"/>
          </a:xfrm>
        </p:spPr>
        <p:txBody>
          <a:bodyPr>
            <a:normAutofit fontScale="90000"/>
          </a:bodyPr>
          <a:lstStyle/>
          <a:p>
            <a:r>
              <a:rPr lang="ru-RU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Разминка</a:t>
            </a:r>
            <a:br>
              <a:rPr lang="ru-RU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ru-RU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Игра-упражнение </a:t>
            </a:r>
            <a:r>
              <a:rPr lang="ru-RU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«Алфавит»</a:t>
            </a:r>
            <a:endParaRPr lang="ru-RU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251520" y="1031274"/>
            <a:ext cx="834959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Задание. Одновременно называть буквы верхнего ряда и поднимать руки согласно 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обозначениям нижнего ряда: «п» – правая рука; «л» – левая рука; «о» - обе руки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40719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99592" y="764704"/>
            <a:ext cx="7772400" cy="1470025"/>
          </a:xfrm>
        </p:spPr>
        <p:txBody>
          <a:bodyPr>
            <a:normAutofit fontScale="90000"/>
          </a:bodyPr>
          <a:lstStyle/>
          <a:p>
            <a:r>
              <a:rPr lang="ru-RU" sz="28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Тема. </a:t>
            </a:r>
            <a:r>
              <a:rPr lang="ru-RU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Умственное </a:t>
            </a:r>
            <a:r>
              <a:rPr lang="ru-RU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воспитание и развитие дошкольников</a:t>
            </a:r>
            <a:endParaRPr lang="ru-RU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ÐÐ¾ÑÐ¾Ð¶ÐµÐµ Ð¸Ð·Ð¾Ð±ÑÐ°Ð¶ÐµÐ½Ð¸Ðµ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35696" y="2636912"/>
            <a:ext cx="5943639" cy="3933056"/>
          </a:xfrm>
          <a:prstGeom prst="rect">
            <a:avLst/>
          </a:prstGeom>
          <a:ln w="127000" cap="rnd">
            <a:solidFill>
              <a:srgbClr val="FFFFFF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33053547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676144"/>
            <a:ext cx="8224791" cy="61818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395536" y="205074"/>
            <a:ext cx="859023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По ходу изложения материала студенты заполняют кластер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007513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569585" y="1579474"/>
            <a:ext cx="8208912" cy="1368152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marL="457200" indent="-457200" algn="ctr">
              <a:buFontTx/>
              <a:buChar char="-"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раскрыть сущность понятий </a:t>
            </a:r>
          </a:p>
          <a:p>
            <a:pPr algn="ctr"/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«умственное воспитание», «умственное развитие»</a:t>
            </a:r>
          </a:p>
          <a:p>
            <a:pPr algn="ctr"/>
            <a:endParaRPr lang="ru-RU" dirty="0"/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573735" y="3356992"/>
            <a:ext cx="8280920" cy="1368152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- определить задачи умственного воспитания дошкольников</a:t>
            </a: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569585" y="5157192"/>
            <a:ext cx="8208912" cy="1368152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- охарактеризовать средства умственного воспитания дошкольников</a:t>
            </a:r>
          </a:p>
        </p:txBody>
      </p:sp>
      <p:sp>
        <p:nvSpPr>
          <p:cNvPr id="7" name="Заголовок 1"/>
          <p:cNvSpPr txBox="1">
            <a:spLocks/>
          </p:cNvSpPr>
          <p:nvPr/>
        </p:nvSpPr>
        <p:spPr>
          <a:xfrm>
            <a:off x="793812" y="-99391"/>
            <a:ext cx="7772400" cy="1224136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План</a:t>
            </a:r>
            <a:endParaRPr lang="ru-RU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4365104"/>
            <a:ext cx="9036496" cy="2016224"/>
          </a:xfrm>
        </p:spPr>
        <p:txBody>
          <a:bodyPr>
            <a:normAutofit lnSpcReduction="10000"/>
          </a:bodyPr>
          <a:lstStyle/>
          <a:p>
            <a:pPr algn="just">
              <a:buNone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		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подготовка высокообразованных людей и высококвалифицированных специалистов, способных к профессиональному росту и профессиональной мобильности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»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8" name="Picture 4" descr="ÐÐ°ÑÑÐ¸Ð½ÐºÐ¸ Ð¿Ð¾ Ð·Ð°Ð¿ÑÐ¾ÑÑ ÐÐ°ÑÐ¸Ð¾Ð½Ð°Ð»ÑÐ½Ð°Ñ Ð´Ð¾ÐºÑÑÐ¸Ð½Ð° Ð¾Ð±ÑÐ°Ð·Ð¾Ð²Ð°Ð½Ð¸Ñ Ð² Ð Ð¾ÑÑÐ¸Ð¹ÑÐºÐ¾Ð¹ Ð¤ÐµÐ´ÐµÑÐ°ÑÐ¸Ð¸"/>
          <p:cNvPicPr>
            <a:picLocks noChangeAspect="1" noChangeArrowheads="1"/>
          </p:cNvPicPr>
          <p:nvPr/>
        </p:nvPicPr>
        <p:blipFill rotWithShape="1">
          <a:blip r:embed="rId2" cstate="print"/>
          <a:srcRect l="34964" t="51235" r="31961" b="18580"/>
          <a:stretch/>
        </p:blipFill>
        <p:spPr bwMode="auto">
          <a:xfrm>
            <a:off x="2987824" y="1052736"/>
            <a:ext cx="3682120" cy="252028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6" name="Заголовок 1"/>
          <p:cNvSpPr txBox="1">
            <a:spLocks/>
          </p:cNvSpPr>
          <p:nvPr/>
        </p:nvSpPr>
        <p:spPr>
          <a:xfrm>
            <a:off x="611560" y="3789040"/>
            <a:ext cx="3456384" cy="612068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4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Задача образования</a:t>
            </a:r>
            <a:endParaRPr lang="ru-RU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Заголовок 1"/>
          <p:cNvSpPr txBox="1">
            <a:spLocks/>
          </p:cNvSpPr>
          <p:nvPr/>
        </p:nvSpPr>
        <p:spPr>
          <a:xfrm>
            <a:off x="539552" y="188640"/>
            <a:ext cx="8352928" cy="61206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8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Национальная доктрина образования </a:t>
            </a:r>
          </a:p>
          <a:p>
            <a:r>
              <a:rPr lang="ru-RU" sz="28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в Российской Федерации</a:t>
            </a:r>
            <a:endParaRPr lang="ru-RU" sz="28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79512" y="260648"/>
            <a:ext cx="8784976" cy="4497363"/>
          </a:xfrm>
        </p:spPr>
        <p:txBody>
          <a:bodyPr/>
          <a:lstStyle/>
          <a:p>
            <a:pPr algn="just">
              <a:buNone/>
            </a:pPr>
            <a:r>
              <a:rPr lang="en-US" dirty="0" smtClean="0"/>
              <a:t>	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ru-RU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Умственное воспитание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– это систематическое и целенаправленное педагогическое воздействие с целью развития ума человека </a:t>
            </a:r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None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		</a:t>
            </a:r>
            <a:r>
              <a:rPr lang="ru-RU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Ум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– функция мозга, которая заключается в точном и адекватном отражении закономерностей явлений окружающей жизни </a:t>
            </a:r>
          </a:p>
          <a:p>
            <a:endParaRPr lang="ru-RU" dirty="0"/>
          </a:p>
        </p:txBody>
      </p:sp>
      <p:pic>
        <p:nvPicPr>
          <p:cNvPr id="25602" name="Picture 2" descr="ÐÐ¾ÑÐ¾Ð¶ÐµÐµ Ð¸Ð·Ð¾Ð±ÑÐ°Ð¶ÐµÐ½Ð¸Ðµ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75656" y="3933056"/>
            <a:ext cx="6297025" cy="262704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Овал 4"/>
          <p:cNvSpPr/>
          <p:nvPr/>
        </p:nvSpPr>
        <p:spPr>
          <a:xfrm>
            <a:off x="3203848" y="2492896"/>
            <a:ext cx="2592288" cy="1800200"/>
          </a:xfrm>
          <a:prstGeom prst="ellipse">
            <a:avLst/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Качества ума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Овал 5"/>
          <p:cNvSpPr/>
          <p:nvPr/>
        </p:nvSpPr>
        <p:spPr>
          <a:xfrm>
            <a:off x="6586224" y="3717032"/>
            <a:ext cx="2232248" cy="1152128"/>
          </a:xfrm>
          <a:prstGeom prst="ellipse">
            <a:avLst/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Широта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Овал 6"/>
          <p:cNvSpPr/>
          <p:nvPr/>
        </p:nvSpPr>
        <p:spPr>
          <a:xfrm>
            <a:off x="395536" y="1844824"/>
            <a:ext cx="2232248" cy="1152128"/>
          </a:xfrm>
          <a:prstGeom prst="ellipse">
            <a:avLst/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Глубина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Овал 7"/>
          <p:cNvSpPr/>
          <p:nvPr/>
        </p:nvSpPr>
        <p:spPr>
          <a:xfrm>
            <a:off x="2743917" y="484337"/>
            <a:ext cx="3528392" cy="1152128"/>
          </a:xfrm>
          <a:prstGeom prst="ellipse">
            <a:avLst/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Самостоятельность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Овал 8"/>
          <p:cNvSpPr/>
          <p:nvPr/>
        </p:nvSpPr>
        <p:spPr>
          <a:xfrm>
            <a:off x="179512" y="3861048"/>
            <a:ext cx="2880320" cy="1296144"/>
          </a:xfrm>
          <a:prstGeom prst="ellipse">
            <a:avLst/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Быстрота мысли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Овал 9"/>
          <p:cNvSpPr/>
          <p:nvPr/>
        </p:nvSpPr>
        <p:spPr>
          <a:xfrm>
            <a:off x="2915816" y="5155185"/>
            <a:ext cx="3600400" cy="1152128"/>
          </a:xfrm>
          <a:prstGeom prst="ellipse">
            <a:avLst/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Последовательность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Овал 10"/>
          <p:cNvSpPr/>
          <p:nvPr/>
        </p:nvSpPr>
        <p:spPr>
          <a:xfrm>
            <a:off x="6588224" y="1916832"/>
            <a:ext cx="2232248" cy="1152128"/>
          </a:xfrm>
          <a:prstGeom prst="ellipse">
            <a:avLst/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Гибкость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692696"/>
            <a:ext cx="8856984" cy="1584176"/>
          </a:xfrm>
        </p:spPr>
        <p:txBody>
          <a:bodyPr>
            <a:noAutofit/>
          </a:bodyPr>
          <a:lstStyle/>
          <a:p>
            <a:pPr algn="just"/>
            <a:r>
              <a:rPr lang="ru-RU" sz="32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Вопрос 1: Как засунуть жирафа в холодильник?</a:t>
            </a:r>
            <a:br>
              <a:rPr lang="ru-RU" sz="32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</a:br>
            <a:endParaRPr lang="ru-RU" sz="32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1988840"/>
            <a:ext cx="9036496" cy="1512167"/>
          </a:xfrm>
        </p:spPr>
        <p:txBody>
          <a:bodyPr>
            <a:normAutofit lnSpcReduction="10000"/>
          </a:bodyPr>
          <a:lstStyle/>
          <a:p>
            <a:pPr algn="just">
              <a:buNone/>
            </a:pPr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		1)Правильный ответ: Открыть холодильник, засунуть туда жирафа, закрыть холодильник. 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6626" name="Picture 2" descr="ÐÐ°ÑÑÐ¸Ð½ÐºÐ¸ Ð¿Ð¾ Ð·Ð°Ð¿ÑÐ¾ÑÑ Ð¶Ð¸ÑÐ°Ñ Ð² ÑÐ¾Ð»Ð¾Ð´Ð¸Ð»ÑÐ½Ð¸ÐºÐµ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75856" y="3068960"/>
            <a:ext cx="5436096" cy="361321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66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66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ÐÐ¾ÑÐ¾Ð¶ÐµÐµ Ð¸Ð·Ð¾Ð±ÑÐ°Ð¶ÐµÐ½Ð¸Ðµ"/>
          <p:cNvPicPr>
            <a:picLocks noChangeAspect="1" noChangeArrowheads="1"/>
          </p:cNvPicPr>
          <p:nvPr/>
        </p:nvPicPr>
        <p:blipFill>
          <a:blip r:embed="rId2" cstate="print"/>
          <a:srcRect r="10849" b="9762"/>
          <a:stretch>
            <a:fillRect/>
          </a:stretch>
        </p:blipFill>
        <p:spPr bwMode="auto">
          <a:xfrm>
            <a:off x="2699792" y="3291157"/>
            <a:ext cx="6264696" cy="3566843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8964488" cy="1143000"/>
          </a:xfrm>
        </p:spPr>
        <p:txBody>
          <a:bodyPr>
            <a:noAutofit/>
          </a:bodyPr>
          <a:lstStyle/>
          <a:p>
            <a:r>
              <a:rPr lang="ru-RU" sz="32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Вопрос 2: Как засунуть в холодильник слона?</a:t>
            </a:r>
            <a:endParaRPr lang="ru-RU" sz="32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1196752"/>
            <a:ext cx="9144000" cy="2808312"/>
          </a:xfrm>
        </p:spPr>
        <p:txBody>
          <a:bodyPr>
            <a:normAutofit fontScale="92500"/>
          </a:bodyPr>
          <a:lstStyle/>
          <a:p>
            <a:pPr algn="just">
              <a:buNone/>
            </a:pPr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		2)Неправильный ответ: Открыть холодильник, засунуть туда слона, закрыть холодильник. </a:t>
            </a:r>
          </a:p>
          <a:p>
            <a:pPr algn="just">
              <a:buNone/>
            </a:pPr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		Правильный ответ: Открыть холодильник, вынуть оттуда жирафа, засунуть туда слона, закрыть холодильник.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86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86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ÐÐ¾ÑÐ¾Ð¶ÐµÐµ Ð¸Ð·Ð¾Ð±ÑÐ°Ð¶ÐµÐ½Ð¸Ðµ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16016" y="3209050"/>
            <a:ext cx="3949452" cy="364895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1268760"/>
            <a:ext cx="9144000" cy="1143000"/>
          </a:xfrm>
        </p:spPr>
        <p:txBody>
          <a:bodyPr>
            <a:noAutofit/>
          </a:bodyPr>
          <a:lstStyle/>
          <a:p>
            <a:r>
              <a:rPr lang="ru-RU" sz="3200" b="1" i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Вопрос 3: Лев созвал всех зверей на собрание. Явились все, кроме одного. Что это за зверь?</a:t>
            </a:r>
            <a:r>
              <a:rPr lang="ru-RU" sz="32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2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</a:br>
            <a:endParaRPr lang="ru-RU" sz="32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79512" y="2636912"/>
            <a:ext cx="8712968" cy="3705275"/>
          </a:xfrm>
        </p:spPr>
        <p:txBody>
          <a:bodyPr/>
          <a:lstStyle/>
          <a:p>
            <a:pPr algn="just">
              <a:buNone/>
            </a:pPr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		3) Правильный ответ: Это слон. Он же в холодильнике, помните?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96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96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4" name="Picture 4" descr="ÐÐ°ÑÑÐ¸Ð½ÐºÐ¸ Ð¿Ð¾ Ð·Ð°Ð¿ÑÐ¾ÑÑ Ð²Ð¿Ð»Ð°Ð²Ñ ÑÐµÑÐµÐ· ÑÐµÐºÑ ÐºÑÐ¾ÐºÐ¾Ð´Ð¸Ð»Ñ Ð½Ð° ÑÐ¾Ð±ÑÐ°Ð½Ð¸Ð¸ Ñ Ð»ÑÐ²Ð°"/>
          <p:cNvPicPr>
            <a:picLocks noChangeAspect="1" noChangeArrowheads="1"/>
          </p:cNvPicPr>
          <p:nvPr/>
        </p:nvPicPr>
        <p:blipFill>
          <a:blip r:embed="rId2" cstate="print"/>
          <a:srcRect l="48195" t="21100" r="1721" b="31020"/>
          <a:stretch>
            <a:fillRect/>
          </a:stretch>
        </p:blipFill>
        <p:spPr bwMode="auto">
          <a:xfrm>
            <a:off x="2123728" y="3347270"/>
            <a:ext cx="4896544" cy="351073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476672"/>
            <a:ext cx="9144000" cy="1944216"/>
          </a:xfrm>
        </p:spPr>
        <p:txBody>
          <a:bodyPr>
            <a:noAutofit/>
          </a:bodyPr>
          <a:lstStyle/>
          <a:p>
            <a:r>
              <a:rPr lang="ru-RU" sz="3200" b="1" i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Вопрос 4: Вам нужно пересечь широкую реку, которая кишит крокодилами. Как вы это сделаете?</a:t>
            </a:r>
            <a:r>
              <a:rPr lang="ru-RU" sz="32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2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</a:br>
            <a:endParaRPr lang="ru-RU" sz="32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2348880"/>
            <a:ext cx="8892480" cy="4137323"/>
          </a:xfrm>
        </p:spPr>
        <p:txBody>
          <a:bodyPr/>
          <a:lstStyle/>
          <a:p>
            <a:pPr algn="just">
              <a:buNone/>
            </a:pPr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		4)Правильный ответ: Вплавь. Ведь крокодилы-то все на собрании у льва.</a:t>
            </a:r>
            <a:endParaRPr lang="ru-RU" i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07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07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99592" y="764704"/>
            <a:ext cx="7772400" cy="1470025"/>
          </a:xfrm>
        </p:spPr>
        <p:txBody>
          <a:bodyPr>
            <a:normAutofit fontScale="90000"/>
          </a:bodyPr>
          <a:lstStyle/>
          <a:p>
            <a:r>
              <a:rPr lang="ru-RU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Умственное воспитание и развитие дошкольников</a:t>
            </a:r>
            <a:endParaRPr lang="ru-RU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ÐÐ¾ÑÐ¾Ð¶ÐµÐµ Ð¸Ð·Ð¾Ð±ÑÐ°Ð¶ÐµÐ½Ð¸Ðµ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35696" y="2636912"/>
            <a:ext cx="5943639" cy="3933056"/>
          </a:xfrm>
          <a:prstGeom prst="rect">
            <a:avLst/>
          </a:prstGeom>
          <a:ln w="127000" cap="rnd">
            <a:solidFill>
              <a:srgbClr val="FFFFFF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41790870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546478" y="1340768"/>
            <a:ext cx="8208912" cy="1368152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-  по объему, характеру и содержанию знаний</a:t>
            </a:r>
          </a:p>
          <a:p>
            <a:pPr algn="ctr"/>
            <a:endParaRPr lang="ru-RU" dirty="0"/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539552" y="3284984"/>
            <a:ext cx="8208912" cy="1368152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algn="ctr"/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-  по уровню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сформированности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познавательных процессов</a:t>
            </a:r>
          </a:p>
          <a:p>
            <a:pPr algn="ctr"/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dirty="0"/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539552" y="5157192"/>
            <a:ext cx="8208912" cy="1368152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- по способности к самостоятельному творческому познанию</a:t>
            </a:r>
          </a:p>
          <a:p>
            <a:pPr algn="ctr"/>
            <a:endParaRPr lang="ru-RU" dirty="0"/>
          </a:p>
        </p:txBody>
      </p:sp>
      <p:sp>
        <p:nvSpPr>
          <p:cNvPr id="7" name="Заголовок 1"/>
          <p:cNvSpPr>
            <a:spLocks noGrp="1"/>
          </p:cNvSpPr>
          <p:nvPr>
            <p:ph type="title"/>
          </p:nvPr>
        </p:nvSpPr>
        <p:spPr>
          <a:xfrm>
            <a:off x="0" y="188640"/>
            <a:ext cx="9144000" cy="792088"/>
          </a:xfrm>
        </p:spPr>
        <p:txBody>
          <a:bodyPr>
            <a:noAutofit/>
          </a:bodyPr>
          <a:lstStyle/>
          <a:p>
            <a:r>
              <a:rPr lang="ru-RU" sz="3200" b="1" i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Об умственном развитии ребенка судят</a:t>
            </a:r>
            <a:endParaRPr lang="ru-RU" sz="32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359532" y="1628800"/>
            <a:ext cx="3240360" cy="1224136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т биологических факторов: 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5076056" y="1628800"/>
            <a:ext cx="3240360" cy="1224136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т социальных факторов: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Стрелка вниз 5"/>
          <p:cNvSpPr/>
          <p:nvPr/>
        </p:nvSpPr>
        <p:spPr>
          <a:xfrm>
            <a:off x="1691680" y="2944491"/>
            <a:ext cx="288032" cy="648072"/>
          </a:xfrm>
          <a:prstGeom prst="downArrow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467544" y="3645024"/>
            <a:ext cx="3168352" cy="648072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Наследственность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Стрелка вниз 7"/>
          <p:cNvSpPr/>
          <p:nvPr/>
        </p:nvSpPr>
        <p:spPr>
          <a:xfrm>
            <a:off x="856841" y="4393100"/>
            <a:ext cx="576064" cy="648072"/>
          </a:xfrm>
          <a:prstGeom prst="downArrow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Стрелка вниз 8"/>
          <p:cNvSpPr/>
          <p:nvPr/>
        </p:nvSpPr>
        <p:spPr>
          <a:xfrm>
            <a:off x="2968149" y="4549826"/>
            <a:ext cx="576064" cy="648072"/>
          </a:xfrm>
          <a:prstGeom prst="downArrow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323528" y="5185934"/>
            <a:ext cx="1728192" cy="1152128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Генетика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2289716" y="5197898"/>
            <a:ext cx="2520280" cy="1152128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Врожденность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Стрелка вниз 11"/>
          <p:cNvSpPr/>
          <p:nvPr/>
        </p:nvSpPr>
        <p:spPr>
          <a:xfrm>
            <a:off x="5579425" y="2924944"/>
            <a:ext cx="288032" cy="648072"/>
          </a:xfrm>
          <a:prstGeom prst="downArrow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Стрелка вниз 12"/>
          <p:cNvSpPr/>
          <p:nvPr/>
        </p:nvSpPr>
        <p:spPr>
          <a:xfrm>
            <a:off x="6429758" y="4362806"/>
            <a:ext cx="288032" cy="648072"/>
          </a:xfrm>
          <a:prstGeom prst="downArrow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Стрелка вниз 13"/>
          <p:cNvSpPr/>
          <p:nvPr/>
        </p:nvSpPr>
        <p:spPr>
          <a:xfrm>
            <a:off x="7914565" y="2957806"/>
            <a:ext cx="288032" cy="648072"/>
          </a:xfrm>
          <a:prstGeom prst="downArrow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Скругленный прямоугольник 14"/>
          <p:cNvSpPr/>
          <p:nvPr/>
        </p:nvSpPr>
        <p:spPr>
          <a:xfrm>
            <a:off x="4895349" y="3596108"/>
            <a:ext cx="1368152" cy="1224136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Среда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Скругленный прямоугольник 15"/>
          <p:cNvSpPr/>
          <p:nvPr/>
        </p:nvSpPr>
        <p:spPr>
          <a:xfrm>
            <a:off x="5708484" y="5198145"/>
            <a:ext cx="2232248" cy="1152128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Воспитание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Скругленный прямоугольник 16"/>
          <p:cNvSpPr/>
          <p:nvPr/>
        </p:nvSpPr>
        <p:spPr>
          <a:xfrm>
            <a:off x="6852701" y="3696859"/>
            <a:ext cx="2123728" cy="1224136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Активность самого человека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Заголовок 1"/>
          <p:cNvSpPr>
            <a:spLocks noGrp="1"/>
          </p:cNvSpPr>
          <p:nvPr>
            <p:ph type="title"/>
          </p:nvPr>
        </p:nvSpPr>
        <p:spPr>
          <a:xfrm>
            <a:off x="0" y="260648"/>
            <a:ext cx="9144000" cy="792088"/>
          </a:xfrm>
        </p:spPr>
        <p:txBody>
          <a:bodyPr>
            <a:noAutofit/>
          </a:bodyPr>
          <a:lstStyle/>
          <a:p>
            <a:r>
              <a:rPr lang="ru-RU" sz="3200" b="1" i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умственное развитие ребенка зависит</a:t>
            </a:r>
            <a:endParaRPr lang="ru-RU" sz="32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" name="Стрелка вниз 18"/>
          <p:cNvSpPr/>
          <p:nvPr/>
        </p:nvSpPr>
        <p:spPr>
          <a:xfrm>
            <a:off x="1733535" y="836712"/>
            <a:ext cx="288032" cy="648072"/>
          </a:xfrm>
          <a:prstGeom prst="downArrow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Стрелка вниз 19"/>
          <p:cNvSpPr/>
          <p:nvPr/>
        </p:nvSpPr>
        <p:spPr>
          <a:xfrm>
            <a:off x="7164288" y="833943"/>
            <a:ext cx="288032" cy="648072"/>
          </a:xfrm>
          <a:prstGeom prst="downArrow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500"/>
                            </p:stCondLst>
                            <p:childTnLst>
                              <p:par>
                                <p:cTn id="13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500"/>
                            </p:stCondLst>
                            <p:childTnLst>
                              <p:par>
                                <p:cTn id="17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0"/>
                            </p:stCondLst>
                            <p:childTnLst>
                              <p:par>
                                <p:cTn id="24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6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7000"/>
                            </p:stCondLst>
                            <p:childTnLst>
                              <p:par>
                                <p:cTn id="28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9000"/>
                            </p:stCondLst>
                            <p:childTnLst>
                              <p:par>
                                <p:cTn id="32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1000"/>
                            </p:stCondLst>
                            <p:childTnLst>
                              <p:par>
                                <p:cTn id="36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1500"/>
                            </p:stCondLst>
                            <p:childTnLst>
                              <p:par>
                                <p:cTn id="46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8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3500"/>
                            </p:stCondLst>
                            <p:childTnLst>
                              <p:par>
                                <p:cTn id="50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2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15500"/>
                            </p:stCondLst>
                            <p:childTnLst>
                              <p:par>
                                <p:cTn id="54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6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17500"/>
                            </p:stCondLst>
                            <p:childTnLst>
                              <p:par>
                                <p:cTn id="58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18000"/>
                            </p:stCondLst>
                            <p:childTnLst>
                              <p:par>
                                <p:cTn id="62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9" grpId="0" animBg="1"/>
      <p:bldP spid="20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Задачи умственного воспитания:</a:t>
            </a:r>
            <a:endParaRPr lang="ru-RU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1484784"/>
            <a:ext cx="9144000" cy="576064"/>
          </a:xfrm>
        </p:spPr>
        <p:txBody>
          <a:bodyPr>
            <a:normAutofit lnSpcReduction="10000"/>
          </a:bodyPr>
          <a:lstStyle/>
          <a:p>
            <a:pPr marL="514350" indent="-514350" algn="ctr">
              <a:buAutoNum type="arabicPeriod"/>
            </a:pP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Сенсорное воспитание (развитие)</a:t>
            </a:r>
          </a:p>
          <a:p>
            <a:pPr marL="514350" indent="-514350" algn="ctr">
              <a:buAutoNum type="arabicPeriod"/>
            </a:pP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marL="514350" indent="-514350" algn="ctr">
              <a:buAutoNum type="arabicPeriod"/>
            </a:pP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marL="514350" indent="-514350" algn="ctr">
              <a:buAutoNum type="arabicPeriod"/>
            </a:pPr>
            <a:endParaRPr lang="ru-RU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Стрелка вниз 3"/>
          <p:cNvSpPr/>
          <p:nvPr/>
        </p:nvSpPr>
        <p:spPr>
          <a:xfrm rot="1150390">
            <a:off x="3047251" y="1975954"/>
            <a:ext cx="509765" cy="886492"/>
          </a:xfrm>
          <a:prstGeom prst="downArrow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Стрелка вниз 5"/>
          <p:cNvSpPr/>
          <p:nvPr/>
        </p:nvSpPr>
        <p:spPr>
          <a:xfrm rot="20669824">
            <a:off x="5257265" y="1968831"/>
            <a:ext cx="509765" cy="886492"/>
          </a:xfrm>
          <a:prstGeom prst="downArrow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1403648" y="2924944"/>
            <a:ext cx="2736304" cy="720080"/>
          </a:xfrm>
          <a:prstGeom prst="rect">
            <a:avLst/>
          </a:prstGeom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Ощущение</a:t>
            </a:r>
            <a:endParaRPr lang="ru-RU" sz="3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4716016" y="2924944"/>
            <a:ext cx="2736304" cy="720080"/>
          </a:xfrm>
          <a:prstGeom prst="rect">
            <a:avLst/>
          </a:prstGeom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Восприятие</a:t>
            </a:r>
            <a:endParaRPr lang="ru-RU" sz="3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4499932" y="3950021"/>
            <a:ext cx="4320480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i="1" dirty="0" smtClean="0">
                <a:latin typeface="Times New Roman" pitchFamily="18" charset="0"/>
                <a:cs typeface="Times New Roman" pitchFamily="18" charset="0"/>
              </a:rPr>
              <a:t>По ведущему анализатору:</a:t>
            </a:r>
          </a:p>
          <a:p>
            <a:pPr>
              <a:buFont typeface="Wingdings" pitchFamily="2" charset="2"/>
              <a:buChar char="q"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Зрительное;</a:t>
            </a:r>
          </a:p>
          <a:p>
            <a:pPr>
              <a:buFont typeface="Wingdings" pitchFamily="2" charset="2"/>
              <a:buChar char="q"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Слуховое;</a:t>
            </a:r>
          </a:p>
          <a:p>
            <a:pPr>
              <a:buFont typeface="Wingdings" pitchFamily="2" charset="2"/>
              <a:buChar char="q"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Осязательное;</a:t>
            </a:r>
          </a:p>
          <a:p>
            <a:pPr>
              <a:buFont typeface="Wingdings" pitchFamily="2" charset="2"/>
              <a:buChar char="q"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Вкусовое;</a:t>
            </a:r>
          </a:p>
          <a:p>
            <a:pPr>
              <a:buFont typeface="Wingdings" pitchFamily="2" charset="2"/>
              <a:buChar char="q"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Обонятельное.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" name="Рисунок 8" descr="Лицо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3789040"/>
            <a:ext cx="3276600" cy="27813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  <p:bldP spid="7" grpId="0" animBg="1"/>
      <p:bldP spid="8" grpId="0" animBg="1"/>
      <p:bldP spid="10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Содержимое 2"/>
          <p:cNvSpPr>
            <a:spLocks noGrp="1"/>
          </p:cNvSpPr>
          <p:nvPr>
            <p:ph idx="1"/>
          </p:nvPr>
        </p:nvSpPr>
        <p:spPr>
          <a:xfrm>
            <a:off x="0" y="692696"/>
            <a:ext cx="9144000" cy="1556791"/>
          </a:xfrm>
        </p:spPr>
        <p:txBody>
          <a:bodyPr/>
          <a:lstStyle/>
          <a:p>
            <a:pPr algn="ctr">
              <a:buNone/>
            </a:pP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2. Развитие мыслительной деятельности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(овладение мыслительными операциями, познавательными процессами и способностями)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107504" y="2924944"/>
            <a:ext cx="8856984" cy="24929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			 — это процесс, благодаря которому человек мысленно проникает за пределы того, что ему дано в ощущениях и восприятии.</a:t>
            </a:r>
          </a:p>
          <a:p>
            <a:pPr algn="just"/>
            <a:endParaRPr lang="ru-RU" sz="2800" dirty="0"/>
          </a:p>
        </p:txBody>
      </p:sp>
      <p:sp>
        <p:nvSpPr>
          <p:cNvPr id="13" name="Прямоугольник 12"/>
          <p:cNvSpPr/>
          <p:nvPr/>
        </p:nvSpPr>
        <p:spPr>
          <a:xfrm>
            <a:off x="179512" y="2708920"/>
            <a:ext cx="2808312" cy="648072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Мышление</a:t>
            </a:r>
            <a:endParaRPr lang="ru-RU" sz="36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Овал 3"/>
          <p:cNvSpPr/>
          <p:nvPr/>
        </p:nvSpPr>
        <p:spPr>
          <a:xfrm>
            <a:off x="3275856" y="2348880"/>
            <a:ext cx="2736304" cy="1872208"/>
          </a:xfrm>
          <a:prstGeom prst="ellipse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Виды мышления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Овал 7"/>
          <p:cNvSpPr/>
          <p:nvPr/>
        </p:nvSpPr>
        <p:spPr>
          <a:xfrm>
            <a:off x="251520" y="476672"/>
            <a:ext cx="2952328" cy="1656184"/>
          </a:xfrm>
          <a:prstGeom prst="ellipse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Наглядно-действенное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Овал 8"/>
          <p:cNvSpPr/>
          <p:nvPr/>
        </p:nvSpPr>
        <p:spPr>
          <a:xfrm>
            <a:off x="5868144" y="620688"/>
            <a:ext cx="2952328" cy="1656184"/>
          </a:xfrm>
          <a:prstGeom prst="ellipse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Наглядно-образное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Овал 9"/>
          <p:cNvSpPr/>
          <p:nvPr/>
        </p:nvSpPr>
        <p:spPr>
          <a:xfrm>
            <a:off x="3203848" y="5085184"/>
            <a:ext cx="2952328" cy="1656184"/>
          </a:xfrm>
          <a:prstGeom prst="ellipse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Словесно-логическое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Стрелка вправо 10"/>
          <p:cNvSpPr/>
          <p:nvPr/>
        </p:nvSpPr>
        <p:spPr>
          <a:xfrm rot="13607747">
            <a:off x="2848675" y="1993707"/>
            <a:ext cx="720080" cy="720080"/>
          </a:xfrm>
          <a:prstGeom prst="rightArrow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Стрелка вправо 11"/>
          <p:cNvSpPr/>
          <p:nvPr/>
        </p:nvSpPr>
        <p:spPr>
          <a:xfrm rot="18954742">
            <a:off x="5585164" y="1993893"/>
            <a:ext cx="720080" cy="720080"/>
          </a:xfrm>
          <a:prstGeom prst="rightArrow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Стрелка вправо 12"/>
          <p:cNvSpPr/>
          <p:nvPr/>
        </p:nvSpPr>
        <p:spPr>
          <a:xfrm rot="5400000">
            <a:off x="4211960" y="4293096"/>
            <a:ext cx="720080" cy="720080"/>
          </a:xfrm>
          <a:prstGeom prst="rightArrow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Овал 4"/>
          <p:cNvSpPr/>
          <p:nvPr/>
        </p:nvSpPr>
        <p:spPr>
          <a:xfrm>
            <a:off x="3275856" y="2852936"/>
            <a:ext cx="2592288" cy="1800200"/>
          </a:xfrm>
          <a:prstGeom prst="ellipse">
            <a:avLst/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Операции мышления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Овал 5"/>
          <p:cNvSpPr/>
          <p:nvPr/>
        </p:nvSpPr>
        <p:spPr>
          <a:xfrm>
            <a:off x="755576" y="2060848"/>
            <a:ext cx="2232248" cy="1152128"/>
          </a:xfrm>
          <a:prstGeom prst="ellipse">
            <a:avLst/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Сравнение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Овал 6"/>
          <p:cNvSpPr/>
          <p:nvPr/>
        </p:nvSpPr>
        <p:spPr>
          <a:xfrm>
            <a:off x="3491880" y="1196752"/>
            <a:ext cx="2232248" cy="1152128"/>
          </a:xfrm>
          <a:prstGeom prst="ellipse">
            <a:avLst/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Анализ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Овал 7"/>
          <p:cNvSpPr/>
          <p:nvPr/>
        </p:nvSpPr>
        <p:spPr>
          <a:xfrm>
            <a:off x="6156176" y="2132856"/>
            <a:ext cx="2232248" cy="1152128"/>
          </a:xfrm>
          <a:prstGeom prst="ellipse">
            <a:avLst/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Синтез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Овал 8"/>
          <p:cNvSpPr/>
          <p:nvPr/>
        </p:nvSpPr>
        <p:spPr>
          <a:xfrm>
            <a:off x="3306009" y="5445224"/>
            <a:ext cx="2880320" cy="1296144"/>
          </a:xfrm>
          <a:prstGeom prst="ellipse">
            <a:avLst/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Конкретизация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Овал 9"/>
          <p:cNvSpPr/>
          <p:nvPr/>
        </p:nvSpPr>
        <p:spPr>
          <a:xfrm>
            <a:off x="1028233" y="4365903"/>
            <a:ext cx="2232248" cy="1152128"/>
          </a:xfrm>
          <a:prstGeom prst="ellipse">
            <a:avLst/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Обобщение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Овал 10"/>
          <p:cNvSpPr/>
          <p:nvPr/>
        </p:nvSpPr>
        <p:spPr>
          <a:xfrm>
            <a:off x="6228184" y="4365104"/>
            <a:ext cx="2232248" cy="1152128"/>
          </a:xfrm>
          <a:prstGeom prst="ellipse">
            <a:avLst/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Абстракция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8" presetClass="entr" presetSubtype="16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2" animBg="1"/>
      <p:bldP spid="7" grpId="0" animBg="1"/>
      <p:bldP spid="8" grpId="0" animBg="1"/>
      <p:bldP spid="9" grpId="0" animBg="1"/>
      <p:bldP spid="10" grpId="0" animBg="1"/>
      <p:bldP spid="11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107504" y="3573016"/>
            <a:ext cx="9036496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			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  – способность 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человека к спонтанному возникновению или преднамеренному построению в сознании образов, представлений, идей объектов, которые в опыте в целом виде не воспринимались или не могут восприниматься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посредством 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органов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чувств.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79512" y="3429000"/>
            <a:ext cx="3024336" cy="720080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Воображение</a:t>
            </a:r>
            <a:endParaRPr lang="ru-RU" sz="3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0" y="908720"/>
            <a:ext cx="8928992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			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 – способность к воспроизведению прошлого опыта, одно из основных свойств нервной системы, выражающееся в способности длительно хранить информацию и многократно вводить ее в сферу сознания и поведения.</a:t>
            </a:r>
            <a:endParaRPr lang="ru-RU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107504" y="764704"/>
            <a:ext cx="2808312" cy="648072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Память</a:t>
            </a:r>
            <a:endParaRPr lang="ru-RU" sz="36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 animBg="1"/>
      <p:bldP spid="8" grpId="0"/>
      <p:bldP spid="9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95536" y="332657"/>
            <a:ext cx="8229600" cy="3384376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3. Становление речи</a:t>
            </a:r>
          </a:p>
          <a:p>
            <a:pPr algn="ctr">
              <a:buNone/>
            </a:pPr>
            <a:endParaRPr lang="ru-RU" b="1" i="1" dirty="0"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endParaRPr lang="ru-RU" b="1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Овал 3"/>
          <p:cNvSpPr/>
          <p:nvPr/>
        </p:nvSpPr>
        <p:spPr>
          <a:xfrm>
            <a:off x="611560" y="1340768"/>
            <a:ext cx="3528392" cy="2088232"/>
          </a:xfrm>
          <a:prstGeom prst="ellipse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Активное пополнение словарного запаса</a:t>
            </a:r>
          </a:p>
          <a:p>
            <a:pPr algn="ctr"/>
            <a:endParaRPr lang="ru-RU" dirty="0"/>
          </a:p>
        </p:txBody>
      </p:sp>
      <p:sp>
        <p:nvSpPr>
          <p:cNvPr id="5" name="Овал 4"/>
          <p:cNvSpPr/>
          <p:nvPr/>
        </p:nvSpPr>
        <p:spPr>
          <a:xfrm>
            <a:off x="755576" y="4005064"/>
            <a:ext cx="3456384" cy="2160240"/>
          </a:xfrm>
          <a:prstGeom prst="ellipse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Развитие навыков связной речи</a:t>
            </a:r>
          </a:p>
          <a:p>
            <a:pPr algn="ctr"/>
            <a:endParaRPr lang="ru-RU" dirty="0"/>
          </a:p>
        </p:txBody>
      </p:sp>
      <p:sp>
        <p:nvSpPr>
          <p:cNvPr id="6" name="Овал 5"/>
          <p:cNvSpPr/>
          <p:nvPr/>
        </p:nvSpPr>
        <p:spPr>
          <a:xfrm>
            <a:off x="4932040" y="1340768"/>
            <a:ext cx="3456384" cy="2088232"/>
          </a:xfrm>
          <a:prstGeom prst="ellipse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Формирование основ грамматического строя речи</a:t>
            </a:r>
          </a:p>
          <a:p>
            <a:pPr algn="ctr"/>
            <a:endParaRPr lang="ru-RU" dirty="0"/>
          </a:p>
        </p:txBody>
      </p:sp>
      <p:sp>
        <p:nvSpPr>
          <p:cNvPr id="7" name="Овал 6"/>
          <p:cNvSpPr/>
          <p:nvPr/>
        </p:nvSpPr>
        <p:spPr>
          <a:xfrm>
            <a:off x="5004048" y="4005064"/>
            <a:ext cx="3456384" cy="2160240"/>
          </a:xfrm>
          <a:prstGeom prst="ellipse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Воспитание звуковой культуры речи</a:t>
            </a:r>
          </a:p>
          <a:p>
            <a:pPr algn="ctr"/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одержимое 2"/>
          <p:cNvSpPr>
            <a:spLocks noGrp="1"/>
          </p:cNvSpPr>
          <p:nvPr>
            <p:ph idx="1"/>
          </p:nvPr>
        </p:nvSpPr>
        <p:spPr>
          <a:xfrm>
            <a:off x="0" y="332656"/>
            <a:ext cx="9144000" cy="5937523"/>
          </a:xfrm>
        </p:spPr>
        <p:txBody>
          <a:bodyPr/>
          <a:lstStyle/>
          <a:p>
            <a:pPr algn="ctr">
              <a:buNone/>
            </a:pP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4. Воспитание любознательности, познавательных интересов</a:t>
            </a:r>
          </a:p>
          <a:p>
            <a:pPr algn="ctr">
              <a:buNone/>
            </a:pPr>
            <a:endParaRPr lang="ru-RU" b="1" i="1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179512" y="2132856"/>
            <a:ext cx="8784976" cy="1440160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endParaRPr lang="ru-RU" sz="2800" b="1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Любознательность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– это недифференцированная направленность на познание окружающих предметов, явлений, на овладение деятельностью</a:t>
            </a:r>
            <a:endParaRPr lang="ru-RU" sz="2800" b="1" i="1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dirty="0"/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179512" y="4077072"/>
            <a:ext cx="8784976" cy="1440160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Познавательный интерес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отличается широтой охвата предметов, глубиной познания, избирательностью</a:t>
            </a:r>
          </a:p>
          <a:p>
            <a:pPr algn="ctr"/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260648"/>
            <a:ext cx="9144000" cy="6408712"/>
          </a:xfrm>
        </p:spPr>
        <p:txBody>
          <a:bodyPr/>
          <a:lstStyle/>
          <a:p>
            <a:pPr algn="ctr">
              <a:buNone/>
            </a:pP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5. Формирование системы элементарных знаний о предметах и явлениях окружающей жизни</a:t>
            </a:r>
            <a:endParaRPr lang="ru-RU" b="1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Стрелка вниз 3"/>
          <p:cNvSpPr/>
          <p:nvPr/>
        </p:nvSpPr>
        <p:spPr>
          <a:xfrm rot="2206620">
            <a:off x="3479299" y="1327883"/>
            <a:ext cx="509765" cy="886492"/>
          </a:xfrm>
          <a:prstGeom prst="downArrow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Стрелка вниз 4"/>
          <p:cNvSpPr/>
          <p:nvPr/>
        </p:nvSpPr>
        <p:spPr>
          <a:xfrm rot="19938406">
            <a:off x="5396868" y="1324585"/>
            <a:ext cx="509765" cy="886492"/>
          </a:xfrm>
          <a:prstGeom prst="downArrow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 5"/>
          <p:cNvSpPr/>
          <p:nvPr/>
        </p:nvSpPr>
        <p:spPr>
          <a:xfrm>
            <a:off x="755576" y="2278756"/>
            <a:ext cx="3448132" cy="1078236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600" b="1" dirty="0">
                <a:latin typeface="Times New Roman" pitchFamily="18" charset="0"/>
                <a:cs typeface="Times New Roman" pitchFamily="18" charset="0"/>
              </a:rPr>
              <a:t>с</a:t>
            </a:r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пециальное обучение</a:t>
            </a:r>
            <a:endParaRPr lang="ru-RU" sz="3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Стрелка вниз 6"/>
          <p:cNvSpPr/>
          <p:nvPr/>
        </p:nvSpPr>
        <p:spPr>
          <a:xfrm>
            <a:off x="2224761" y="3388076"/>
            <a:ext cx="509765" cy="886492"/>
          </a:xfrm>
          <a:prstGeom prst="downArrow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755576" y="4274568"/>
            <a:ext cx="3448132" cy="1078236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ООД</a:t>
            </a:r>
            <a:endParaRPr lang="ru-RU" sz="3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4932040" y="2278756"/>
            <a:ext cx="3808172" cy="1078236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600" b="1" dirty="0">
                <a:latin typeface="Times New Roman" pitchFamily="18" charset="0"/>
                <a:cs typeface="Times New Roman" pitchFamily="18" charset="0"/>
              </a:rPr>
              <a:t>б</a:t>
            </a:r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ез специального обучения</a:t>
            </a:r>
            <a:endParaRPr lang="ru-RU" sz="3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Стрелка вниз 9"/>
          <p:cNvSpPr/>
          <p:nvPr/>
        </p:nvSpPr>
        <p:spPr>
          <a:xfrm>
            <a:off x="6660232" y="3388076"/>
            <a:ext cx="509765" cy="886492"/>
          </a:xfrm>
          <a:prstGeom prst="downArrow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Прямоугольник 10"/>
          <p:cNvSpPr/>
          <p:nvPr/>
        </p:nvSpPr>
        <p:spPr>
          <a:xfrm>
            <a:off x="4644008" y="4266738"/>
            <a:ext cx="4248472" cy="2258605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200" b="1" dirty="0">
                <a:latin typeface="Times New Roman" pitchFamily="18" charset="0"/>
                <a:cs typeface="Times New Roman" pitchFamily="18" charset="0"/>
              </a:rPr>
              <a:t>с</a:t>
            </a: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овместная деятельность взрослого и ребенка в режимных моментах</a:t>
            </a:r>
            <a:endParaRPr lang="ru-RU" sz="32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Овал 5"/>
          <p:cNvSpPr/>
          <p:nvPr/>
        </p:nvSpPr>
        <p:spPr>
          <a:xfrm>
            <a:off x="2987824" y="2564904"/>
            <a:ext cx="2808312" cy="2232248"/>
          </a:xfrm>
          <a:prstGeom prst="ellipse">
            <a:avLst/>
          </a:prstGeom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Средства умственного воспитания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dirty="0"/>
          </a:p>
        </p:txBody>
      </p:sp>
      <p:pic>
        <p:nvPicPr>
          <p:cNvPr id="17410" name="Picture 2" descr="ÐÐ¾ÑÐ¾Ð¶ÐµÐµ Ð¸Ð·Ð¾Ð±ÑÐ°Ð¶ÐµÐ½Ð¸Ðµ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340768"/>
            <a:ext cx="2709980" cy="2051720"/>
          </a:xfrm>
          <a:prstGeom prst="rect">
            <a:avLst/>
          </a:prstGeom>
          <a:noFill/>
        </p:spPr>
      </p:pic>
      <p:pic>
        <p:nvPicPr>
          <p:cNvPr id="17412" name="Picture 4" descr="ÐÐ°ÑÑÐ¸Ð½ÐºÐ¸ Ð¿Ð¾ Ð·Ð°Ð¿ÑÐ¾ÑÑ ÑÑÑÐ´ Ð² Ð´Ð¾Ñ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59832" y="0"/>
            <a:ext cx="3169311" cy="1967509"/>
          </a:xfrm>
          <a:prstGeom prst="rect">
            <a:avLst/>
          </a:prstGeom>
          <a:noFill/>
        </p:spPr>
      </p:pic>
      <p:pic>
        <p:nvPicPr>
          <p:cNvPr id="17414" name="Picture 6" descr="ÐÐ¾ÑÐ¾Ð¶ÐµÐµ Ð¸Ð·Ð¾Ð±ÑÐ°Ð¶ÐµÐ½Ð¸Ðµ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508104" y="4221088"/>
            <a:ext cx="2592288" cy="2310017"/>
          </a:xfrm>
          <a:prstGeom prst="rect">
            <a:avLst/>
          </a:prstGeom>
          <a:noFill/>
        </p:spPr>
      </p:pic>
      <p:pic>
        <p:nvPicPr>
          <p:cNvPr id="17416" name="Picture 8" descr="ÐÐ¾ÑÐ¾Ð¶ÐµÐµ Ð¸Ð·Ð¾Ð±ÑÐ°Ð¶ÐµÐ½Ð¸Ðµ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55576" y="4005064"/>
            <a:ext cx="3312368" cy="2357302"/>
          </a:xfrm>
          <a:prstGeom prst="rect">
            <a:avLst/>
          </a:prstGeom>
          <a:noFill/>
        </p:spPr>
      </p:pic>
      <p:pic>
        <p:nvPicPr>
          <p:cNvPr id="17418" name="Picture 10" descr="ÐÐ¾ÑÐ¾Ð¶ÐµÐµ Ð¸Ð·Ð¾Ð±ÑÐ°Ð¶ÐµÐ½Ð¸Ðµ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503841" y="1196752"/>
            <a:ext cx="2640159" cy="2508151"/>
          </a:xfrm>
          <a:prstGeom prst="rect">
            <a:avLst/>
          </a:prstGeom>
          <a:noFill/>
        </p:spPr>
      </p:pic>
      <p:sp>
        <p:nvSpPr>
          <p:cNvPr id="12" name="Прямоугольник 11"/>
          <p:cNvSpPr/>
          <p:nvPr/>
        </p:nvSpPr>
        <p:spPr>
          <a:xfrm>
            <a:off x="683568" y="3501008"/>
            <a:ext cx="1584176" cy="523220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Игра</a:t>
            </a: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3851920" y="1844824"/>
            <a:ext cx="1584176" cy="52322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Труд</a:t>
            </a: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6084168" y="3717032"/>
            <a:ext cx="3059832" cy="523220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Конструирование</a:t>
            </a: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6732240" y="6334780"/>
            <a:ext cx="1584176" cy="52322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ИЗО</a:t>
            </a: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1259632" y="6334780"/>
            <a:ext cx="2088232" cy="523220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Обучение</a:t>
            </a: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кругленный прямоугольник 2"/>
          <p:cNvSpPr/>
          <p:nvPr/>
        </p:nvSpPr>
        <p:spPr>
          <a:xfrm>
            <a:off x="196977" y="1484784"/>
            <a:ext cx="8784976" cy="1800200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endParaRPr lang="ru-RU" sz="2800" b="1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28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Робототехника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– область техники, связанная с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разработкой 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и применением роботов, а также компьютерных систем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для управления 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ими, сенсорной обратной связи и обработки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информации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dirty="0"/>
          </a:p>
        </p:txBody>
      </p:sp>
      <p:sp>
        <p:nvSpPr>
          <p:cNvPr id="6" name="Заголовок 1"/>
          <p:cNvSpPr>
            <a:spLocks noGrp="1"/>
          </p:cNvSpPr>
          <p:nvPr>
            <p:ph type="title"/>
          </p:nvPr>
        </p:nvSpPr>
        <p:spPr>
          <a:xfrm>
            <a:off x="611560" y="188640"/>
            <a:ext cx="8229600" cy="1143000"/>
          </a:xfrm>
        </p:spPr>
        <p:txBody>
          <a:bodyPr>
            <a:noAutofit/>
          </a:bodyPr>
          <a:lstStyle/>
          <a:p>
            <a:r>
              <a:rPr lang="ru-RU" sz="28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Робототехника – средство умственного воспитания и развития ребенка</a:t>
            </a:r>
            <a:endParaRPr lang="ru-RU" sz="28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 descr="http://900igr.net/up/datai/252935/0006-006-.pn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104" y="3459066"/>
            <a:ext cx="3024336" cy="2888839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Рисунок 4" descr="https://somebox.ru/upload/iblock/749/749adaf4ab8a64f261e681ce78281117.jpg"/>
          <p:cNvPicPr/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326" r="22429"/>
          <a:stretch/>
        </p:blipFill>
        <p:spPr bwMode="auto">
          <a:xfrm>
            <a:off x="611560" y="3458389"/>
            <a:ext cx="3024336" cy="2888839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1474055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1"/>
          <p:cNvSpPr>
            <a:spLocks noGrp="1"/>
          </p:cNvSpPr>
          <p:nvPr>
            <p:ph type="title"/>
          </p:nvPr>
        </p:nvSpPr>
        <p:spPr>
          <a:xfrm>
            <a:off x="539552" y="260648"/>
            <a:ext cx="8229600" cy="3240360"/>
          </a:xfrm>
        </p:spPr>
        <p:txBody>
          <a:bodyPr>
            <a:noAutofit/>
          </a:bodyPr>
          <a:lstStyle/>
          <a:p>
            <a:pPr algn="just"/>
            <a:r>
              <a:rPr lang="ru-RU" sz="28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Задание: </a:t>
            </a:r>
            <a:br>
              <a:rPr lang="ru-RU" sz="28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ru-RU" sz="28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Студенты делятся на 3 подгруппы, собирают модель постройки, которую можно использовать в работе с дошкольниками и определяют решение задач умственного воспитания детей</a:t>
            </a:r>
            <a:endParaRPr lang="ru-RU" sz="28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246394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ÐÐ¾ÑÐ¾Ð¶ÐµÐµ Ð¸Ð·Ð¾Ð±ÑÐ°Ð¶ÐµÐ½Ð¸Ðµ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19" y="1628800"/>
            <a:ext cx="4885743" cy="3312368"/>
          </a:xfrm>
          <a:prstGeom prst="rect">
            <a:avLst/>
          </a:prstGeom>
          <a:noFill/>
        </p:spPr>
      </p:pic>
      <p:pic>
        <p:nvPicPr>
          <p:cNvPr id="1028" name="Picture 4" descr="ÐÐ¾ÑÐ¾Ð¶ÐµÐµ Ð¸Ð·Ð¾Ð±ÑÐ°Ð¶ÐµÐ½Ð¸Ðµ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148064" y="1340768"/>
            <a:ext cx="3789040" cy="3789040"/>
          </a:xfrm>
          <a:prstGeom prst="rect">
            <a:avLst/>
          </a:prstGeom>
          <a:noFill/>
        </p:spPr>
      </p:pic>
      <p:sp>
        <p:nvSpPr>
          <p:cNvPr id="2" name="Прямоугольник 1"/>
          <p:cNvSpPr/>
          <p:nvPr/>
        </p:nvSpPr>
        <p:spPr>
          <a:xfrm>
            <a:off x="2555776" y="373306"/>
            <a:ext cx="423699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Рефлексия учебного занятия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986</TotalTime>
  <Words>461</Words>
  <Application>Microsoft Office PowerPoint</Application>
  <PresentationFormat>Экран (4:3)</PresentationFormat>
  <Paragraphs>140</Paragraphs>
  <Slides>27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27</vt:i4>
      </vt:variant>
    </vt:vector>
  </HeadingPairs>
  <TitlesOfParts>
    <vt:vector size="28" baseType="lpstr">
      <vt:lpstr>Тема Office</vt:lpstr>
      <vt:lpstr>Презентация к интегрированному учебному занятию по ОП. 03 Дошкольная педагогика и ОП.06 Детская психология специальность 44.02.01 Дошкольное образование</vt:lpstr>
      <vt:lpstr>Разминка Игра-упражнение «Алфавит»</vt:lpstr>
      <vt:lpstr>Тема. Умственное воспитание и развитие дошкольников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Вопрос 1: Как засунуть жирафа в холодильник? </vt:lpstr>
      <vt:lpstr>Вопрос 2: Как засунуть в холодильник слона?</vt:lpstr>
      <vt:lpstr>Вопрос 3: Лев созвал всех зверей на собрание. Явились все, кроме одного. Что это за зверь? </vt:lpstr>
      <vt:lpstr>Вопрос 4: Вам нужно пересечь широкую реку, которая кишит крокодилами. Как вы это сделаете? </vt:lpstr>
      <vt:lpstr>Умственное воспитание и развитие дошкольников</vt:lpstr>
      <vt:lpstr>Об умственном развитии ребенка судят</vt:lpstr>
      <vt:lpstr>умственное развитие ребенка зависит</vt:lpstr>
      <vt:lpstr>Задачи умственного воспитания: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Робототехника – средство умственного воспитания и развития ребенка</vt:lpstr>
      <vt:lpstr>Задание:  Студенты делятся на 3 подгруппы, собирают модель постройки, которую можно использовать в работе с дошкольниками и определяют решение задач умственного воспитания детей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Умственное воспитание и развитие дошкольников</dc:title>
  <dc:creator>Мария</dc:creator>
  <cp:lastModifiedBy>12345</cp:lastModifiedBy>
  <cp:revision>86</cp:revision>
  <dcterms:created xsi:type="dcterms:W3CDTF">2019-02-17T10:20:35Z</dcterms:created>
  <dcterms:modified xsi:type="dcterms:W3CDTF">2025-04-30T17:12:08Z</dcterms:modified>
</cp:coreProperties>
</file>