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2" r:id="rId7"/>
    <p:sldId id="298" r:id="rId8"/>
    <p:sldId id="299" r:id="rId9"/>
    <p:sldId id="294" r:id="rId10"/>
    <p:sldId id="263" r:id="rId11"/>
    <p:sldId id="264" r:id="rId12"/>
    <p:sldId id="265" r:id="rId13"/>
    <p:sldId id="266" r:id="rId14"/>
    <p:sldId id="267" r:id="rId15"/>
    <p:sldId id="268" r:id="rId16"/>
    <p:sldId id="289" r:id="rId17"/>
    <p:sldId id="290" r:id="rId18"/>
    <p:sldId id="269" r:id="rId19"/>
    <p:sldId id="282" r:id="rId20"/>
    <p:sldId id="270" r:id="rId21"/>
    <p:sldId id="291" r:id="rId22"/>
    <p:sldId id="292" r:id="rId23"/>
    <p:sldId id="283" r:id="rId24"/>
    <p:sldId id="285" r:id="rId25"/>
    <p:sldId id="271" r:id="rId26"/>
    <p:sldId id="281" r:id="rId27"/>
    <p:sldId id="284" r:id="rId28"/>
    <p:sldId id="272" r:id="rId29"/>
    <p:sldId id="273" r:id="rId30"/>
    <p:sldId id="274" r:id="rId31"/>
    <p:sldId id="275" r:id="rId32"/>
    <p:sldId id="293" r:id="rId33"/>
    <p:sldId id="277" r:id="rId34"/>
    <p:sldId id="276" r:id="rId35"/>
    <p:sldId id="278" r:id="rId36"/>
    <p:sldId id="279" r:id="rId37"/>
    <p:sldId id="280" r:id="rId38"/>
    <p:sldId id="295" r:id="rId39"/>
    <p:sldId id="297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58" y="3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987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20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115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538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78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631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324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959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837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131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342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D3D06-400B-47CF-9DDD-8D2040E42DEF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D5897-4DB5-48CD-BF2B-CD8C1BCCC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179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527425" y="4437063"/>
            <a:ext cx="4716983" cy="108016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 smtClean="0"/>
              <a:t>Урок в 11 классе в рамках подготовки к ЕГЭ.</a:t>
            </a:r>
            <a:endParaRPr lang="ru-RU" dirty="0"/>
          </a:p>
        </p:txBody>
      </p:sp>
      <p:sp>
        <p:nvSpPr>
          <p:cNvPr id="4" name="Блок-схема: решение 3"/>
          <p:cNvSpPr/>
          <p:nvPr/>
        </p:nvSpPr>
        <p:spPr>
          <a:xfrm>
            <a:off x="2411760" y="406878"/>
            <a:ext cx="4464496" cy="3670193"/>
          </a:xfrm>
          <a:prstGeom prst="flowChartDecisi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Подготовка к сочинению</a:t>
            </a:r>
            <a:br>
              <a:rPr lang="ru-RU" sz="2800" dirty="0">
                <a:solidFill>
                  <a:schemeClr val="tx1"/>
                </a:solidFill>
              </a:rPr>
            </a:br>
            <a:r>
              <a:rPr lang="ru-RU" sz="2800" dirty="0">
                <a:solidFill>
                  <a:schemeClr val="tx1"/>
                </a:solidFill>
              </a:rPr>
              <a:t> по тексту Владимира Солоухина.</a:t>
            </a:r>
          </a:p>
        </p:txBody>
      </p:sp>
      <p:pic>
        <p:nvPicPr>
          <p:cNvPr id="18434" name="Picture 2" descr="C:\Users\User1\Desktop\fjentezi49-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88640"/>
            <a:ext cx="876784" cy="122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82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Вступление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Должно быть небольшим!</a:t>
            </a: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2555776" y="2276872"/>
            <a:ext cx="3672408" cy="4248472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Можно писать в</a:t>
            </a:r>
            <a:r>
              <a:rPr lang="ru-RU" sz="2000" dirty="0">
                <a:solidFill>
                  <a:srgbClr val="FF0000"/>
                </a:solidFill>
              </a:rPr>
              <a:t> форме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>
                <a:solidFill>
                  <a:schemeClr val="tx1"/>
                </a:solidFill>
              </a:rPr>
              <a:t>Лирического размышления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>
                <a:solidFill>
                  <a:schemeClr val="tx1"/>
                </a:solidFill>
              </a:rPr>
              <a:t>Ряда риторических вопросов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>
                <a:solidFill>
                  <a:schemeClr val="tx1"/>
                </a:solidFill>
              </a:rPr>
              <a:t>Ряда назывных предложений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>
                <a:solidFill>
                  <a:schemeClr val="tx1"/>
                </a:solidFill>
              </a:rPr>
              <a:t>Цитаты, пословицы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</a:rPr>
              <a:t>Описания впечатлений </a:t>
            </a:r>
            <a:r>
              <a:rPr lang="ru-RU" sz="2000" dirty="0">
                <a:solidFill>
                  <a:schemeClr val="tx1"/>
                </a:solidFill>
              </a:rPr>
              <a:t>от прочитанного текста и т.д.</a:t>
            </a:r>
          </a:p>
        </p:txBody>
      </p:sp>
      <p:pic>
        <p:nvPicPr>
          <p:cNvPr id="19458" name="Picture 2" descr="C:\Users\User1\Desktop\fjentezi49-01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02" y="476672"/>
            <a:ext cx="692115" cy="96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72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Пример вступления по тексту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Окружающий мир природы. Музыка. Живопись. Красота человеческих лиц. Всегда ли человек способен понять, принять и оценить по достоинству то прекрасное, что встречает на своем пути? Об этом текст замечательного мастера слова В. Солоухина.</a:t>
            </a:r>
            <a:endParaRPr lang="ru-RU" dirty="0"/>
          </a:p>
        </p:txBody>
      </p:sp>
      <p:pic>
        <p:nvPicPr>
          <p:cNvPr id="20482" name="Picture 2" descr="C:\Users\User1\Desktop\fjentezi49-01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30" y="5805264"/>
            <a:ext cx="631243" cy="880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82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Критерий 1 - формулировка проблем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1.Проблема постижения человеком прекрасного (Как человек воспринимает прекрасное? Что производит на него впечатление?)</a:t>
            </a:r>
          </a:p>
          <a:p>
            <a:r>
              <a:rPr lang="ru-RU" dirty="0" smtClean="0"/>
              <a:t>2.Проблема восприятия прекрасного в искусстве.(Кому доступно постижение произведений искусства?)</a:t>
            </a:r>
          </a:p>
          <a:p>
            <a:r>
              <a:rPr lang="ru-RU" dirty="0" smtClean="0"/>
              <a:t>3.Проблема воздействия прекрасного на человека (Как мир прекрасного воздействует на человека?)</a:t>
            </a:r>
            <a:endParaRPr lang="ru-RU" dirty="0"/>
          </a:p>
        </p:txBody>
      </p:sp>
      <p:pic>
        <p:nvPicPr>
          <p:cNvPr id="21506" name="Picture 2" descr="C:\Users\User1\Desktop\fjentezi49-01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5718164"/>
            <a:ext cx="599711" cy="836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76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Критерий 2 – комментарий к проблеме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Помните</a:t>
            </a:r>
            <a:r>
              <a:rPr lang="ru-RU" dirty="0" smtClean="0"/>
              <a:t>: необходимо привести не менее двух примеров из текста!</a:t>
            </a:r>
          </a:p>
          <a:p>
            <a:r>
              <a:rPr lang="ru-RU" dirty="0" smtClean="0"/>
              <a:t>Отметим здесь цель автора – привлечь внимание читателя к необходимости в ритме современной жизни найти время и возможность для спокойного, созерцательного, вдумчивого постижения красоты.</a:t>
            </a:r>
          </a:p>
          <a:p>
            <a:r>
              <a:rPr lang="ru-RU" dirty="0" smtClean="0"/>
              <a:t>Автор заставляет задуматься над понятием: </a:t>
            </a:r>
            <a:r>
              <a:rPr lang="ru-RU" dirty="0" smtClean="0">
                <a:solidFill>
                  <a:srgbClr val="FF0000"/>
                </a:solidFill>
              </a:rPr>
              <a:t>«Что же такое прекрасное?»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2530" name="Picture 2" descr="C:\Users\User1\Desktop\fjentezi49-01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987" y="476672"/>
            <a:ext cx="692116" cy="96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03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Приведем примеры из текста.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1.Наблюдения автора за толпами туристов, в спешке пробегающих по залам картинной галереи.</a:t>
            </a:r>
          </a:p>
          <a:p>
            <a:pPr marL="0" indent="0">
              <a:buNone/>
            </a:pPr>
            <a:r>
              <a:rPr lang="ru-RU" dirty="0" smtClean="0"/>
              <a:t>2.Факты биографии известных людей.</a:t>
            </a:r>
          </a:p>
          <a:p>
            <a:pPr marL="0" indent="0">
              <a:buNone/>
            </a:pPr>
            <a:r>
              <a:rPr lang="ru-RU" dirty="0" smtClean="0"/>
              <a:t>3.Эксперимент- «Полдня перед картиной Левитана».</a:t>
            </a:r>
          </a:p>
          <a:p>
            <a:pPr marL="0" indent="0">
              <a:buNone/>
            </a:pPr>
            <a:r>
              <a:rPr lang="ru-RU" dirty="0" smtClean="0"/>
              <a:t>4.Как изменилось восприятие мира благодаря вдумчивому пониманию истинной красоты храма Покрова на Нерли?</a:t>
            </a:r>
            <a:endParaRPr lang="ru-RU" dirty="0"/>
          </a:p>
        </p:txBody>
      </p:sp>
      <p:pic>
        <p:nvPicPr>
          <p:cNvPr id="23554" name="Picture 2" descr="C:\Users\User1\Desktop\fjentezi49-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17232"/>
            <a:ext cx="795338" cy="110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49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Каждый пример нуждается в пояснении!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Языковые клише: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.         Этот пример свидетельствует о том…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	Писатель убеждает читателя в том, что…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•	Этот пример показывает, что…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•	Этот пример убедительно доказывает, что…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•	Эти слова содержат глубокий смысл, который </a:t>
            </a:r>
            <a:r>
              <a:rPr lang="ru-RU" dirty="0" smtClean="0"/>
              <a:t>       можно </a:t>
            </a:r>
            <a:r>
              <a:rPr lang="ru-RU" dirty="0"/>
              <a:t>обозначить так…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•	Автор неслучайно обращает внимание на…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•	Эти события(факты, примеры) помогают понять…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•	АВТОР отмечает, описывает, подчеркивает, останавливается на…, опирается на мнение…, сопоставляет, подтверждает свои мысли… </a:t>
            </a:r>
          </a:p>
        </p:txBody>
      </p:sp>
    </p:spTree>
    <p:extLst>
      <p:ext uri="{BB962C8B-B14F-4D97-AF65-F5344CB8AC3E}">
        <p14:creationId xmlns:p14="http://schemas.microsoft.com/office/powerpoint/2010/main" val="461180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Не забудьте про связь между </a:t>
            </a:r>
            <a:r>
              <a:rPr lang="ru-RU" dirty="0" smtClean="0"/>
              <a:t>примерами и ее анализ!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4100" dirty="0" smtClean="0">
                <a:solidFill>
                  <a:srgbClr val="FF0000"/>
                </a:solidFill>
              </a:rPr>
              <a:t>Языковые клише:</a:t>
            </a:r>
          </a:p>
          <a:p>
            <a:pPr marL="0" indent="0">
              <a:buNone/>
            </a:pPr>
            <a:r>
              <a:rPr lang="ru-RU" dirty="0"/>
              <a:t>•	Размышляя над проблемой, автор противопоставляет…. </a:t>
            </a:r>
          </a:p>
          <a:p>
            <a:pPr marL="0" indent="0">
              <a:buNone/>
            </a:pPr>
            <a:r>
              <a:rPr lang="ru-RU" dirty="0"/>
              <a:t>•	Для сравнения автор обращается к … </a:t>
            </a:r>
          </a:p>
          <a:p>
            <a:pPr marL="0" indent="0">
              <a:buNone/>
            </a:pPr>
            <a:r>
              <a:rPr lang="ru-RU" dirty="0"/>
              <a:t>•	Оба примера, дополняя друг друга, дают ясно понять…. </a:t>
            </a:r>
          </a:p>
          <a:p>
            <a:pPr marL="0" indent="0">
              <a:buNone/>
            </a:pPr>
            <a:r>
              <a:rPr lang="ru-RU" dirty="0"/>
              <a:t>•	Это рассуждение приводит автора к выводу о том, что… </a:t>
            </a:r>
          </a:p>
          <a:p>
            <a:pPr marL="0" indent="0">
              <a:buNone/>
            </a:pPr>
            <a:r>
              <a:rPr lang="ru-RU" dirty="0"/>
              <a:t>•	Несмотря на очевидную правоту героя, автор думает иначе… </a:t>
            </a:r>
          </a:p>
          <a:p>
            <a:pPr marL="0" indent="0">
              <a:buNone/>
            </a:pPr>
            <a:r>
              <a:rPr lang="ru-RU" dirty="0"/>
              <a:t>•	Объясняя причину поступка героя, автор приводит….</a:t>
            </a:r>
          </a:p>
        </p:txBody>
      </p:sp>
    </p:spTree>
    <p:extLst>
      <p:ext uri="{BB962C8B-B14F-4D97-AF65-F5344CB8AC3E}">
        <p14:creationId xmlns:p14="http://schemas.microsoft.com/office/powerpoint/2010/main" val="1222792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1\Desktop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2" y="260648"/>
            <a:ext cx="8316416" cy="55442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587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Критерий 3 -позиция автора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Прекрасное в мире постигает тот человек, который отдает этому постижению время, силы, раздумья.</a:t>
            </a:r>
          </a:p>
          <a:p>
            <a:r>
              <a:rPr lang="ru-RU" dirty="0" smtClean="0"/>
              <a:t>Восприятие человеком прекрасного-это особый процесс. Тонкий, одухотворенный, требующий от человека сосредоточенности.</a:t>
            </a:r>
          </a:p>
          <a:p>
            <a:r>
              <a:rPr lang="ru-RU" dirty="0" smtClean="0"/>
              <a:t>Автор убежден, что, постигая прекрасное, человек становится чище душой, нравственнее.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620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Критерий 4 – обоснование собственной позиции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Помните</a:t>
            </a:r>
            <a:r>
              <a:rPr lang="ru-RU" dirty="0" smtClean="0"/>
              <a:t>: </a:t>
            </a:r>
          </a:p>
          <a:p>
            <a:r>
              <a:rPr lang="ru-RU" dirty="0" smtClean="0"/>
              <a:t>довод+ пример</a:t>
            </a:r>
          </a:p>
          <a:p>
            <a:r>
              <a:rPr lang="ru-RU" dirty="0" smtClean="0"/>
              <a:t>пример +вывод</a:t>
            </a:r>
          </a:p>
          <a:p>
            <a:r>
              <a:rPr lang="ru-RU" dirty="0"/>
              <a:t>•	Сама история человечества не раз доказывала справедливость этого… </a:t>
            </a:r>
          </a:p>
          <a:p>
            <a:r>
              <a:rPr lang="ru-RU" dirty="0"/>
              <a:t>•	Нужно вспомнить и тот научный факт, который еще раз подтверждает… </a:t>
            </a:r>
          </a:p>
          <a:p>
            <a:r>
              <a:rPr lang="ru-RU" dirty="0"/>
              <a:t>•	Когда-то и я впервые услышал о том, что…</a:t>
            </a:r>
          </a:p>
          <a:p>
            <a:r>
              <a:rPr lang="ru-RU" dirty="0"/>
              <a:t>•	Известный ученый/ политик/ спортсмен/ общественный деятель/писатель об этом говорил так… </a:t>
            </a:r>
          </a:p>
          <a:p>
            <a:r>
              <a:rPr lang="ru-RU" dirty="0"/>
              <a:t>•	Нельзя не вспомнить героя известного фильма/ романа…</a:t>
            </a:r>
          </a:p>
        </p:txBody>
      </p:sp>
    </p:spTree>
    <p:extLst>
      <p:ext uri="{BB962C8B-B14F-4D97-AF65-F5344CB8AC3E}">
        <p14:creationId xmlns:p14="http://schemas.microsoft.com/office/powerpoint/2010/main" val="195756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Используйте в качестве примеров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1.Пословицы, поговорки</a:t>
            </a:r>
          </a:p>
          <a:p>
            <a:r>
              <a:rPr lang="ru-RU" dirty="0" smtClean="0"/>
              <a:t>2.Афоризмы:</a:t>
            </a:r>
          </a:p>
          <a:p>
            <a:r>
              <a:rPr lang="ru-RU" dirty="0" smtClean="0"/>
              <a:t>Искусство </a:t>
            </a:r>
            <a:r>
              <a:rPr lang="ru-RU" dirty="0"/>
              <a:t>– высочайшее проявление могущества в человеке.</a:t>
            </a:r>
          </a:p>
          <a:p>
            <a:pPr algn="r"/>
            <a:r>
              <a:rPr lang="ru-RU" i="1" dirty="0" smtClean="0"/>
              <a:t>Л.Н .</a:t>
            </a:r>
            <a:r>
              <a:rPr lang="ru-RU" i="1" dirty="0"/>
              <a:t>Толстой</a:t>
            </a:r>
            <a:endParaRPr lang="ru-RU" dirty="0"/>
          </a:p>
          <a:p>
            <a:r>
              <a:rPr lang="ru-RU" dirty="0" smtClean="0"/>
              <a:t>Красота обладает силой и даром вносить мир в сердца.</a:t>
            </a:r>
          </a:p>
          <a:p>
            <a:pPr algn="r"/>
            <a:r>
              <a:rPr lang="ru-RU" i="1" dirty="0" smtClean="0"/>
              <a:t>Мигель Сервантес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73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Используйте в качестве примеров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«Письма о добром и прекрасном» </a:t>
            </a:r>
            <a:r>
              <a:rPr lang="ru-RU" dirty="0" err="1" smtClean="0"/>
              <a:t>Д.С.Лихачева</a:t>
            </a:r>
            <a:r>
              <a:rPr lang="ru-RU" dirty="0" smtClean="0"/>
              <a:t>:</a:t>
            </a:r>
          </a:p>
          <a:p>
            <a:endParaRPr lang="ru-RU" dirty="0" smtClean="0"/>
          </a:p>
          <a:p>
            <a:r>
              <a:rPr lang="ru-RU" dirty="0" smtClean="0"/>
              <a:t>«И </a:t>
            </a:r>
            <a:r>
              <a:rPr lang="ru-RU" dirty="0"/>
              <a:t>самая большая ценность, которой награждает человека искусство, — это ценность доброты. Награжденный даром понимать искусство, человек становится нравственно лучше, а следовательно, и </a:t>
            </a:r>
            <a:r>
              <a:rPr lang="ru-RU" dirty="0" smtClean="0"/>
              <a:t>счастливее».</a:t>
            </a:r>
            <a:r>
              <a:rPr lang="ru-RU" dirty="0"/>
              <a:t/>
            </a:r>
            <a:br>
              <a:rPr lang="ru-RU" dirty="0"/>
            </a:b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Открытия, которые мы делаем с помощью искусства, не только живые и впечатляющие, но и добрые открытия.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78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Используйте в качестве примеров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Стихи и поэмы С.А. Есенина, А.А. Фета, Ф.И Тютчева, поэтов «серебряного» века о постижении красоты природы.</a:t>
            </a:r>
          </a:p>
          <a:p>
            <a:r>
              <a:rPr lang="ru-RU" dirty="0" smtClean="0"/>
              <a:t>Стихотворение Б. Ш. Окуджавы «Музыкант»</a:t>
            </a:r>
          </a:p>
          <a:p>
            <a:r>
              <a:rPr lang="ru-RU" dirty="0" smtClean="0"/>
              <a:t>Картины русских и зарубежных художников.</a:t>
            </a:r>
          </a:p>
          <a:p>
            <a:r>
              <a:rPr lang="ru-RU" dirty="0" smtClean="0"/>
              <a:t>Сцены из романа Толстого «Война и мир»: пение Наташи, ночь в Отрадном и др.</a:t>
            </a:r>
          </a:p>
          <a:p>
            <a:r>
              <a:rPr lang="ru-RU" dirty="0" smtClean="0"/>
              <a:t>А. С. Пушкин «Зимнее утро», «Я помню чудное мгновенье».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345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Прекрасное в природе…</a:t>
            </a:r>
            <a:endParaRPr lang="ru-RU" dirty="0"/>
          </a:p>
        </p:txBody>
      </p:sp>
      <p:pic>
        <p:nvPicPr>
          <p:cNvPr id="1027" name="Picture 3" descr="C:\Users\User1\Desktop\lagoon-color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05883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1\Desktop\purple_tree_nature_lakes_hd-wallpaper-346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16632"/>
            <a:ext cx="4752528" cy="37459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5" name="Picture 3" descr="C:\Users\User1\Desktop\4681432751_b09f81ffd4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574" y="2492895"/>
            <a:ext cx="3121025" cy="18780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7" name="Picture 5" descr="C:\Users\User1\Desktop\i (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00" y="332656"/>
            <a:ext cx="3219450" cy="1809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8" name="Picture 6" descr="C:\Users\User1\Desktop\i (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574" y="4725144"/>
            <a:ext cx="3219450" cy="1809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200" name="Picture 8" descr="C:\Users\User1\Desktop\162064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17376"/>
            <a:ext cx="3446314" cy="26442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613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1\Desktop\74212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440" t="-40919" r="-39618" b="-40919"/>
          <a:stretch/>
        </p:blipFill>
        <p:spPr bwMode="auto">
          <a:xfrm>
            <a:off x="-2286000" y="-1714500"/>
            <a:ext cx="13716000" cy="10287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19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 родном городе…</a:t>
            </a:r>
            <a:endParaRPr lang="ru-RU" dirty="0"/>
          </a:p>
        </p:txBody>
      </p:sp>
      <p:pic>
        <p:nvPicPr>
          <p:cNvPr id="2050" name="Picture 2" descr="C:\Users\User1\Desktop\0_af2ff_fa324025_XX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3816424" cy="36258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1\Desktop\i (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814" y="1988840"/>
            <a:ext cx="2352675" cy="1809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1\Desktop\shco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113" y="4077072"/>
            <a:ext cx="3902075" cy="2316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7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1\Desktop\cimg12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78" y="980728"/>
            <a:ext cx="3835925" cy="5112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1" y="1916832"/>
            <a:ext cx="4421187" cy="3314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904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На полотнах художников…</a:t>
            </a:r>
            <a:endParaRPr lang="ru-RU" dirty="0"/>
          </a:p>
        </p:txBody>
      </p:sp>
      <p:pic>
        <p:nvPicPr>
          <p:cNvPr id="11266" name="Picture 2" descr="C:\Users\User1\Desktop\i (5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2238375" cy="1809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7" name="Picture 3" descr="C:\Users\User1\Desktop\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140968"/>
            <a:ext cx="5715000" cy="3238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67300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er1\Desktop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38100"/>
            <a:ext cx="4762500" cy="6781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6535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er1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63" y="571500"/>
            <a:ext cx="4181475" cy="571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36893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1\Desktop\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7"/>
            <a:ext cx="4294609" cy="62016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1\Desktop\i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620688"/>
            <a:ext cx="2923300" cy="22951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124" name="Picture 4" descr="C:\Users\User1\Desktop\i (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420" y="3387344"/>
            <a:ext cx="3114850" cy="25183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110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1\Desktop\317339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6840760" cy="62611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42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 музыке…</a:t>
            </a:r>
            <a:endParaRPr lang="ru-RU" dirty="0"/>
          </a:p>
        </p:txBody>
      </p:sp>
      <p:pic>
        <p:nvPicPr>
          <p:cNvPr id="13314" name="Picture 2" descr="C:\Users\User1\Desktop\i (3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91741"/>
            <a:ext cx="4032448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1\Desktop\1361711316_rewalls.com-219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38103"/>
            <a:ext cx="3902075" cy="2438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User1\Desktop\vozvishenie-cheloveka-030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84784"/>
            <a:ext cx="3456384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15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1\Desktop\arkaplan-backgrounds-muzik-music (4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7714828" cy="612557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87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1\Desktop\moss-drops-ii-202e9e7d-874b-4950-bf27-d54f7da6cd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854" y="188641"/>
            <a:ext cx="4724704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1\Desktop\File11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123511" cy="31480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69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 архитектуре…</a:t>
            </a:r>
            <a:endParaRPr lang="ru-RU" dirty="0"/>
          </a:p>
        </p:txBody>
      </p:sp>
      <p:pic>
        <p:nvPicPr>
          <p:cNvPr id="9218" name="Picture 2" descr="C:\Users\User1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2736304" cy="20468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9219" name="Picture 3" descr="C:\Users\User1\Desktop\i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113" y="1700808"/>
            <a:ext cx="3024336" cy="20522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9220" name="Picture 4" descr="C:\Users\User1\Desktop\i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365104"/>
            <a:ext cx="3133700" cy="20460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6288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Критерий 5- логичность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забывайте об абзацном членении текста!</a:t>
            </a:r>
          </a:p>
          <a:p>
            <a:endParaRPr lang="ru-RU" dirty="0" smtClean="0"/>
          </a:p>
          <a:p>
            <a:r>
              <a:rPr lang="ru-RU" dirty="0" smtClean="0"/>
              <a:t>Помните о необходимости логических связок между смысловыми частями!</a:t>
            </a:r>
          </a:p>
          <a:p>
            <a:endParaRPr lang="ru-RU" dirty="0" smtClean="0"/>
          </a:p>
          <a:p>
            <a:r>
              <a:rPr lang="ru-RU" dirty="0" smtClean="0"/>
              <a:t>Соблюдайте композиционную целостность: вступление, главная часть и заключение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935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Придерживайтесь плана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 </a:t>
            </a:r>
            <a:r>
              <a:rPr lang="ru-RU" dirty="0" smtClean="0"/>
              <a:t>       1</a:t>
            </a:r>
            <a:r>
              <a:rPr lang="ru-RU" dirty="0"/>
              <a:t>. Вступление.</a:t>
            </a:r>
            <a:br>
              <a:rPr lang="ru-RU" dirty="0"/>
            </a:br>
            <a:r>
              <a:rPr lang="ru-RU" dirty="0"/>
              <a:t>        2. Формулирование проблемы.</a:t>
            </a:r>
            <a:br>
              <a:rPr lang="ru-RU" dirty="0"/>
            </a:br>
            <a:r>
              <a:rPr lang="ru-RU" dirty="0"/>
              <a:t>        3. Комментарий.</a:t>
            </a:r>
            <a:br>
              <a:rPr lang="ru-RU" dirty="0"/>
            </a:br>
            <a:r>
              <a:rPr lang="ru-RU" dirty="0"/>
              <a:t>        4. Авторская позиция.</a:t>
            </a:r>
            <a:br>
              <a:rPr lang="ru-RU" dirty="0"/>
            </a:br>
            <a:r>
              <a:rPr lang="ru-RU" dirty="0"/>
              <a:t>        5. Ваше мнение   </a:t>
            </a:r>
            <a:br>
              <a:rPr lang="ru-RU" dirty="0"/>
            </a:br>
            <a:r>
              <a:rPr lang="ru-RU" dirty="0"/>
              <a:t>          (согласие/несогласие </a:t>
            </a:r>
            <a:br>
              <a:rPr lang="ru-RU" dirty="0"/>
            </a:br>
            <a:r>
              <a:rPr lang="ru-RU" dirty="0"/>
              <a:t>                          с  позицией автора).</a:t>
            </a:r>
            <a:br>
              <a:rPr lang="ru-RU" dirty="0"/>
            </a:br>
            <a:r>
              <a:rPr lang="ru-RU" dirty="0"/>
              <a:t>        6. </a:t>
            </a:r>
            <a:r>
              <a:rPr lang="ru-RU" dirty="0" smtClean="0"/>
              <a:t>Обоснование        </a:t>
            </a:r>
          </a:p>
          <a:p>
            <a:r>
              <a:rPr lang="ru-RU" dirty="0" smtClean="0"/>
              <a:t>        7. </a:t>
            </a:r>
            <a:r>
              <a:rPr lang="ru-RU" dirty="0"/>
              <a:t>Вывод.</a:t>
            </a:r>
            <a:br>
              <a:rPr lang="ru-RU" dirty="0"/>
            </a:br>
            <a:endParaRPr lang="ru-RU" dirty="0"/>
          </a:p>
        </p:txBody>
      </p:sp>
      <p:pic>
        <p:nvPicPr>
          <p:cNvPr id="27650" name="Picture 2" descr="C:\Users\User1\Desktop\колобок с книгами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564904"/>
            <a:ext cx="1685925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80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Примеры заключений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Таким образом, процесс постижения нами красоты – это загадка, священнодействие, таинство. Это всегда новое открытие себя и мира вокруг.</a:t>
            </a:r>
          </a:p>
          <a:p>
            <a:endParaRPr lang="ru-RU" dirty="0" smtClean="0"/>
          </a:p>
          <a:p>
            <a:r>
              <a:rPr lang="ru-RU" dirty="0" smtClean="0"/>
              <a:t>Таким образом, В. Солоухин поднимает проблему, важную для нас, призывает к чуткому и внимательному отношению к миру, развитию в себе умения постигать его красоту.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795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er1\Desktop\52442131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1000"/>
            <a:ext cx="6096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47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Критерий 6 - точность и выразительность речи</a:t>
            </a:r>
            <a:endParaRPr lang="ru-RU" dirty="0"/>
          </a:p>
        </p:txBody>
      </p:sp>
      <p:sp>
        <p:nvSpPr>
          <p:cNvPr id="4" name="Блок-схема: память с посл. доступом 3"/>
          <p:cNvSpPr/>
          <p:nvPr/>
        </p:nvSpPr>
        <p:spPr>
          <a:xfrm>
            <a:off x="1547664" y="2276872"/>
            <a:ext cx="6120680" cy="3384376"/>
          </a:xfrm>
          <a:prstGeom prst="flowChartMagnetic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800" dirty="0"/>
              <a:t>Не забывайте о богатстве словаря и разнообразии грамматических конструкций!</a:t>
            </a:r>
          </a:p>
        </p:txBody>
      </p:sp>
      <p:pic>
        <p:nvPicPr>
          <p:cNvPr id="28674" name="Picture 2" descr="C:\Users\User1\Desktop\колобок с книгами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752" y="1556792"/>
            <a:ext cx="969233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40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1619672" y="1196752"/>
            <a:ext cx="6696744" cy="4680520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/>
              <a:t>Не забудьте о критериях 7-10: орфографической и пунктуационной грамотности, </a:t>
            </a:r>
            <a:r>
              <a:rPr lang="ru-RU" sz="3200" dirty="0" smtClean="0"/>
              <a:t>соблюдении </a:t>
            </a:r>
            <a:r>
              <a:rPr lang="ru-RU" sz="3200" dirty="0"/>
              <a:t>норм!</a:t>
            </a:r>
          </a:p>
        </p:txBody>
      </p:sp>
      <p:pic>
        <p:nvPicPr>
          <p:cNvPr id="25603" name="Picture 3" descr="C:\Users\User1\Desktop\колобок с книгами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836712"/>
            <a:ext cx="1224136" cy="181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97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Критерий 11- этические нормы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Соблюдайте </a:t>
            </a:r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этические нормы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не будьте излишне категоричны, высокомерны, не хвастайтесь, не допускайте фамильярностей по отношению к автору. 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/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Помните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что </a:t>
            </a:r>
            <a:r>
              <a:rPr lang="ru-RU" u="sng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этическая корректность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отдельно оценивается экспертом.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970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Критерий 12 - избегайте фактических ошибок и неточностей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Проверьте, правильно ли вы записали фамилию автора, инициалы.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Будьте осторожны при определении жанра текста. Лучше использовать слова текст, фрагмент, отрывок.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Цитату заключайте в 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кавычки.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.Не 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давайте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необоснованных определений 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автору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текста.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464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>
            <a:off x="2123728" y="1052736"/>
            <a:ext cx="5184576" cy="1080120"/>
          </a:xfrm>
          <a:prstGeom prst="wedgeRoundRectCallout">
            <a:avLst>
              <a:gd name="adj1" fmla="val 12072"/>
              <a:gd name="adj2" fmla="val 275670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800" dirty="0"/>
              <a:t>Желаю успеха!!!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800800" cy="14401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Презентация составлена учителем русского языка и литературы МБОУ СОШ№3 г. Моздока РСО-Алания Кривошеевой Г.А.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4578" name="Picture 2" descr="C:\Users\User1\Desktop\Gift_134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76500"/>
            <a:ext cx="23907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13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презентации использованы материалы: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1.Текст Владимира Солоухина</a:t>
            </a:r>
          </a:p>
          <a:p>
            <a:r>
              <a:rPr lang="ru-RU" dirty="0" smtClean="0"/>
              <a:t>2.Е.В.Амелина «Пишем сочинение на ЕГЭ»</a:t>
            </a:r>
          </a:p>
          <a:p>
            <a:r>
              <a:rPr lang="ru-RU" dirty="0" smtClean="0"/>
              <a:t>3.А.Г.Нарушевич «Сочинение на ЕГЭ».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0451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63" b="23463"/>
          <a:stretch>
            <a:fillRect/>
          </a:stretch>
        </p:blipFill>
        <p:spPr>
          <a:xfrm>
            <a:off x="2627784" y="980728"/>
            <a:ext cx="4032448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Объект 2"/>
          <p:cNvSpPr>
            <a:spLocks noGrp="1"/>
          </p:cNvSpPr>
          <p:nvPr>
            <p:ph type="body" sz="half" idx="2"/>
          </p:nvPr>
        </p:nvSpPr>
        <p:spPr>
          <a:xfrm>
            <a:off x="1792288" y="4797152"/>
            <a:ext cx="5588024" cy="13750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Автор презентации-</a:t>
            </a:r>
          </a:p>
          <a:p>
            <a:pPr marL="0" indent="0">
              <a:buNone/>
            </a:pPr>
            <a:r>
              <a:rPr lang="ru-RU" dirty="0" smtClean="0"/>
              <a:t>Кривошеева Г.А., </a:t>
            </a:r>
          </a:p>
          <a:p>
            <a:pPr marL="0" indent="0">
              <a:buNone/>
            </a:pPr>
            <a:r>
              <a:rPr lang="ru-RU" dirty="0" smtClean="0"/>
              <a:t>учитель МБОУ СОШ№3 г. Моздока </a:t>
            </a:r>
          </a:p>
          <a:p>
            <a:pPr marL="0" indent="0">
              <a:buNone/>
            </a:pPr>
            <a:r>
              <a:rPr lang="ru-RU" dirty="0" smtClean="0"/>
              <a:t>РСО-Алания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2221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767</Words>
  <Application>Microsoft Office PowerPoint</Application>
  <PresentationFormat>Экран (4:3)</PresentationFormat>
  <Paragraphs>117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Презентация PowerPoint</vt:lpstr>
      <vt:lpstr>Вступление</vt:lpstr>
      <vt:lpstr>Пример вступления по тексту</vt:lpstr>
      <vt:lpstr>Критерий 1 - формулировка проблем</vt:lpstr>
      <vt:lpstr>Критерий 2 – комментарий к проблеме </vt:lpstr>
      <vt:lpstr>Приведем примеры из текста. </vt:lpstr>
      <vt:lpstr>Каждый пример нуждается в пояснении!</vt:lpstr>
      <vt:lpstr>Не забудьте про связь между примерами и ее анализ!</vt:lpstr>
      <vt:lpstr>Презентация PowerPoint</vt:lpstr>
      <vt:lpstr>Критерий 3 -позиция автора</vt:lpstr>
      <vt:lpstr>Критерий 4 – обоснование собственной позиции</vt:lpstr>
      <vt:lpstr>Используйте в качестве примеров</vt:lpstr>
      <vt:lpstr>Используйте в качестве примеров</vt:lpstr>
      <vt:lpstr>Используйте в качестве примеров</vt:lpstr>
      <vt:lpstr>Прекрасное в природе…</vt:lpstr>
      <vt:lpstr>Презентация PowerPoint</vt:lpstr>
      <vt:lpstr>Презентация PowerPoint</vt:lpstr>
      <vt:lpstr>В родном городе…</vt:lpstr>
      <vt:lpstr>Презентация PowerPoint</vt:lpstr>
      <vt:lpstr>На полотнах художников…</vt:lpstr>
      <vt:lpstr>Презентация PowerPoint</vt:lpstr>
      <vt:lpstr>Презентация PowerPoint</vt:lpstr>
      <vt:lpstr>Презентация PowerPoint</vt:lpstr>
      <vt:lpstr>Презентация PowerPoint</vt:lpstr>
      <vt:lpstr>В музыке…</vt:lpstr>
      <vt:lpstr>Презентация PowerPoint</vt:lpstr>
      <vt:lpstr>Презентация PowerPoint</vt:lpstr>
      <vt:lpstr>В архитектуре…</vt:lpstr>
      <vt:lpstr>Критерий 5- логичность</vt:lpstr>
      <vt:lpstr>Придерживайтесь плана</vt:lpstr>
      <vt:lpstr>Примеры заключений</vt:lpstr>
      <vt:lpstr>Презентация PowerPoint</vt:lpstr>
      <vt:lpstr>Критерий 6 - точность и выразительность речи</vt:lpstr>
      <vt:lpstr>Презентация PowerPoint</vt:lpstr>
      <vt:lpstr>Критерий 11- этические нормы</vt:lpstr>
      <vt:lpstr>Критерий 12 - избегайте фактических ошибок и неточностей</vt:lpstr>
      <vt:lpstr>Презентация PowerPoint</vt:lpstr>
      <vt:lpstr>В презентации использованы материалы: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Подготовка к сочинению  по тексту Владимира Солоухина.</dc:title>
  <dc:creator>User1;Кривошеева Г.А.</dc:creator>
  <cp:lastModifiedBy>User1</cp:lastModifiedBy>
  <cp:revision>28</cp:revision>
  <dcterms:created xsi:type="dcterms:W3CDTF">2015-11-06T15:18:41Z</dcterms:created>
  <dcterms:modified xsi:type="dcterms:W3CDTF">2021-12-27T15:13:03Z</dcterms:modified>
</cp:coreProperties>
</file>