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9" r:id="rId5"/>
    <p:sldId id="270" r:id="rId6"/>
    <p:sldId id="258" r:id="rId7"/>
    <p:sldId id="271" r:id="rId8"/>
    <p:sldId id="316" r:id="rId9"/>
    <p:sldId id="272" r:id="rId10"/>
    <p:sldId id="273" r:id="rId11"/>
    <p:sldId id="274" r:id="rId12"/>
    <p:sldId id="32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221088"/>
            <a:ext cx="7272808" cy="360040"/>
          </a:xfrm>
        </p:spPr>
        <p:txBody>
          <a:bodyPr>
            <a:noAutofit/>
          </a:bodyPr>
          <a:lstStyle/>
          <a:p>
            <a:r>
              <a:rPr lang="ru-RU" sz="9600" b="1" dirty="0" smtClean="0">
                <a:solidFill>
                  <a:srgbClr val="FF0000"/>
                </a:solidFill>
              </a:rPr>
              <a:t>Весёлая </a:t>
            </a:r>
            <a:r>
              <a:rPr lang="ru-RU" sz="9600" b="1" dirty="0" smtClean="0">
                <a:solidFill>
                  <a:srgbClr val="FF0000"/>
                </a:solidFill>
              </a:rPr>
              <a:t>о</a:t>
            </a:r>
            <a:r>
              <a:rPr lang="ru-RU" sz="9600" b="1" dirty="0" smtClean="0">
                <a:solidFill>
                  <a:srgbClr val="FF0000"/>
                </a:solidFill>
              </a:rPr>
              <a:t>рфоэпия</a:t>
            </a:r>
            <a:br>
              <a:rPr lang="ru-RU" sz="9600" b="1" dirty="0" smtClean="0">
                <a:solidFill>
                  <a:srgbClr val="FF0000"/>
                </a:solidFill>
              </a:rPr>
            </a:br>
            <a:r>
              <a:rPr lang="ru-RU" sz="9600" b="1" dirty="0" smtClean="0">
                <a:solidFill>
                  <a:srgbClr val="FF0000"/>
                </a:solidFill>
              </a:rPr>
              <a:t/>
            </a:r>
            <a:br>
              <a:rPr lang="ru-RU" sz="96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</a:rPr>
              <a:t>учитель русского языка </a:t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err="1" smtClean="0">
                <a:solidFill>
                  <a:srgbClr val="FF0000"/>
                </a:solidFill>
              </a:rPr>
              <a:t>Ермашова</a:t>
            </a:r>
            <a:r>
              <a:rPr lang="ru-RU" sz="2000" b="1" dirty="0" smtClean="0">
                <a:solidFill>
                  <a:srgbClr val="FF0000"/>
                </a:solidFill>
              </a:rPr>
              <a:t> Ольга Николаевна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9600" b="1" dirty="0" smtClean="0">
                <a:solidFill>
                  <a:srgbClr val="FF0000"/>
                </a:solidFill>
              </a:rPr>
              <a:t/>
            </a:r>
            <a:br>
              <a:rPr lang="ru-RU" sz="9600" b="1" dirty="0" smtClean="0">
                <a:solidFill>
                  <a:srgbClr val="FF0000"/>
                </a:solidFill>
              </a:rPr>
            </a:br>
            <a:endParaRPr lang="ru-RU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Орфоэпия</a:t>
            </a:r>
            <a:r>
              <a:rPr lang="en-US" dirty="0" smtClean="0"/>
              <a:t> (</a:t>
            </a:r>
            <a:r>
              <a:rPr lang="en-US" dirty="0" err="1" smtClean="0"/>
              <a:t>греч</a:t>
            </a:r>
            <a:r>
              <a:rPr lang="en-US" dirty="0" smtClean="0"/>
              <a:t>.</a:t>
            </a:r>
            <a:r>
              <a:rPr lang="en-US" i="1" dirty="0" smtClean="0"/>
              <a:t> </a:t>
            </a:r>
            <a:r>
              <a:rPr lang="en-US" i="1" dirty="0" err="1" smtClean="0"/>
              <a:t>orthos</a:t>
            </a:r>
            <a:r>
              <a:rPr lang="en-US" dirty="0" smtClean="0"/>
              <a:t> — </a:t>
            </a:r>
            <a:r>
              <a:rPr lang="en-US" dirty="0" err="1" smtClean="0"/>
              <a:t>правильный</a:t>
            </a:r>
            <a:r>
              <a:rPr lang="en-US" dirty="0" smtClean="0"/>
              <a:t>,</a:t>
            </a:r>
            <a:r>
              <a:rPr lang="en-US" i="1" dirty="0" smtClean="0"/>
              <a:t> epos — </a:t>
            </a:r>
            <a:r>
              <a:rPr lang="en-US" dirty="0" err="1" smtClean="0"/>
              <a:t>речь</a:t>
            </a:r>
            <a:r>
              <a:rPr lang="en-US" dirty="0" smtClean="0"/>
              <a:t>):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1) </a:t>
            </a:r>
            <a:r>
              <a:rPr lang="en-US" dirty="0" err="1" smtClean="0"/>
              <a:t>совокупность</a:t>
            </a:r>
            <a:r>
              <a:rPr lang="en-US" dirty="0" smtClean="0"/>
              <a:t> </a:t>
            </a:r>
            <a:r>
              <a:rPr lang="en-US" dirty="0" err="1" smtClean="0"/>
              <a:t>норм</a:t>
            </a:r>
            <a:r>
              <a:rPr lang="en-US" dirty="0" smtClean="0"/>
              <a:t> </a:t>
            </a:r>
            <a:r>
              <a:rPr lang="en-US" dirty="0" err="1" smtClean="0"/>
              <a:t>устной</a:t>
            </a:r>
            <a:r>
              <a:rPr lang="en-US" dirty="0" smtClean="0"/>
              <a:t> </a:t>
            </a:r>
            <a:r>
              <a:rPr lang="en-US" dirty="0" err="1" smtClean="0"/>
              <a:t>речи</a:t>
            </a:r>
            <a:r>
              <a:rPr lang="en-US" dirty="0" smtClean="0"/>
              <a:t>, </a:t>
            </a:r>
            <a:r>
              <a:rPr lang="en-US" dirty="0" err="1" smtClean="0"/>
              <a:t>устанавливающих</a:t>
            </a:r>
            <a:r>
              <a:rPr lang="en-US" dirty="0" smtClean="0"/>
              <a:t> </a:t>
            </a:r>
            <a:r>
              <a:rPr lang="en-US" dirty="0" err="1" smtClean="0"/>
              <a:t>единообразное</a:t>
            </a:r>
            <a:r>
              <a:rPr lang="en-US" dirty="0" smtClean="0"/>
              <a:t> </a:t>
            </a:r>
            <a:r>
              <a:rPr lang="en-US" dirty="0" err="1" smtClean="0"/>
              <a:t>литературное</a:t>
            </a:r>
            <a:r>
              <a:rPr lang="en-US" dirty="0" smtClean="0"/>
              <a:t> </a:t>
            </a:r>
            <a:r>
              <a:rPr lang="en-US" dirty="0" err="1" smtClean="0"/>
              <a:t>произношение</a:t>
            </a:r>
            <a:r>
              <a:rPr lang="en-US" dirty="0" smtClean="0"/>
              <a:t>;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2) </a:t>
            </a:r>
            <a:r>
              <a:rPr lang="en-US" dirty="0" err="1" smtClean="0"/>
              <a:t>раздел</a:t>
            </a:r>
            <a:r>
              <a:rPr lang="en-US" dirty="0" smtClean="0"/>
              <a:t> </a:t>
            </a:r>
            <a:r>
              <a:rPr lang="en-US" dirty="0" err="1" smtClean="0"/>
              <a:t>языкознания</a:t>
            </a:r>
            <a:r>
              <a:rPr lang="en-US" dirty="0" smtClean="0"/>
              <a:t>, в </a:t>
            </a:r>
            <a:r>
              <a:rPr lang="en-US" dirty="0" err="1" smtClean="0"/>
              <a:t>котором</a:t>
            </a:r>
            <a:r>
              <a:rPr lang="en-US" dirty="0" smtClean="0"/>
              <a:t> </a:t>
            </a:r>
            <a:r>
              <a:rPr lang="en-US" dirty="0" err="1" smtClean="0"/>
              <a:t>изучается</a:t>
            </a:r>
            <a:r>
              <a:rPr lang="en-US" dirty="0" smtClean="0"/>
              <a:t> </a:t>
            </a:r>
            <a:r>
              <a:rPr lang="en-US" dirty="0" err="1" smtClean="0"/>
              <a:t>функционирование</a:t>
            </a:r>
            <a:r>
              <a:rPr lang="en-US" dirty="0" smtClean="0"/>
              <a:t> </a:t>
            </a:r>
            <a:r>
              <a:rPr lang="en-US" dirty="0" err="1" smtClean="0"/>
              <a:t>орфоэпических</a:t>
            </a:r>
            <a:r>
              <a:rPr lang="en-US" dirty="0" smtClean="0"/>
              <a:t> </a:t>
            </a:r>
            <a:r>
              <a:rPr lang="en-US" dirty="0" err="1" smtClean="0"/>
              <a:t>норм</a:t>
            </a:r>
            <a:r>
              <a:rPr lang="en-US" dirty="0" smtClean="0"/>
              <a:t> и </a:t>
            </a:r>
            <a:r>
              <a:rPr lang="en-US" dirty="0" err="1" smtClean="0"/>
              <a:t>вырабатываются</a:t>
            </a:r>
            <a:r>
              <a:rPr lang="en-US" dirty="0" smtClean="0"/>
              <a:t> </a:t>
            </a:r>
            <a:r>
              <a:rPr lang="en-US" dirty="0" err="1" smtClean="0"/>
              <a:t>орфоэпические</a:t>
            </a:r>
            <a:r>
              <a:rPr lang="en-US" dirty="0" smtClean="0"/>
              <a:t> </a:t>
            </a:r>
            <a:r>
              <a:rPr lang="en-US" dirty="0" err="1" smtClean="0"/>
              <a:t>правила</a:t>
            </a:r>
            <a:r>
              <a:rPr lang="en-US" dirty="0" smtClean="0"/>
              <a:t>.</a:t>
            </a:r>
            <a:br>
              <a:rPr lang="en-US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FF0000"/>
                </a:solidFill>
              </a:rPr>
              <a:t>свЁкла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51720" y="1412777"/>
            <a:ext cx="4536504" cy="1512168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Мы у тети </a:t>
            </a:r>
            <a:r>
              <a:rPr lang="ru-RU" b="1" dirty="0" err="1" smtClean="0"/>
              <a:t>Фёклы</a:t>
            </a:r>
            <a:endParaRPr lang="ru-RU" b="1" dirty="0" smtClean="0"/>
          </a:p>
          <a:p>
            <a:pPr>
              <a:buNone/>
            </a:pPr>
            <a:r>
              <a:rPr lang="ru-RU" b="1" dirty="0" smtClean="0"/>
              <a:t>Ели борщ из </a:t>
            </a:r>
            <a:r>
              <a:rPr lang="ru-RU" b="1" dirty="0" err="1" smtClean="0"/>
              <a:t>свЁклы</a:t>
            </a:r>
            <a:r>
              <a:rPr lang="ru-RU" b="1" dirty="0" smtClean="0"/>
              <a:t>. </a:t>
            </a:r>
            <a:endParaRPr lang="ru-RU" b="1" dirty="0"/>
          </a:p>
        </p:txBody>
      </p:sp>
      <p:pic>
        <p:nvPicPr>
          <p:cNvPr id="68610" name="Picture 2" descr="https://redfoxday.ru/wp-content/uploads/2019/09/polza-svekly-ee-soka-i-botvy-dlya-zdorovya-sposoby-prigotovleniya-i-vr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933056"/>
            <a:ext cx="3346737" cy="22322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68612" name="Picture 4" descr="https://vk.vkfaces.com/847220/v847220959/d8bd2/xzLe7cuuv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708920"/>
            <a:ext cx="3501108" cy="23340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FF0000"/>
                </a:solidFill>
              </a:rPr>
              <a:t>щавЕль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600201"/>
            <a:ext cx="6552728" cy="2044824"/>
          </a:xfrm>
        </p:spPr>
        <p:txBody>
          <a:bodyPr/>
          <a:lstStyle/>
          <a:p>
            <a:pPr lvl="0">
              <a:buNone/>
            </a:pPr>
            <a:r>
              <a:rPr lang="ru-RU" sz="4000" b="1" dirty="0" smtClean="0"/>
              <a:t>Прилетел мохнатый шмель</a:t>
            </a:r>
          </a:p>
          <a:p>
            <a:pPr lvl="0">
              <a:buNone/>
            </a:pPr>
            <a:r>
              <a:rPr lang="ru-RU" sz="4000" b="1" dirty="0" smtClean="0"/>
              <a:t>И уселся на </a:t>
            </a:r>
            <a:r>
              <a:rPr lang="ru-RU" sz="4000" b="1" dirty="0" err="1" smtClean="0"/>
              <a:t>щавЕль</a:t>
            </a:r>
            <a:r>
              <a:rPr lang="ru-RU" sz="4000" b="1" dirty="0" smtClean="0"/>
              <a:t>. </a:t>
            </a:r>
          </a:p>
          <a:p>
            <a:endParaRPr lang="ru-RU" dirty="0"/>
          </a:p>
        </p:txBody>
      </p:sp>
      <p:pic>
        <p:nvPicPr>
          <p:cNvPr id="67588" name="Picture 4" descr="https://avatars.mds.yandex.net/get-zen_doc/1900266/pub_5ed76723eef56d43885b6978_5ed76afb2625bc1747b15031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068960"/>
            <a:ext cx="4334930" cy="3240360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</p:pic>
      <p:pic>
        <p:nvPicPr>
          <p:cNvPr id="67590" name="Picture 6" descr="https://yt3.ggpht.com/a/AATXAJyGoSNr33OsP9SKPdvPnU6Q4BhZhQb4eG2vfg=s900-c-k-c0xffffffff-no-rj-m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636912"/>
            <a:ext cx="2304256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700" b="1" dirty="0" err="1" smtClean="0">
                <a:solidFill>
                  <a:srgbClr val="FF0000"/>
                </a:solidFill>
              </a:rPr>
              <a:t>тОрты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1052736"/>
            <a:ext cx="6275040" cy="1584176"/>
          </a:xfrm>
        </p:spPr>
        <p:txBody>
          <a:bodyPr/>
          <a:lstStyle/>
          <a:p>
            <a:pPr>
              <a:buNone/>
            </a:pPr>
            <a:r>
              <a:rPr lang="ru-RU" sz="4400" b="1" dirty="0" smtClean="0"/>
              <a:t>В музее – натюрморты: </a:t>
            </a:r>
          </a:p>
          <a:p>
            <a:pPr>
              <a:buNone/>
            </a:pPr>
            <a:r>
              <a:rPr lang="ru-RU" sz="4400" b="1" dirty="0" smtClean="0"/>
              <a:t>В них – цветы и </a:t>
            </a:r>
            <a:r>
              <a:rPr lang="ru-RU" sz="4400" b="1" dirty="0" err="1" smtClean="0"/>
              <a:t>тОрты</a:t>
            </a:r>
            <a:r>
              <a:rPr lang="ru-RU" sz="4400" b="1" dirty="0" smtClean="0"/>
              <a:t>!</a:t>
            </a:r>
          </a:p>
          <a:p>
            <a:endParaRPr lang="ru-RU" dirty="0"/>
          </a:p>
        </p:txBody>
      </p:sp>
      <p:pic>
        <p:nvPicPr>
          <p:cNvPr id="66566" name="Picture 6" descr="https://i1.wallbox.ru/wallpapers/main/201632/f3c47a84255d3d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780928"/>
            <a:ext cx="5136422" cy="345638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err="1" smtClean="0">
                <a:solidFill>
                  <a:srgbClr val="FF0000"/>
                </a:solidFill>
              </a:rPr>
              <a:t>жалюзИ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340768"/>
            <a:ext cx="6131024" cy="190080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b="1" dirty="0" smtClean="0"/>
              <a:t>Поскорее привези </a:t>
            </a:r>
          </a:p>
          <a:p>
            <a:pPr algn="ctr">
              <a:buNone/>
            </a:pPr>
            <a:r>
              <a:rPr lang="ru-RU" sz="4000" b="1" dirty="0" smtClean="0"/>
              <a:t>Для окошек </a:t>
            </a:r>
            <a:r>
              <a:rPr lang="ru-RU" sz="4000" b="1" dirty="0" err="1" smtClean="0"/>
              <a:t>жалюзИ</a:t>
            </a:r>
            <a:r>
              <a:rPr lang="ru-RU" sz="4000" b="1" dirty="0" smtClean="0"/>
              <a:t>.</a:t>
            </a:r>
            <a:endParaRPr lang="ru-RU" sz="4000" b="1" dirty="0"/>
          </a:p>
        </p:txBody>
      </p:sp>
      <p:pic>
        <p:nvPicPr>
          <p:cNvPr id="65540" name="Picture 4" descr="https://1695478856.rsc.cdn77.org/wa-data/public/shop/products/93/08/893/images/6244/6244.970x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852936"/>
            <a:ext cx="4392488" cy="3396254"/>
          </a:xfrm>
          <a:prstGeom prst="rect">
            <a:avLst/>
          </a:prstGeom>
          <a:noFill/>
          <a:ln w="12700">
            <a:solidFill>
              <a:schemeClr val="accent4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err="1" smtClean="0">
                <a:solidFill>
                  <a:srgbClr val="FF0000"/>
                </a:solidFill>
              </a:rPr>
              <a:t>слИвовый</a:t>
            </a:r>
            <a:r>
              <a:rPr lang="ru-RU" sz="6000" b="1" dirty="0" smtClean="0">
                <a:solidFill>
                  <a:srgbClr val="FF0000"/>
                </a:solidFill>
              </a:rPr>
              <a:t> 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340768"/>
            <a:ext cx="7560840" cy="1540767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sz="4400" b="1" dirty="0" smtClean="0"/>
              <a:t>Несу в корзинке ивовой</a:t>
            </a:r>
          </a:p>
          <a:p>
            <a:pPr algn="ctr">
              <a:buNone/>
            </a:pPr>
            <a:r>
              <a:rPr lang="ru-RU" sz="4400" b="1" dirty="0" smtClean="0"/>
              <a:t>Пирог с начинкой </a:t>
            </a:r>
            <a:r>
              <a:rPr lang="ru-RU" sz="4400" b="1" dirty="0" err="1" smtClean="0"/>
              <a:t>слИвовой</a:t>
            </a:r>
            <a:r>
              <a:rPr lang="ru-RU" sz="4400" b="1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4518" name="Picture 6" descr="https://thumbs.dreamstime.com/b/pasties-%D0%BA%D0%BE%D1%80%D0%B7%D0%B8%D0%BD%D1%8B-%D0%BF%D0%BE%D0%BB%D0%BD%D1%8B%D0%B5-233759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068960"/>
            <a:ext cx="2799671" cy="3456384"/>
          </a:xfrm>
          <a:prstGeom prst="rect">
            <a:avLst/>
          </a:prstGeom>
          <a:noFill/>
        </p:spPr>
      </p:pic>
      <p:pic>
        <p:nvPicPr>
          <p:cNvPr id="64520" name="Picture 8" descr="https://proprikol.ru/wp-content/uploads/2019/08/kartinki-sliva-dlya-detej-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068960"/>
            <a:ext cx="2267114" cy="1643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b="1" dirty="0" err="1" smtClean="0">
                <a:solidFill>
                  <a:srgbClr val="FF0000"/>
                </a:solidFill>
              </a:rPr>
              <a:t>столЯр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412776"/>
            <a:ext cx="6768752" cy="161277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/>
              <a:t>Красит здания маляр,</a:t>
            </a:r>
          </a:p>
          <a:p>
            <a:pPr algn="ctr">
              <a:buNone/>
            </a:pPr>
            <a:r>
              <a:rPr lang="ru-RU" sz="4400" b="1" dirty="0" smtClean="0"/>
              <a:t>Мебель делает </a:t>
            </a:r>
            <a:r>
              <a:rPr lang="ru-RU" sz="4400" b="1" dirty="0" err="1" smtClean="0"/>
              <a:t>стОляр</a:t>
            </a:r>
            <a:r>
              <a:rPr lang="ru-RU" sz="4400" b="1" dirty="0" smtClean="0"/>
              <a:t>. </a:t>
            </a:r>
            <a:endParaRPr lang="ru-RU" sz="4400" b="1" dirty="0"/>
          </a:p>
        </p:txBody>
      </p:sp>
      <p:pic>
        <p:nvPicPr>
          <p:cNvPr id="63490" name="Picture 2" descr="https://illustrators.ru/uploads/illustration/image/614243/main_614243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140968"/>
            <a:ext cx="2696860" cy="302433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5616624" cy="1143000"/>
          </a:xfrm>
        </p:spPr>
        <p:txBody>
          <a:bodyPr>
            <a:normAutofit/>
          </a:bodyPr>
          <a:lstStyle/>
          <a:p>
            <a:r>
              <a:rPr lang="ru-RU" sz="6600" b="1" dirty="0" err="1" smtClean="0">
                <a:solidFill>
                  <a:srgbClr val="FF0000"/>
                </a:solidFill>
              </a:rPr>
              <a:t>квартАл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1600201"/>
            <a:ext cx="6696744" cy="168478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4400" b="1" dirty="0" smtClean="0"/>
              <a:t>Мы прошли немало – </a:t>
            </a:r>
          </a:p>
          <a:p>
            <a:pPr algn="ctr">
              <a:buNone/>
            </a:pPr>
            <a:r>
              <a:rPr lang="ru-RU" sz="4400" b="1" dirty="0" smtClean="0"/>
              <a:t>Целых два </a:t>
            </a:r>
            <a:r>
              <a:rPr lang="ru-RU" sz="4400" b="1" dirty="0" err="1" smtClean="0"/>
              <a:t>квартАла</a:t>
            </a:r>
            <a:r>
              <a:rPr lang="ru-RU" sz="4400" b="1" dirty="0" smtClean="0"/>
              <a:t>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pic>
        <p:nvPicPr>
          <p:cNvPr id="62466" name="Picture 2" descr="https://img-fotki.yandex.ru/get/50936/126273919.ad/0_17d7da_b24c1aad_or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852936"/>
            <a:ext cx="5507311" cy="309878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600" b="1" dirty="0" err="1" smtClean="0">
                <a:solidFill>
                  <a:srgbClr val="FF0000"/>
                </a:solidFill>
              </a:rPr>
              <a:t>завИдно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8478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4800" b="1" dirty="0" smtClean="0"/>
              <a:t>Есть при всех конфеты стыдно.</a:t>
            </a:r>
          </a:p>
          <a:p>
            <a:pPr algn="ctr">
              <a:buNone/>
            </a:pPr>
            <a:r>
              <a:rPr lang="ru-RU" sz="4800" b="1" dirty="0" smtClean="0"/>
              <a:t>Поделись, ведь нам </a:t>
            </a:r>
            <a:r>
              <a:rPr lang="ru-RU" sz="4800" b="1" dirty="0" err="1" smtClean="0"/>
              <a:t>завИдно</a:t>
            </a:r>
            <a:r>
              <a:rPr lang="ru-RU" sz="4800" b="1" dirty="0" smtClean="0"/>
              <a:t>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42" name="Picture 2" descr="https://suvorovcandies.ru/files/blog_resized/chto-soboj-dolzhen-predstavlyat-sladkij-podarok-dlya-rebenka.90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068960"/>
            <a:ext cx="4272475" cy="3204356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600" b="1" dirty="0" err="1" smtClean="0">
                <a:solidFill>
                  <a:srgbClr val="FF0000"/>
                </a:solidFill>
              </a:rPr>
              <a:t>облегчИть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8288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4400" b="1" dirty="0" smtClean="0"/>
              <a:t>Непросто ударенья заучить!</a:t>
            </a:r>
          </a:p>
          <a:p>
            <a:pPr algn="ctr">
              <a:buNone/>
            </a:pPr>
            <a:r>
              <a:rPr lang="ru-RU" sz="4400" b="1" dirty="0" smtClean="0"/>
              <a:t>Стихи задачу могут </a:t>
            </a:r>
            <a:r>
              <a:rPr lang="ru-RU" sz="4400" b="1" dirty="0" err="1" smtClean="0"/>
              <a:t>облегчИть</a:t>
            </a:r>
            <a:r>
              <a:rPr lang="ru-RU" sz="4400" b="1" dirty="0" smtClean="0"/>
              <a:t>!</a:t>
            </a:r>
            <a:endParaRPr lang="ru-RU" sz="4400" b="1" dirty="0"/>
          </a:p>
        </p:txBody>
      </p:sp>
      <p:pic>
        <p:nvPicPr>
          <p:cNvPr id="60418" name="Picture 2" descr="https://uchebnik.mos.ru/system_2/game_apps/icons/000/198/330/original/2019ucheni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140968"/>
            <a:ext cx="4655501" cy="32756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692696"/>
            <a:ext cx="7632848" cy="244827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6000" b="1" dirty="0" smtClean="0">
                <a:solidFill>
                  <a:srgbClr val="FF0000"/>
                </a:solidFill>
              </a:rPr>
              <a:t>Пусть ударения вам покорятся!</a:t>
            </a:r>
          </a:p>
          <a:p>
            <a:pPr algn="ctr">
              <a:buNone/>
            </a:pPr>
            <a:r>
              <a:rPr lang="ru-RU" sz="6000" b="1" dirty="0" smtClean="0">
                <a:solidFill>
                  <a:srgbClr val="FF0000"/>
                </a:solidFill>
              </a:rPr>
              <a:t>Учите слова и не надо сдаваться!</a:t>
            </a:r>
            <a:endParaRPr lang="ru-RU" sz="6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116</Words>
  <Application>Microsoft Office PowerPoint</Application>
  <PresentationFormat>Экран (4:3)</PresentationFormat>
  <Paragraphs>31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Весёлая орфоэпия  учитель русского языка  Ермашова Ольга Николаевна  </vt:lpstr>
      <vt:lpstr>Слайд 2</vt:lpstr>
      <vt:lpstr>свЁкла </vt:lpstr>
      <vt:lpstr>щавЕль</vt:lpstr>
      <vt:lpstr>тОрты </vt:lpstr>
      <vt:lpstr>жалюзИ</vt:lpstr>
      <vt:lpstr>слИвовый </vt:lpstr>
      <vt:lpstr>столЯр</vt:lpstr>
      <vt:lpstr>квартАл</vt:lpstr>
      <vt:lpstr>завИдно </vt:lpstr>
      <vt:lpstr>облегчИть 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Готовимся к ЕГЭ</dc:title>
  <dc:creator>Ирина</dc:creator>
  <cp:lastModifiedBy>Пользователь Windows</cp:lastModifiedBy>
  <cp:revision>41</cp:revision>
  <dcterms:created xsi:type="dcterms:W3CDTF">2014-10-23T16:39:27Z</dcterms:created>
  <dcterms:modified xsi:type="dcterms:W3CDTF">2021-10-21T18:14:05Z</dcterms:modified>
</cp:coreProperties>
</file>