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7" r:id="rId2"/>
    <p:sldId id="258" r:id="rId3"/>
    <p:sldId id="284" r:id="rId4"/>
    <p:sldId id="277" r:id="rId5"/>
    <p:sldId id="262" r:id="rId6"/>
    <p:sldId id="272" r:id="rId7"/>
    <p:sldId id="279" r:id="rId8"/>
    <p:sldId id="281" r:id="rId9"/>
    <p:sldId id="265" r:id="rId10"/>
    <p:sldId id="266" r:id="rId11"/>
    <p:sldId id="269" r:id="rId12"/>
    <p:sldId id="273" r:id="rId13"/>
    <p:sldId id="267" r:id="rId14"/>
    <p:sldId id="274" r:id="rId15"/>
    <p:sldId id="271" r:id="rId16"/>
    <p:sldId id="270" r:id="rId17"/>
    <p:sldId id="283" r:id="rId18"/>
    <p:sldId id="268" r:id="rId19"/>
    <p:sldId id="280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66"/>
    <a:srgbClr val="FFFFFF"/>
    <a:srgbClr val="FF7C80"/>
    <a:srgbClr val="99FFCC"/>
    <a:srgbClr val="00FF00"/>
    <a:srgbClr val="00CC99"/>
    <a:srgbClr val="9999FF"/>
    <a:srgbClr val="66FFFF"/>
    <a:srgbClr val="CCFF66"/>
    <a:srgbClr val="FF99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firstSliceAng val="0"/>
      </c:pieChart>
    </c:plotArea>
    <c:legend>
      <c:legendPos val="r"/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spPr>
              <a:solidFill>
                <a:srgbClr val="FFFF66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6AC9-4BB7-AA18-A6A675853DFE}"/>
              </c:ext>
            </c:extLst>
          </c:dPt>
          <c:dPt>
            <c:idx val="1"/>
            <c:spPr>
              <a:solidFill>
                <a:schemeClr val="tx2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AC9-4BB7-AA18-A6A675853DFE}"/>
              </c:ext>
            </c:extLst>
          </c:dPt>
          <c:cat>
            <c:strRef>
              <c:f>Лист1!$A$2:$A$3</c:f>
              <c:strCache>
                <c:ptCount val="2"/>
                <c:pt idx="0">
                  <c:v>океан</c:v>
                </c:pt>
                <c:pt idx="1">
                  <c:v>суша</c:v>
                </c:pt>
              </c:strCache>
            </c:strRef>
          </c:cat>
          <c:val>
            <c:numRef>
              <c:f>Лист1!$B$2:$B$3</c:f>
              <c:numCache>
                <c:formatCode>0%</c:formatCode>
                <c:ptCount val="2"/>
                <c:pt idx="0">
                  <c:v>0.29000000000000026</c:v>
                </c:pt>
                <c:pt idx="1">
                  <c:v>0.71000000000000052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AC9-4BB7-AA18-A6A675853DFE}"/>
            </c:ext>
          </c:extLst>
        </c:ser>
        <c:firstSliceAng val="0"/>
      </c:pieChart>
    </c:plotArea>
    <c:legend>
      <c:legendPos val="r"/>
      <c:layout>
        <c:manualLayout>
          <c:xMode val="edge"/>
          <c:yMode val="edge"/>
          <c:x val="0.6025683679521745"/>
          <c:y val="0.27419634454405867"/>
          <c:w val="0.39330510698169246"/>
          <c:h val="0.49585923888815908"/>
        </c:manualLayout>
      </c:layout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0.39535</cdr:x>
      <cdr:y>0.30769</cdr:y>
    </cdr:from>
    <cdr:to>
      <cdr:x>0.51163</cdr:x>
      <cdr:y>0.46154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214446" y="571504"/>
          <a:ext cx="357190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29%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0.18605</cdr:x>
      <cdr:y>0.46154</cdr:y>
    </cdr:from>
    <cdr:to>
      <cdr:x>0.30233</cdr:x>
      <cdr:y>0.64516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1505" y="857256"/>
          <a:ext cx="357190" cy="34105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100" dirty="0" smtClean="0"/>
            <a:t>71%</a:t>
          </a:r>
          <a:endParaRPr lang="ru-RU" sz="1100" dirty="0"/>
        </a:p>
      </cdr:txBody>
    </cdr:sp>
  </cdr:relSizeAnchor>
  <cdr:relSizeAnchor xmlns:cdr="http://schemas.openxmlformats.org/drawingml/2006/chartDrawing">
    <cdr:from>
      <cdr:x>0.16667</cdr:x>
      <cdr:y>0</cdr:y>
    </cdr:from>
    <cdr:to>
      <cdr:x>0.81482</cdr:x>
      <cdr:y>0.02064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416730" y="0"/>
          <a:ext cx="1620589" cy="4571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20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8E60E-D565-4724-B85A-FD80B037FA38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1F6C5-52CC-49EB-9230-7AF5BC45D5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234777-A36B-4460-BB08-3B8DEC33F4EA}" type="datetimeFigureOut">
              <a:rPr lang="ru-RU" smtClean="0"/>
              <a:pPr/>
              <a:t>09.09.2021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64143-2369-40F5-9E4E-C144046E11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https://www.culture.ru/storage/images/6fde3e0e8b8d907c8adfb4082c69fc6a/3572aff7fdd0d870a0f7e64577918d0e.jpg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https://photos2.fotosearch.com/bthumb/CSP/CSP992/watering-pot-gardening-clipart__k14014462.jpg" TargetMode="Externa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https://lh3.googleusercontent.com/proxy/CNrkQH0AHA3UFmS8wla4MGonFjDIMe-5eD7xPtTDKj9hISlk37l9pgCzeHZCmEo8Om0CwOUvu9bds80mD-1EAjIT275SfNapH-6i1SJaa-nefP1R6_2B0wxJRETX3WBv_tm6Lv0d0PDkcxqx6_A" TargetMode="Externa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14.gif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Хімія. 7 клас ВОШ: Опрацюйте теоретичний матеріал з теми 3.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70C0"/>
          </a:solidFill>
          <a:ln w="76200">
            <a:solidFill>
              <a:srgbClr val="FFFFFF"/>
            </a:solidFill>
            <a:bevel/>
          </a:ln>
        </p:spPr>
      </p:pic>
      <p:pic>
        <p:nvPicPr>
          <p:cNvPr id="3" name="Picture 3" descr="Картинки по запросу &quot;картинки дети в детском саду&quot;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1835696" y="3068960"/>
            <a:ext cx="5225033" cy="33123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23528" y="188641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/>
              <a:t>Муниципальное </a:t>
            </a:r>
            <a:r>
              <a:rPr lang="ru-RU" sz="2000" b="1" dirty="0"/>
              <a:t>б</a:t>
            </a:r>
            <a:r>
              <a:rPr lang="ru-RU" sz="2000" b="1" dirty="0" smtClean="0"/>
              <a:t>юджетное </a:t>
            </a:r>
            <a:r>
              <a:rPr lang="ru-RU" sz="2000" b="1" dirty="0"/>
              <a:t>д</a:t>
            </a:r>
            <a:r>
              <a:rPr lang="ru-RU" sz="2000" b="1" dirty="0" smtClean="0"/>
              <a:t>ошкольное </a:t>
            </a:r>
            <a:r>
              <a:rPr lang="ru-RU" sz="2000" b="1" dirty="0"/>
              <a:t>о</a:t>
            </a:r>
            <a:r>
              <a:rPr lang="ru-RU" sz="2000" b="1" dirty="0" smtClean="0"/>
              <a:t>бразовательное </a:t>
            </a:r>
            <a:r>
              <a:rPr lang="ru-RU" sz="2000" b="1" dirty="0"/>
              <a:t>у</a:t>
            </a:r>
            <a:r>
              <a:rPr lang="ru-RU" sz="2000" b="1" dirty="0" smtClean="0"/>
              <a:t>чреждение – детский сад  №  546 «</a:t>
            </a:r>
            <a:r>
              <a:rPr lang="ru-RU" sz="2000" b="1" dirty="0" err="1" smtClean="0"/>
              <a:t>Семицветик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403648" y="1628800"/>
            <a:ext cx="63367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    Проект  по экологии </a:t>
            </a:r>
          </a:p>
          <a:p>
            <a:r>
              <a:rPr lang="ru-RU" sz="4000" b="1" dirty="0" smtClean="0"/>
              <a:t>«Главное сокровище Земли – это вода!»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940152" y="3861048"/>
            <a:ext cx="302433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Участники:</a:t>
            </a:r>
          </a:p>
          <a:p>
            <a:r>
              <a:rPr lang="ru-RU" sz="2000" b="1" dirty="0" smtClean="0"/>
              <a:t>Дети </a:t>
            </a:r>
            <a:r>
              <a:rPr lang="ru-RU" sz="2000" b="1" smtClean="0"/>
              <a:t>подготовительной </a:t>
            </a:r>
            <a:r>
              <a:rPr lang="ru-RU" sz="2000" b="1" smtClean="0"/>
              <a:t>группы</a:t>
            </a:r>
            <a:endParaRPr lang="ru-RU" sz="2000" b="1" dirty="0" smtClean="0"/>
          </a:p>
          <a:p>
            <a:r>
              <a:rPr lang="ru-RU" sz="2000" b="1" dirty="0" smtClean="0"/>
              <a:t>Руководитель:</a:t>
            </a:r>
          </a:p>
          <a:p>
            <a:r>
              <a:rPr lang="ru-RU" sz="2000" b="1" dirty="0" smtClean="0"/>
              <a:t>Рыжкова </a:t>
            </a:r>
          </a:p>
          <a:p>
            <a:r>
              <a:rPr lang="ru-RU" sz="2000" b="1" dirty="0" smtClean="0"/>
              <a:t>Жанна Николаевна</a:t>
            </a:r>
          </a:p>
          <a:p>
            <a:r>
              <a:rPr lang="ru-RU" sz="2000" b="1" dirty="0" smtClean="0"/>
              <a:t>МБДОУ- детский сад № 546 «</a:t>
            </a:r>
            <a:r>
              <a:rPr lang="ru-RU" sz="2000" b="1" dirty="0" err="1" smtClean="0"/>
              <a:t>Семицветик</a:t>
            </a:r>
            <a:r>
              <a:rPr lang="ru-RU" sz="2000" b="1" dirty="0" smtClean="0"/>
              <a:t>»</a:t>
            </a:r>
            <a:endParaRPr lang="ru-RU" sz="2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483768" y="6309320"/>
            <a:ext cx="32403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+mj-lt"/>
              </a:rPr>
              <a:t>      Екатеринбург 2021 </a:t>
            </a:r>
            <a:r>
              <a:rPr lang="ru-RU" sz="2000" b="1" dirty="0" smtClean="0"/>
              <a:t>г.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899592" y="260648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                          Сравнили талую воду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6" name="Picture 2" descr="IMG-20200317-WA0007"/>
          <p:cNvPicPr>
            <a:picLocks noChangeAspect="1" noChangeArrowheads="1"/>
          </p:cNvPicPr>
          <p:nvPr/>
        </p:nvPicPr>
        <p:blipFill>
          <a:blip r:embed="rId3" cstate="print"/>
          <a:srcRect t="9239"/>
          <a:stretch>
            <a:fillRect/>
          </a:stretch>
        </p:blipFill>
        <p:spPr bwMode="auto">
          <a:xfrm>
            <a:off x="611560" y="2060848"/>
            <a:ext cx="3744416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WhatsApp Image 2021-01-27 at 20.12.25.jpeg"/>
          <p:cNvPicPr>
            <a:picLocks noChangeAspect="1"/>
          </p:cNvPicPr>
          <p:nvPr/>
        </p:nvPicPr>
        <p:blipFill>
          <a:blip r:embed="rId4" cstate="print"/>
          <a:srcRect b="12206"/>
          <a:stretch>
            <a:fillRect/>
          </a:stretch>
        </p:blipFill>
        <p:spPr>
          <a:xfrm>
            <a:off x="4860032" y="2060848"/>
            <a:ext cx="3744416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6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395536" y="908720"/>
            <a:ext cx="8424936" cy="6480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Талая вода оказалась  от снега с дороги оказалась грязнее.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                       Профильтровали и сделали вывод</a:t>
            </a:r>
          </a:p>
        </p:txBody>
      </p:sp>
      <p:pic>
        <p:nvPicPr>
          <p:cNvPr id="4" name="Рисунок 3" descr="WhatsApp Image 2021-01-27 at 20.12.23 (2).jpeg"/>
          <p:cNvPicPr>
            <a:picLocks noChangeAspect="1"/>
          </p:cNvPicPr>
          <p:nvPr/>
        </p:nvPicPr>
        <p:blipFill>
          <a:blip r:embed="rId3" cstate="print"/>
          <a:srcRect b="12892"/>
          <a:stretch>
            <a:fillRect/>
          </a:stretch>
        </p:blipFill>
        <p:spPr>
          <a:xfrm>
            <a:off x="683568" y="2204864"/>
            <a:ext cx="360040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WhatsApp Image 2021-01-27 at 20.12.23 (1).jpeg"/>
          <p:cNvPicPr>
            <a:picLocks noChangeAspect="1"/>
          </p:cNvPicPr>
          <p:nvPr/>
        </p:nvPicPr>
        <p:blipFill>
          <a:blip r:embed="rId4" cstate="print"/>
          <a:srcRect b="9925"/>
          <a:stretch>
            <a:fillRect/>
          </a:stretch>
        </p:blipFill>
        <p:spPr>
          <a:xfrm>
            <a:off x="4860032" y="2276872"/>
            <a:ext cx="3528392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Picture 2" descr="IMG-20200317-WA0009"/>
          <p:cNvPicPr>
            <a:picLocks noChangeAspect="1" noChangeArrowheads="1"/>
          </p:cNvPicPr>
          <p:nvPr/>
        </p:nvPicPr>
        <p:blipFill>
          <a:blip r:embed="rId5" cstate="print"/>
          <a:srcRect l="10526" t="45089" r="19298" b="19685"/>
          <a:stretch>
            <a:fillRect/>
          </a:stretch>
        </p:blipFill>
        <p:spPr bwMode="auto">
          <a:xfrm>
            <a:off x="2987824" y="5085184"/>
            <a:ext cx="2520280" cy="15841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836712"/>
            <a:ext cx="8352928" cy="115212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Снег, взятый  у дороги, оказался более загрязнённым, чем снег с участка. Его нельзя пробовать, можно заболеть, так как он накапливает все вредные вещества из атмосферы.</a:t>
            </a:r>
            <a:endParaRPr lang="ru-RU" sz="2400" dirty="0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Рисунок 5" descr="WhatsApp Image 2021-01-29 at 16.18.20.jpeg"/>
          <p:cNvPicPr>
            <a:picLocks noChangeAspect="1"/>
          </p:cNvPicPr>
          <p:nvPr/>
        </p:nvPicPr>
        <p:blipFill>
          <a:blip r:embed="rId3" cstate="print"/>
          <a:srcRect r="20600" b="25850"/>
          <a:stretch>
            <a:fillRect/>
          </a:stretch>
        </p:blipFill>
        <p:spPr>
          <a:xfrm>
            <a:off x="683568" y="1916832"/>
            <a:ext cx="3672408" cy="44644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Скругленный прямоугольник 6"/>
          <p:cNvSpPr/>
          <p:nvPr/>
        </p:nvSpPr>
        <p:spPr>
          <a:xfrm>
            <a:off x="4644008" y="1340768"/>
            <a:ext cx="4248472" cy="4968552"/>
          </a:xfrm>
          <a:prstGeom prst="roundRect">
            <a:avLst/>
          </a:prstGeom>
          <a:solidFill>
            <a:srgbClr val="99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В профильтрованной  воде замочили семена проса. Сделали вывод, что лучше проросли семена замоченные в талой воде с участка. Она была чище, чем талая вода полученная от снега с дороги. Значит в снег у дороги попали загрязняющие вещества мешающие нормальному росту растений.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8194" name="Picture 2" descr="ᐈ Мультяшная природа фотографии, картинки природа мультяшная | скачать на  Depositphotos®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0"/>
            <a:ext cx="2304256" cy="227687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051720" y="332656"/>
            <a:ext cx="6696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На втором этапе замочили семена в талой воде.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28596" y="142853"/>
            <a:ext cx="82868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На третьем этапе познакомились с понятием «Круговорот  воды в природе»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WhatsApp Image 2021-01-28 at 20.38.52 (1).jpeg"/>
          <p:cNvPicPr>
            <a:picLocks noChangeAspect="1"/>
          </p:cNvPicPr>
          <p:nvPr/>
        </p:nvPicPr>
        <p:blipFill>
          <a:blip r:embed="rId3" cstate="print"/>
          <a:srcRect t="9898" r="5939" b="5971"/>
          <a:stretch>
            <a:fillRect/>
          </a:stretch>
        </p:blipFill>
        <p:spPr>
          <a:xfrm>
            <a:off x="6143636" y="1643050"/>
            <a:ext cx="2808312" cy="3371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WhatsApp Image 2021-01-28 at 20.39.29.jpeg"/>
          <p:cNvPicPr>
            <a:picLocks noChangeAspect="1"/>
          </p:cNvPicPr>
          <p:nvPr/>
        </p:nvPicPr>
        <p:blipFill>
          <a:blip r:embed="rId4" cstate="print"/>
          <a:srcRect l="3801" r="3801" b="9051"/>
          <a:stretch>
            <a:fillRect/>
          </a:stretch>
        </p:blipFill>
        <p:spPr>
          <a:xfrm>
            <a:off x="3214678" y="3357562"/>
            <a:ext cx="2643206" cy="33146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aricatura Tierra El Día De La Tierra Día De La Tierra Proteger Los  Recursos Hídricos, Clipart Del Día De La Tierra, Recursos Hídricos, Bosque  De Dibujos Animados PNG y Vector para Descarga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4929198"/>
            <a:ext cx="2000264" cy="19888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кругленный прямоугольник 7"/>
          <p:cNvSpPr/>
          <p:nvPr/>
        </p:nvSpPr>
        <p:spPr>
          <a:xfrm>
            <a:off x="179512" y="1214422"/>
            <a:ext cx="2808312" cy="5143536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Участвовали в создании и презентации макета «Круговорот воды в природе». Вода на земле находится в постоянном движении переходя из разных состояний.</a:t>
            </a:r>
          </a:p>
          <a:p>
            <a:endParaRPr lang="ru-RU" sz="2400" dirty="0">
              <a:solidFill>
                <a:schemeClr val="tx1"/>
              </a:solidFill>
            </a:endParaRPr>
          </a:p>
        </p:txBody>
      </p:sp>
      <p:graphicFrame>
        <p:nvGraphicFramePr>
          <p:cNvPr id="11" name="Диаграмма 10"/>
          <p:cNvGraphicFramePr/>
          <p:nvPr/>
        </p:nvGraphicFramePr>
        <p:xfrm>
          <a:off x="2857488" y="1500174"/>
          <a:ext cx="3071834" cy="185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Скругленный прямоугольник 11"/>
          <p:cNvSpPr/>
          <p:nvPr/>
        </p:nvSpPr>
        <p:spPr>
          <a:xfrm>
            <a:off x="3071802" y="1142984"/>
            <a:ext cx="3071834" cy="4286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Распределение суши и воды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188640"/>
            <a:ext cx="8352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Исследовали значение воды для всего живого на земле:</a:t>
            </a:r>
            <a:endParaRPr lang="ru-RU" sz="24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5" name="Рисунок 4" descr="WhatsApp Image 2021-01-27 at 20.12.12.jpeg"/>
          <p:cNvPicPr>
            <a:picLocks noChangeAspect="1"/>
          </p:cNvPicPr>
          <p:nvPr/>
        </p:nvPicPr>
        <p:blipFill>
          <a:blip r:embed="rId3" cstate="print"/>
          <a:srcRect l="16400" t="8473" b="2751"/>
          <a:stretch>
            <a:fillRect/>
          </a:stretch>
        </p:blipFill>
        <p:spPr>
          <a:xfrm>
            <a:off x="5364088" y="908720"/>
            <a:ext cx="3291830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Картинки по запросу &quot;картинка поливают росток из лейки мультяшный&quot;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923928" y="3861048"/>
            <a:ext cx="1800200" cy="18520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1-01-29 at 16.18.20 (1).jpeg"/>
          <p:cNvPicPr>
            <a:picLocks noChangeAspect="1"/>
          </p:cNvPicPr>
          <p:nvPr/>
        </p:nvPicPr>
        <p:blipFill>
          <a:blip r:embed="rId6" cstate="print"/>
          <a:srcRect t="8272" b="12550"/>
          <a:stretch>
            <a:fillRect/>
          </a:stretch>
        </p:blipFill>
        <p:spPr>
          <a:xfrm>
            <a:off x="539552" y="2492896"/>
            <a:ext cx="3456384" cy="38884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6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323528" y="764704"/>
            <a:ext cx="4752528" cy="16561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Вода необходима растениям для питания и роста. Все живые организмы: животные и человек не могут обойтись без воды!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332656"/>
            <a:ext cx="79928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Проводили для ребят эксперименты с водой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WhatsApp Image 2021-01-27 at 20.12.26 (2).jpeg"/>
          <p:cNvPicPr>
            <a:picLocks noChangeAspect="1"/>
          </p:cNvPicPr>
          <p:nvPr/>
        </p:nvPicPr>
        <p:blipFill>
          <a:blip r:embed="rId3" cstate="print"/>
          <a:srcRect t="16400" r="3801"/>
          <a:stretch>
            <a:fillRect/>
          </a:stretch>
        </p:blipFill>
        <p:spPr>
          <a:xfrm>
            <a:off x="3203848" y="1196752"/>
            <a:ext cx="2808312" cy="33569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WhatsApp Image 2021-01-27 at 20.12.30.jpeg"/>
          <p:cNvPicPr>
            <a:picLocks noChangeAspect="1"/>
          </p:cNvPicPr>
          <p:nvPr/>
        </p:nvPicPr>
        <p:blipFill>
          <a:blip r:embed="rId4" cstate="print"/>
          <a:srcRect l="8001" t="3801" b="6951"/>
          <a:stretch>
            <a:fillRect/>
          </a:stretch>
        </p:blipFill>
        <p:spPr>
          <a:xfrm>
            <a:off x="179512" y="1916832"/>
            <a:ext cx="2808312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CC99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WhatsApp Image 2021-01-27 at 20.12.29 (2).jpeg"/>
          <p:cNvPicPr>
            <a:picLocks noChangeAspect="1"/>
          </p:cNvPicPr>
          <p:nvPr/>
        </p:nvPicPr>
        <p:blipFill>
          <a:blip r:embed="rId5" cstate="print"/>
          <a:srcRect l="3801" t="4851" r="8001" b="6951"/>
          <a:stretch>
            <a:fillRect/>
          </a:stretch>
        </p:blipFill>
        <p:spPr>
          <a:xfrm>
            <a:off x="6228184" y="1700808"/>
            <a:ext cx="2736304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79512" y="5877272"/>
            <a:ext cx="2880320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Опыт «Шагающая вода»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275856" y="4869160"/>
            <a:ext cx="2592288" cy="576064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Опыт «Круговорот воды в природе»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56176" y="5517232"/>
            <a:ext cx="2808312" cy="64807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Опыт «Образование облаков»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260649"/>
            <a:ext cx="84249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Участвовали в выставке рисунков по теме «Вода – источник жизни, сохраним его</a:t>
            </a:r>
            <a:r>
              <a:rPr lang="ru-RU" sz="2400" b="1" dirty="0" smtClean="0">
                <a:solidFill>
                  <a:srgbClr val="002060"/>
                </a:solidFill>
                <a:cs typeface="Arial" pitchFamily="34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чистым» </a:t>
            </a:r>
            <a:endParaRPr lang="ru-RU" sz="24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4" name="Рисунок 3" descr="WhatsApp Image 2021-01-27 at 20.12.26 (1)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556792"/>
            <a:ext cx="3435846" cy="43651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WhatsApp Image 2021-01-28 at 20.45.38.jpeg"/>
          <p:cNvPicPr>
            <a:picLocks noChangeAspect="1"/>
          </p:cNvPicPr>
          <p:nvPr/>
        </p:nvPicPr>
        <p:blipFill>
          <a:blip r:embed="rId4" cstate="print"/>
          <a:srcRect t="8366" b="6923"/>
          <a:stretch>
            <a:fillRect/>
          </a:stretch>
        </p:blipFill>
        <p:spPr>
          <a:xfrm rot="16200000">
            <a:off x="4304506" y="1536254"/>
            <a:ext cx="4351412" cy="439248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ᐈ Картинки капли воды для детей рисунки, фотографии мультяшные капли |  скачать на Depositphotos®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2360" y="4941168"/>
            <a:ext cx="1331640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8914" name="Picture 2" descr="Researchers turn old plastic bottles into fu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4005064"/>
            <a:ext cx="2880320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6" name="Picture 4" descr="Отбор проб атмосферного воздуха | Филиал &quot;Гомельоблгидромет&quot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908720"/>
            <a:ext cx="3025180" cy="18840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FF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18" name="Picture 6" descr="Сточные воды это: классификация (поверхностные, ливневые), правила приема в  городскую канализацию, флокулянты для биоочистки, утилизация. разбавление  сточных вод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4509120"/>
            <a:ext cx="2376264" cy="2047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00B0F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8920" name="Picture 8" descr="Как определить состояние автомобиля по выхлопной трубе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67744" y="1196752"/>
            <a:ext cx="2736304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6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251520" y="260648"/>
            <a:ext cx="84969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      Мы поняли, что источником загрязнения воды является человек!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282" y="1142984"/>
            <a:ext cx="1837438" cy="2718064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tx1"/>
                </a:solidFill>
              </a:rPr>
              <a:t>Выхлопные газы машин попадают на почву  и в воздух, просачиваются в грунтовые воды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148064" y="2996952"/>
            <a:ext cx="3744416" cy="129614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Трубы заводов выбрасывают в  атмосферу вредные вещества, которые попадают в воду с дождём и снегом 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020272" y="4509120"/>
            <a:ext cx="1944216" cy="21602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Загрязнённые сточные воды попадают в природные источники воды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95536" y="6093296"/>
            <a:ext cx="3456384" cy="576064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Мусор и бытовая химия попадает в водоёмы 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8194" name="Picture 2" descr="ОТРАВЛЕНИЕ СРЕДСТВАМИ БЫТОВОЙ ХИМИИ – «Интернет-кабинет здорового ребенка»"/>
          <p:cNvPicPr>
            <a:picLocks noChangeAspect="1" noChangeArrowheads="1"/>
          </p:cNvPicPr>
          <p:nvPr/>
        </p:nvPicPr>
        <p:blipFill>
          <a:blip r:embed="rId7" cstate="print"/>
          <a:srcRect l="4082" t="12350" r="4082" b="4284"/>
          <a:stretch>
            <a:fillRect/>
          </a:stretch>
        </p:blipFill>
        <p:spPr bwMode="auto">
          <a:xfrm>
            <a:off x="1907704" y="3212976"/>
            <a:ext cx="2664296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332657"/>
            <a:ext cx="86409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+mj-lt"/>
              </a:rPr>
              <a:t>                                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Итоги работы над проектом</a:t>
            </a:r>
            <a:endParaRPr lang="ru-RU" sz="2400" dirty="0" smtClean="0">
              <a:latin typeface="+mj-lt"/>
            </a:endParaRPr>
          </a:p>
          <a:p>
            <a:r>
              <a:rPr lang="ru-RU" sz="2400" dirty="0" smtClean="0">
                <a:latin typeface="+mj-lt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11560" y="1052736"/>
            <a:ext cx="7776864" cy="4032448"/>
          </a:xfrm>
          <a:prstGeom prst="roundRect">
            <a:avLst/>
          </a:prstGeom>
          <a:blipFill>
            <a:blip r:embed="rId3" cstate="print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ru-RU" sz="2400" dirty="0" smtClean="0">
              <a:solidFill>
                <a:schemeClr val="tx1"/>
              </a:solidFill>
            </a:endParaRPr>
          </a:p>
          <a:p>
            <a:r>
              <a:rPr lang="ru-RU" sz="2400" dirty="0" smtClean="0">
                <a:solidFill>
                  <a:schemeClr val="tx1"/>
                </a:solidFill>
              </a:rPr>
              <a:t>В результате работы над проектом мы поняли что  загрязняет воду и почему  надо бережно и экономно относится к источникам воды  на земле;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Узнали каким свойствами обладает вода;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Научились простым способам исследования и экспериментирования с водой. Познакомились со способами очищения воды.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  <a:p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2052" name="Picture 4" descr="Ковер декоративный с фотопечатью Мультяшные рыбки (50 х 70 см.  прямоугольник)"/>
          <p:cNvPicPr>
            <a:picLocks noChangeAspect="1" noChangeArrowheads="1"/>
          </p:cNvPicPr>
          <p:nvPr/>
        </p:nvPicPr>
        <p:blipFill>
          <a:blip r:embed="rId4" cstate="print"/>
          <a:srcRect b="17059"/>
          <a:stretch>
            <a:fillRect/>
          </a:stretch>
        </p:blipFill>
        <p:spPr bwMode="auto">
          <a:xfrm>
            <a:off x="1187624" y="4190255"/>
            <a:ext cx="6527304" cy="26677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260648"/>
            <a:ext cx="6336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Список источников информации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83568" y="785794"/>
            <a:ext cx="7746084" cy="400052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400" dirty="0" err="1" smtClean="0">
                <a:solidFill>
                  <a:schemeClr val="tx1"/>
                </a:solidFill>
              </a:rPr>
              <a:t>Дыбина</a:t>
            </a:r>
            <a:r>
              <a:rPr lang="ru-RU" sz="2400" dirty="0" smtClean="0">
                <a:solidFill>
                  <a:schemeClr val="tx1"/>
                </a:solidFill>
              </a:rPr>
              <a:t> О.В. Из чего сделаны предметы : Игры –занятия для дошкольников.- 2 изд., 2018г.- 152с.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 Ф. Ола Занимательные эксперименты и опыты. Айрис-пресс, 2012г.- 128 с.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 Иванова  А.И. Мир растений. Экологические наблюдения и эксперименты в детском саду . Сфера, 2010. – 240 с.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smtClean="0">
                <a:solidFill>
                  <a:schemeClr val="tx1"/>
                </a:solidFill>
              </a:rPr>
              <a:t>http</a:t>
            </a:r>
            <a:r>
              <a:rPr lang="ru-RU" sz="2400" dirty="0" smtClean="0">
                <a:solidFill>
                  <a:schemeClr val="tx1"/>
                </a:solidFill>
              </a:rPr>
              <a:t>:</a:t>
            </a:r>
            <a:r>
              <a:rPr lang="en-US" sz="2400" dirty="0" smtClean="0">
                <a:solidFill>
                  <a:schemeClr val="tx1"/>
                </a:solidFill>
              </a:rPr>
              <a:t>//razvitie54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 err="1" smtClean="0">
                <a:solidFill>
                  <a:schemeClr val="tx1"/>
                </a:solidFill>
              </a:rPr>
              <a:t>ucoz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krugovorot</a:t>
            </a:r>
            <a:r>
              <a:rPr lang="en-US" sz="2400" dirty="0" smtClean="0">
                <a:solidFill>
                  <a:schemeClr val="tx1"/>
                </a:solidFill>
              </a:rPr>
              <a:t>-v-</a:t>
            </a:r>
            <a:r>
              <a:rPr lang="en-US" sz="2400" dirty="0" err="1" smtClean="0">
                <a:solidFill>
                  <a:schemeClr val="tx1"/>
                </a:solidFill>
              </a:rPr>
              <a:t>vody</a:t>
            </a:r>
            <a:r>
              <a:rPr lang="en-US" sz="2400" dirty="0" smtClean="0">
                <a:solidFill>
                  <a:schemeClr val="tx1"/>
                </a:solidFill>
              </a:rPr>
              <a:t>-</a:t>
            </a:r>
            <a:r>
              <a:rPr lang="en-US" sz="2400" dirty="0" err="1" smtClean="0">
                <a:solidFill>
                  <a:schemeClr val="tx1"/>
                </a:solidFill>
              </a:rPr>
              <a:t>prirode</a:t>
            </a:r>
            <a:r>
              <a:rPr lang="en-US" sz="2400" dirty="0" smtClean="0">
                <a:solidFill>
                  <a:schemeClr val="tx1"/>
                </a:solidFill>
              </a:rPr>
              <a:t>/0-49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chemeClr val="tx1"/>
                </a:solidFill>
              </a:rPr>
              <a:t>http</a:t>
            </a:r>
            <a:r>
              <a:rPr lang="ru-RU" sz="2400" dirty="0" smtClean="0">
                <a:solidFill>
                  <a:schemeClr val="tx1"/>
                </a:solidFill>
              </a:rPr>
              <a:t>:</a:t>
            </a:r>
            <a:r>
              <a:rPr lang="en-US" sz="2400" dirty="0" smtClean="0">
                <a:solidFill>
                  <a:schemeClr val="tx1"/>
                </a:solidFill>
              </a:rPr>
              <a:t>//</a:t>
            </a:r>
            <a:r>
              <a:rPr lang="en-US" sz="2400" dirty="0" err="1" smtClean="0">
                <a:solidFill>
                  <a:schemeClr val="tx1"/>
                </a:solidFill>
              </a:rPr>
              <a:t>haturae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 err="1" smtClean="0">
                <a:solidFill>
                  <a:schemeClr val="tx1"/>
                </a:solidFill>
              </a:rPr>
              <a:t>ru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ekologia-problemy</a:t>
            </a:r>
            <a:r>
              <a:rPr lang="en-US" sz="2400" dirty="0" smtClean="0">
                <a:solidFill>
                  <a:schemeClr val="tx1"/>
                </a:solidFill>
              </a:rPr>
              <a:t>/</a:t>
            </a:r>
            <a:r>
              <a:rPr lang="en-US" sz="2400" dirty="0" err="1" smtClean="0">
                <a:solidFill>
                  <a:schemeClr val="tx1"/>
                </a:solidFill>
              </a:rPr>
              <a:t>zagryaznenie-vody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  <a:r>
              <a:rPr lang="en-US" sz="2400" dirty="0" smtClean="0">
                <a:solidFill>
                  <a:schemeClr val="tx1"/>
                </a:solidFill>
              </a:rPr>
              <a:t>html</a:t>
            </a: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2054" name="Picture 6" descr="Картинки божья коровка (37 фото) • Прикольные картинки и позитив"/>
          <p:cNvPicPr>
            <a:picLocks noChangeAspect="1" noChangeArrowheads="1"/>
          </p:cNvPicPr>
          <p:nvPr/>
        </p:nvPicPr>
        <p:blipFill>
          <a:blip r:embed="rId3" cstate="print"/>
          <a:srcRect t="10101" b="43700"/>
          <a:stretch>
            <a:fillRect/>
          </a:stretch>
        </p:blipFill>
        <p:spPr bwMode="auto">
          <a:xfrm>
            <a:off x="928662" y="4929198"/>
            <a:ext cx="7072362" cy="1727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solidFill>
              <a:srgbClr val="FFFFFF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55576" y="836712"/>
            <a:ext cx="4536504" cy="5516166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Родничок журчит, струится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День и ночь из года в год: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Чтобы смог воды напиться,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Кто захочет, кто придёт.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Мать-Земля меня послала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Для своих живых детей: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Для зверушек и растений,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И, конечно, для людей.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Чтоб напились, чтоб умылись,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Чтоб здоровыми росли, 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Чтоб любили, понимали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И Природу берегли.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Родничок не умолкает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Чистый, вкусный сок Земли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Всех напоит:- что осталось, —</a:t>
            </a:r>
            <a:b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lang="ru-RU" sz="2000" dirty="0">
                <a:latin typeface="+mj-lt"/>
                <a:ea typeface="Times New Roman" pitchFamily="18" charset="0"/>
                <a:cs typeface="Times New Roman" pitchFamily="18" charset="0"/>
              </a:rPr>
              <a:t>В воды Матушки – Реки.</a:t>
            </a:r>
            <a:endParaRPr lang="ru-RU" sz="2000" dirty="0">
              <a:latin typeface="+mj-lt"/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dirty="0" err="1">
                <a:latin typeface="+mj-lt"/>
                <a:ea typeface="Times New Roman" pitchFamily="18" charset="0"/>
                <a:cs typeface="Arial" pitchFamily="34" charset="0"/>
              </a:rPr>
              <a:t>Ченин</a:t>
            </a:r>
            <a:r>
              <a:rPr lang="ru-RU" sz="2000" dirty="0">
                <a:latin typeface="+mj-lt"/>
                <a:ea typeface="Times New Roman" pitchFamily="18" charset="0"/>
                <a:cs typeface="Arial" pitchFamily="34" charset="0"/>
              </a:rPr>
              <a:t> А.</a:t>
            </a:r>
          </a:p>
        </p:txBody>
      </p:sp>
      <p:pic>
        <p:nvPicPr>
          <p:cNvPr id="19458" name="Picture 2" descr="Речные мультфильмы в середине красивых природных пейзажей | Премиум вектор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836712"/>
            <a:ext cx="4090442" cy="54726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520" name="Picture 16" descr="Рамка PNG - AVATAN PLUS"/>
          <p:cNvPicPr>
            <a:picLocks noChangeAspect="1" noChangeArrowheads="1"/>
          </p:cNvPicPr>
          <p:nvPr/>
        </p:nvPicPr>
        <p:blipFill>
          <a:blip r:embed="rId4" cstate="print"/>
          <a:srcRect l="1933" r="156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4572000" y="1124744"/>
            <a:ext cx="3600400" cy="72008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Команда «Родничок»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23728" y="2060848"/>
            <a:ext cx="5400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         Спасибо </a:t>
            </a:r>
          </a:p>
          <a:p>
            <a:r>
              <a:rPr lang="ru-RU" sz="4800" b="1" dirty="0" smtClean="0">
                <a:solidFill>
                  <a:srgbClr val="FFFF00"/>
                </a:solidFill>
              </a:rPr>
              <a:t>               за </a:t>
            </a:r>
          </a:p>
          <a:p>
            <a:r>
              <a:rPr lang="ru-RU" sz="4800" b="1" dirty="0" smtClean="0">
                <a:solidFill>
                  <a:srgbClr val="009900"/>
                </a:solidFill>
              </a:rPr>
              <a:t>     внимание!!!</a:t>
            </a:r>
            <a:endParaRPr lang="ru-RU" sz="4800" b="1" dirty="0">
              <a:solidFill>
                <a:srgbClr val="009900"/>
              </a:solidFill>
            </a:endParaRPr>
          </a:p>
        </p:txBody>
      </p:sp>
      <p:pic>
        <p:nvPicPr>
          <p:cNvPr id="4" name="Picture 2" descr="Школьные фоторамки для фотошопа"/>
          <p:cNvPicPr>
            <a:picLocks noChangeAspect="1" noChangeArrowheads="1"/>
          </p:cNvPicPr>
          <p:nvPr/>
        </p:nvPicPr>
        <p:blipFill>
          <a:blip r:embed="rId3" cstate="print"/>
          <a:srcRect l="1449" r="47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99592" y="332656"/>
            <a:ext cx="6696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     Визитная карточка команды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11560" y="908720"/>
            <a:ext cx="8136904" cy="48245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8" name="Рисунок 7" descr="WhatsApp Image 2021-01-31 at 12.31.15.jpeg"/>
          <p:cNvPicPr>
            <a:picLocks noChangeAspect="1"/>
          </p:cNvPicPr>
          <p:nvPr/>
        </p:nvPicPr>
        <p:blipFill>
          <a:blip r:embed="rId3" cstate="print"/>
          <a:srcRect t="12666" b="12917"/>
          <a:stretch>
            <a:fillRect/>
          </a:stretch>
        </p:blipFill>
        <p:spPr>
          <a:xfrm rot="16200000">
            <a:off x="5978438" y="1158466"/>
            <a:ext cx="2551212" cy="26277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TextBox 8"/>
          <p:cNvSpPr txBox="1"/>
          <p:nvPr/>
        </p:nvSpPr>
        <p:spPr>
          <a:xfrm>
            <a:off x="3779912" y="1196752"/>
            <a:ext cx="26642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Наша эмблема: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7584" y="1700808"/>
            <a:ext cx="74888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Наш девиз:</a:t>
            </a:r>
          </a:p>
          <a:p>
            <a:r>
              <a:rPr lang="ru-RU" sz="2400" dirty="0" smtClean="0"/>
              <a:t>Будет капать капелька - будет ручеёк,</a:t>
            </a:r>
          </a:p>
          <a:p>
            <a:r>
              <a:rPr lang="ru-RU" sz="2400" dirty="0" smtClean="0"/>
              <a:t>Сохраним планету с командой родничок!</a:t>
            </a:r>
          </a:p>
          <a:p>
            <a:endParaRPr lang="ru-RU" sz="2400" dirty="0" smtClean="0"/>
          </a:p>
          <a:p>
            <a:r>
              <a:rPr lang="ru-RU" sz="2400" dirty="0" smtClean="0"/>
              <a:t>Мы живём в огромном городе под </a:t>
            </a:r>
          </a:p>
          <a:p>
            <a:r>
              <a:rPr lang="ru-RU" sz="2400" dirty="0" smtClean="0"/>
              <a:t>названием  Екатеринбург, ходим в детский сад </a:t>
            </a:r>
          </a:p>
          <a:p>
            <a:r>
              <a:rPr lang="ru-RU" sz="2400" dirty="0" smtClean="0"/>
              <a:t>№546 «</a:t>
            </a:r>
            <a:r>
              <a:rPr lang="ru-RU" sz="2400" dirty="0" err="1" smtClean="0"/>
              <a:t>Семицветик</a:t>
            </a:r>
            <a:r>
              <a:rPr lang="ru-RU" sz="2400" dirty="0" smtClean="0"/>
              <a:t>» .</a:t>
            </a:r>
          </a:p>
          <a:p>
            <a:r>
              <a:rPr lang="ru-RU" sz="2400" dirty="0" smtClean="0"/>
              <a:t>Мы очень любим природу  всё живое на земле.</a:t>
            </a:r>
          </a:p>
          <a:p>
            <a:endParaRPr lang="ru-RU" sz="2400" dirty="0"/>
          </a:p>
        </p:txBody>
      </p:sp>
      <p:pic>
        <p:nvPicPr>
          <p:cNvPr id="12" name="Picture 3" descr="Картинки по запросу &quot;картинка родник для детей&quot;"/>
          <p:cNvPicPr>
            <a:picLocks noChangeAspect="1" noChangeArrowheads="1"/>
          </p:cNvPicPr>
          <p:nvPr/>
        </p:nvPicPr>
        <p:blipFill>
          <a:blip r:embed="rId4" r:link="rId5" cstate="print"/>
          <a:srcRect/>
          <a:stretch>
            <a:fillRect/>
          </a:stretch>
        </p:blipFill>
        <p:spPr bwMode="auto">
          <a:xfrm>
            <a:off x="395536" y="4769768"/>
            <a:ext cx="2880320" cy="20882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835696" y="332657"/>
            <a:ext cx="55446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</a:t>
            </a:r>
          </a:p>
          <a:p>
            <a:endParaRPr lang="ru-RU" sz="2400" b="1" dirty="0" smtClean="0">
              <a:solidFill>
                <a:srgbClr val="002060"/>
              </a:solidFill>
            </a:endParaRPr>
          </a:p>
          <a:p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1052736"/>
            <a:ext cx="7704856" cy="4464496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Всё живое на Земле не может прожить без воды: ни растения, ни животные, ни человек. Потому что вода – источник жизни на земле. Но запасы воды могут закончиться, если люди будут загрязнять и  использовать воду не экономно.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Поэтому очень важно чтобы вода была чистой.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Наша команда решила изучить проблему загрязнения воды. В этом нам помогала наша воспитатель - Жанна Николаевна.</a:t>
            </a:r>
          </a:p>
        </p:txBody>
      </p:sp>
      <p:pic>
        <p:nvPicPr>
          <p:cNvPr id="18434" name="Picture 2" descr="Пустой фон природа пейзаж | Бесплатно векторы"/>
          <p:cNvPicPr>
            <a:picLocks noChangeAspect="1" noChangeArrowheads="1"/>
          </p:cNvPicPr>
          <p:nvPr/>
        </p:nvPicPr>
        <p:blipFill>
          <a:blip r:embed="rId3" cstate="print"/>
          <a:srcRect t="65970"/>
          <a:stretch>
            <a:fillRect/>
          </a:stretch>
        </p:blipFill>
        <p:spPr bwMode="auto">
          <a:xfrm>
            <a:off x="0" y="5733256"/>
            <a:ext cx="9144000" cy="1124744"/>
          </a:xfrm>
          <a:prstGeom prst="rect">
            <a:avLst/>
          </a:prstGeom>
          <a:noFill/>
        </p:spPr>
      </p:pic>
      <p:pic>
        <p:nvPicPr>
          <p:cNvPr id="18436" name="Picture 4" descr="Футаж Природа летом Мультяшный - YouTube"/>
          <p:cNvPicPr>
            <a:picLocks noChangeAspect="1" noChangeArrowheads="1"/>
          </p:cNvPicPr>
          <p:nvPr/>
        </p:nvPicPr>
        <p:blipFill>
          <a:blip r:embed="rId4" cstate="print"/>
          <a:srcRect r="44830" b="26358"/>
          <a:stretch>
            <a:fillRect/>
          </a:stretch>
        </p:blipFill>
        <p:spPr bwMode="auto">
          <a:xfrm>
            <a:off x="0" y="0"/>
            <a:ext cx="2592288" cy="17859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2771800" y="404664"/>
            <a:ext cx="34665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Актуальность проблемы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 flipV="1">
            <a:off x="2915816" y="2708920"/>
            <a:ext cx="158417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dirty="0" smtClean="0">
              <a:latin typeface="+mj-lt"/>
            </a:endParaRPr>
          </a:p>
          <a:p>
            <a:endParaRPr lang="ru-RU" sz="2400" dirty="0" smtClean="0">
              <a:latin typeface="+mj-lt"/>
            </a:endParaRPr>
          </a:p>
          <a:p>
            <a:endParaRPr lang="ru-RU" sz="2400" dirty="0" smtClean="0">
              <a:latin typeface="+mj-lt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 </a:t>
            </a:r>
            <a:endParaRPr lang="ru-RU" sz="2400" dirty="0">
              <a:latin typeface="+mj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484784"/>
            <a:ext cx="7704856" cy="2808312"/>
          </a:xfrm>
          <a:prstGeom prst="round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</a:rPr>
              <a:t>Изучить проблему загрязнения воды на нашей земле, узнать какими свойствами вода обладает; 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научиться самостоятельно экспериментировать с водой;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Узнать как вода влияет на всё живое и откуда она берётся на Земле, почему до сих пор не закончилась;</a:t>
            </a:r>
          </a:p>
          <a:p>
            <a:r>
              <a:rPr lang="ru-RU" sz="2400" dirty="0" smtClean="0">
                <a:solidFill>
                  <a:schemeClr val="tx1"/>
                </a:solidFill>
              </a:rPr>
              <a:t>Научиться её самостоятельно очищать.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83768" y="692696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Цель проекта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7410" name="Picture 2" descr="естественное предпосылки зеленое Трава весны зеленая, вода, солнце и небо  Стоковое Изображение - изображение насчитывающей предпосылки, зеленое:  122121947"/>
          <p:cNvPicPr>
            <a:picLocks noChangeAspect="1" noChangeArrowheads="1"/>
          </p:cNvPicPr>
          <p:nvPr/>
        </p:nvPicPr>
        <p:blipFill>
          <a:blip r:embed="rId3" cstate="print"/>
          <a:srcRect t="47569" b="13547"/>
          <a:stretch>
            <a:fillRect/>
          </a:stretch>
        </p:blipFill>
        <p:spPr bwMode="auto">
          <a:xfrm>
            <a:off x="0" y="4941168"/>
            <a:ext cx="9144000" cy="19168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20" name="Picture 12" descr="Free Natural Background Cliparts, Download Free Clip Art, Free Clip Art on  Clipart Library"/>
          <p:cNvPicPr>
            <a:picLocks noChangeAspect="1" noChangeArrowheads="1"/>
          </p:cNvPicPr>
          <p:nvPr/>
        </p:nvPicPr>
        <p:blipFill>
          <a:blip r:embed="rId4" cstate="print"/>
          <a:srcRect b="83122"/>
          <a:stretch>
            <a:fillRect/>
          </a:stretch>
        </p:blipFill>
        <p:spPr bwMode="auto">
          <a:xfrm>
            <a:off x="0" y="0"/>
            <a:ext cx="9144000" cy="764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260648"/>
            <a:ext cx="83529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 На первом этапе мы искали информацию в                         энциклопедиях и книгах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WhatsApp Image 2021-01-28 at 20.40.4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584" y="2564904"/>
            <a:ext cx="3384376" cy="39330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WhatsApp Image 2021-01-29 at 16.18.21.jpeg"/>
          <p:cNvPicPr>
            <a:picLocks noChangeAspect="1"/>
          </p:cNvPicPr>
          <p:nvPr/>
        </p:nvPicPr>
        <p:blipFill>
          <a:blip r:embed="rId4" cstate="print"/>
          <a:srcRect l="3801" t="20600" r="5201" b="6951"/>
          <a:stretch>
            <a:fillRect/>
          </a:stretch>
        </p:blipFill>
        <p:spPr>
          <a:xfrm>
            <a:off x="5000628" y="2571744"/>
            <a:ext cx="3240360" cy="37444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7030A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67544" y="1124744"/>
            <a:ext cx="8280920" cy="122413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Узнали из энциклопедий и научных книг откуда вообще берётся вода на нашей земле и почему она не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заканчивается. Что такое «мировой океан».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15362" name="AutoShape 2" descr="Главная | glo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364" name="AutoShape 4" descr="Главная | glo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376" name="Picture 16" descr="Организация свадьбы. Тамада, фотограф, видеооператор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9832" y="4149080"/>
            <a:ext cx="3089920" cy="3089920"/>
          </a:xfrm>
          <a:prstGeom prst="rect">
            <a:avLst/>
          </a:prstGeom>
          <a:noFill/>
        </p:spPr>
      </p:pic>
      <p:graphicFrame>
        <p:nvGraphicFramePr>
          <p:cNvPr id="10" name="Диаграмма 9"/>
          <p:cNvGraphicFramePr/>
          <p:nvPr/>
        </p:nvGraphicFramePr>
        <p:xfrm>
          <a:off x="6072198" y="1928802"/>
          <a:ext cx="2786082" cy="2000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467544" y="188640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                                  Изучили свойства воды</a:t>
            </a:r>
            <a:endParaRPr lang="ru-RU" sz="2400" b="1" dirty="0">
              <a:solidFill>
                <a:srgbClr val="002060"/>
              </a:solidFill>
              <a:latin typeface="+mj-lt"/>
            </a:endParaRPr>
          </a:p>
        </p:txBody>
      </p:sp>
      <p:pic>
        <p:nvPicPr>
          <p:cNvPr id="4" name="Рисунок 3" descr="WhatsApp Image 2021-01-27 at 20.12.29 (1).jpeg"/>
          <p:cNvPicPr>
            <a:picLocks noChangeAspect="1"/>
          </p:cNvPicPr>
          <p:nvPr/>
        </p:nvPicPr>
        <p:blipFill>
          <a:blip r:embed="rId3" cstate="print"/>
          <a:srcRect t="11151" r="3401" b="4851"/>
          <a:stretch>
            <a:fillRect/>
          </a:stretch>
        </p:blipFill>
        <p:spPr>
          <a:xfrm>
            <a:off x="642910" y="2714620"/>
            <a:ext cx="3286148" cy="3882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CC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Скругленный прямоугольник 4"/>
          <p:cNvSpPr/>
          <p:nvPr/>
        </p:nvSpPr>
        <p:spPr>
          <a:xfrm>
            <a:off x="395536" y="642918"/>
            <a:ext cx="8352928" cy="20002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 smtClean="0">
              <a:solidFill>
                <a:schemeClr val="tx1"/>
              </a:solidFill>
            </a:endParaRP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Нам стало интересно какими же свойствами обладает вода.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Вода может быть в 3-х состояниях: жидком, твёрдом и газообразном (пар). Она бесцветная, безвкусная, не имеет запаха и растворяет некоторые вещества. Её химическая формула Н2О </a:t>
            </a: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4822" name="Picture 6" descr="Изображения Колбы | Бесплатные векторы, стоковые фото и PS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3071810"/>
            <a:ext cx="3643338" cy="35109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95536" y="260648"/>
            <a:ext cx="6840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                                       Вода- наша помощница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57224" y="764704"/>
            <a:ext cx="7358114" cy="109266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Она помогает нам делать чистой одежду и тело, наводить порядок в квартире. Готовить еду.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</a:rPr>
              <a:t> Её надо экономно использовать!</a:t>
            </a:r>
            <a:endParaRPr lang="ru-RU" sz="2400" dirty="0">
              <a:solidFill>
                <a:srgbClr val="002060"/>
              </a:solidFill>
            </a:endParaRPr>
          </a:p>
        </p:txBody>
      </p:sp>
      <p:pic>
        <p:nvPicPr>
          <p:cNvPr id="36866" name="Picture 2" descr="Милый маленький мальчик купается в ванне с мыльной пеной и пузырьками. |  Премиум векторы"/>
          <p:cNvPicPr>
            <a:picLocks noChangeAspect="1" noChangeArrowheads="1"/>
          </p:cNvPicPr>
          <p:nvPr/>
        </p:nvPicPr>
        <p:blipFill>
          <a:blip r:embed="rId3" cstate="print"/>
          <a:srcRect l="7750" t="5448" r="9583" b="7381"/>
          <a:stretch>
            <a:fillRect/>
          </a:stretch>
        </p:blipFill>
        <p:spPr bwMode="auto">
          <a:xfrm>
            <a:off x="6084168" y="5085184"/>
            <a:ext cx="1800200" cy="17728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8" name="Picture 4" descr="Manos bajo el agua que cae del grifo. el hombre se lava las manos. estilo  plano | Vector Premium"/>
          <p:cNvPicPr>
            <a:picLocks noChangeAspect="1" noChangeArrowheads="1"/>
          </p:cNvPicPr>
          <p:nvPr/>
        </p:nvPicPr>
        <p:blipFill>
          <a:blip r:embed="rId4" cstate="print"/>
          <a:srcRect l="25956" t="24377" r="29361" b="28524"/>
          <a:stretch>
            <a:fillRect/>
          </a:stretch>
        </p:blipFill>
        <p:spPr bwMode="auto">
          <a:xfrm>
            <a:off x="611560" y="1700808"/>
            <a:ext cx="1717114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WhatsApp Image 2021-01-31 at 12.30.13.jpeg"/>
          <p:cNvPicPr>
            <a:picLocks noChangeAspect="1"/>
          </p:cNvPicPr>
          <p:nvPr/>
        </p:nvPicPr>
        <p:blipFill>
          <a:blip r:embed="rId5" cstate="print"/>
          <a:srcRect r="7012" b="9126"/>
          <a:stretch>
            <a:fillRect/>
          </a:stretch>
        </p:blipFill>
        <p:spPr>
          <a:xfrm>
            <a:off x="251520" y="3284984"/>
            <a:ext cx="2592288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99FFCC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WhatsApp Image 2021-01-31 at 12.30.25.jpeg"/>
          <p:cNvPicPr>
            <a:picLocks noChangeAspect="1"/>
          </p:cNvPicPr>
          <p:nvPr/>
        </p:nvPicPr>
        <p:blipFill>
          <a:blip r:embed="rId6" cstate="print"/>
          <a:srcRect l="19136" t="13251" b="8001"/>
          <a:stretch>
            <a:fillRect/>
          </a:stretch>
        </p:blipFill>
        <p:spPr>
          <a:xfrm>
            <a:off x="6228184" y="1988840"/>
            <a:ext cx="2699792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 descr="WhatsApp Image 2021-01-31 at 12.30.39.jpeg"/>
          <p:cNvPicPr>
            <a:picLocks noChangeAspect="1"/>
          </p:cNvPicPr>
          <p:nvPr/>
        </p:nvPicPr>
        <p:blipFill>
          <a:blip r:embed="rId7" cstate="print"/>
          <a:srcRect l="9401" t="4851" b="10101"/>
          <a:stretch>
            <a:fillRect/>
          </a:stretch>
        </p:blipFill>
        <p:spPr>
          <a:xfrm>
            <a:off x="3059832" y="2348880"/>
            <a:ext cx="2880320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7C8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Капли воды на голубой, лазурной поверхности. бесшовная текстура шаблон. фон  | Премиум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95536" y="188640"/>
            <a:ext cx="85689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i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                    </a:t>
            </a:r>
            <a:r>
              <a:rPr lang="ru-RU" sz="2400" b="1" dirty="0" smtClean="0">
                <a:solidFill>
                  <a:srgbClr val="002060"/>
                </a:solidFill>
                <a:latin typeface="+mj-lt"/>
                <a:ea typeface="Calibri" pitchFamily="34" charset="0"/>
                <a:cs typeface="Times New Roman" pitchFamily="18" charset="0"/>
              </a:rPr>
              <a:t>Работа над темой: «Вода – это жизнь»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latin typeface="+mj-lt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5" name="Рисунок 4" descr="WhatsApp Image 2021-01-27 at 20.12.27 (2).jpeg"/>
          <p:cNvPicPr>
            <a:picLocks noChangeAspect="1"/>
          </p:cNvPicPr>
          <p:nvPr/>
        </p:nvPicPr>
        <p:blipFill>
          <a:blip r:embed="rId3" cstate="print"/>
          <a:srcRect t="15096" r="8498" b="9426"/>
          <a:stretch>
            <a:fillRect/>
          </a:stretch>
        </p:blipFill>
        <p:spPr>
          <a:xfrm>
            <a:off x="3203848" y="2348880"/>
            <a:ext cx="2736304" cy="32403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66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WhatsApp Image 2021-01-27 at 20.12.28.jpeg"/>
          <p:cNvPicPr>
            <a:picLocks noChangeAspect="1"/>
          </p:cNvPicPr>
          <p:nvPr/>
        </p:nvPicPr>
        <p:blipFill>
          <a:blip r:embed="rId4" cstate="print"/>
          <a:srcRect l="9824" r="9124" b="26531"/>
          <a:stretch>
            <a:fillRect/>
          </a:stretch>
        </p:blipFill>
        <p:spPr>
          <a:xfrm>
            <a:off x="395536" y="3068960"/>
            <a:ext cx="2592288" cy="30963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99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WhatsApp Image 2021-01-27 at 20.12.29.jpe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084168" y="2924944"/>
            <a:ext cx="2736304" cy="35010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66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Скругленный прямоугольник 7"/>
          <p:cNvSpPr/>
          <p:nvPr/>
        </p:nvSpPr>
        <p:spPr>
          <a:xfrm>
            <a:off x="467544" y="836712"/>
            <a:ext cx="8208912" cy="136815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         Мы решили провести эксперимент:</a:t>
            </a:r>
            <a:endParaRPr lang="ru-RU" sz="2400" dirty="0" smtClean="0">
              <a:solidFill>
                <a:schemeClr val="tx1"/>
              </a:solidFill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2060"/>
                </a:solidFill>
                <a:ea typeface="Calibri" pitchFamily="34" charset="0"/>
                <a:cs typeface="Times New Roman" pitchFamily="18" charset="0"/>
              </a:rPr>
              <a:t>«О чём расскажет снег»  </a:t>
            </a:r>
            <a:r>
              <a:rPr lang="ru-RU" sz="2400" dirty="0" smtClean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набрали снег на участке и у дороги, около детского сада и сравнили его загрязнённость. </a:t>
            </a:r>
            <a:endParaRPr lang="ru-RU" sz="2400" dirty="0">
              <a:solidFill>
                <a:schemeClr val="tx1"/>
              </a:solidFill>
              <a:cs typeface="Arial" pitchFamily="34" charset="0"/>
            </a:endParaRPr>
          </a:p>
        </p:txBody>
      </p:sp>
      <p:pic>
        <p:nvPicPr>
          <p:cNvPr id="9" name="Picture 4" descr="Подготовительная группа № 5 «Капельки» | Официальный сайт - МБДОУ ДС  &quot;Лазорики&quot; г.Волгодонск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635896" y="5357826"/>
            <a:ext cx="1656184" cy="150017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969</TotalTime>
  <Words>791</Words>
  <Application>Microsoft Office PowerPoint</Application>
  <PresentationFormat>Экран (4:3)</PresentationFormat>
  <Paragraphs>104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 Windows</dc:creator>
  <cp:lastModifiedBy>Пользователь Windows</cp:lastModifiedBy>
  <cp:revision>103</cp:revision>
  <dcterms:created xsi:type="dcterms:W3CDTF">2021-01-27T17:23:16Z</dcterms:created>
  <dcterms:modified xsi:type="dcterms:W3CDTF">2021-09-09T16:08:51Z</dcterms:modified>
</cp:coreProperties>
</file>