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sldIdLst>
    <p:sldId id="256" r:id="rId2"/>
    <p:sldId id="277" r:id="rId3"/>
    <p:sldId id="267" r:id="rId4"/>
    <p:sldId id="271" r:id="rId5"/>
    <p:sldId id="275" r:id="rId6"/>
    <p:sldId id="270" r:id="rId7"/>
    <p:sldId id="268" r:id="rId8"/>
    <p:sldId id="276" r:id="rId9"/>
    <p:sldId id="273" r:id="rId10"/>
    <p:sldId id="274" r:id="rId11"/>
    <p:sldId id="261" r:id="rId12"/>
    <p:sldId id="262" r:id="rId13"/>
    <p:sldId id="264" r:id="rId14"/>
    <p:sldId id="266" r:id="rId15"/>
    <p:sldId id="257" r:id="rId16"/>
    <p:sldId id="27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2" autoAdjust="0"/>
    <p:restoredTop sz="94660"/>
  </p:normalViewPr>
  <p:slideViewPr>
    <p:cSldViewPr snapToGrid="0">
      <p:cViewPr>
        <p:scale>
          <a:sx n="125" d="100"/>
          <a:sy n="125" d="100"/>
        </p:scale>
        <p:origin x="-80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046E8-0019-4ABE-B0FC-8E72372772A1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3688EA9D-14A5-48D9-A918-DDA88D286A27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2980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046E8-0019-4ABE-B0FC-8E72372772A1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EA9D-14A5-48D9-A918-DDA88D286A27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3587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046E8-0019-4ABE-B0FC-8E72372772A1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EA9D-14A5-48D9-A918-DDA88D286A27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952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046E8-0019-4ABE-B0FC-8E72372772A1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EA9D-14A5-48D9-A918-DDA88D286A27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0202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046E8-0019-4ABE-B0FC-8E72372772A1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EA9D-14A5-48D9-A918-DDA88D286A27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0041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046E8-0019-4ABE-B0FC-8E72372772A1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EA9D-14A5-48D9-A918-DDA88D286A27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8230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046E8-0019-4ABE-B0FC-8E72372772A1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EA9D-14A5-48D9-A918-DDA88D286A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7764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046E8-0019-4ABE-B0FC-8E72372772A1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EA9D-14A5-48D9-A918-DDA88D286A27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5410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08C046E8-0019-4ABE-B0FC-8E72372772A1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EA9D-14A5-48D9-A918-DDA88D286A27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9005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046E8-0019-4ABE-B0FC-8E72372772A1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EA9D-14A5-48D9-A918-DDA88D286A27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7478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046E8-0019-4ABE-B0FC-8E72372772A1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8EA9D-14A5-48D9-A918-DDA88D286A27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3233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046E8-0019-4ABE-B0FC-8E72372772A1}" type="datetimeFigureOut">
              <a:rPr lang="ru-RU" smtClean="0"/>
              <a:t>20.04.2026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3688EA9D-14A5-48D9-A918-DDA88D286A27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0378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znanio.ru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170E5E-AF45-4C49-9CE4-D57045403D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6237" y="492369"/>
            <a:ext cx="7428400" cy="277702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 </a:t>
            </a:r>
            <a:r>
              <a:rPr lang="ru-RU" sz="3600" dirty="0"/>
              <a:t>Всероссийский </a:t>
            </a:r>
            <a:br>
              <a:rPr lang="ru-RU" sz="3600" dirty="0"/>
            </a:br>
            <a:r>
              <a:rPr lang="ru-RU" sz="3600" dirty="0"/>
              <a:t>физкультурно-спортивный комплекс </a:t>
            </a:r>
            <a:br>
              <a:rPr lang="ru-RU" sz="3600" dirty="0"/>
            </a:br>
            <a:r>
              <a:rPr lang="ru-RU" sz="3600" dirty="0"/>
              <a:t>«Готов к труду и обороне» - успешная мотивация детей к занятию спортивным плаванием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2F9A943-6B25-444E-B240-B96A5F443F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ru-RU" sz="1400" dirty="0"/>
              <a:t>Авторы преподаватели МБОУ СОШ №44 </a:t>
            </a:r>
          </a:p>
          <a:p>
            <a:pPr algn="r"/>
            <a:r>
              <a:rPr lang="ru-RU" sz="1400" dirty="0"/>
              <a:t>Япарова Зухра </a:t>
            </a:r>
            <a:r>
              <a:rPr lang="ru-RU" sz="1400" dirty="0" err="1"/>
              <a:t>Ахматнуровна</a:t>
            </a:r>
            <a:r>
              <a:rPr lang="ru-RU" sz="1400" dirty="0"/>
              <a:t> Трусова Анна Владимировна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883C020-F7B0-45B4-9F53-C717AF5DD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4637" y="165484"/>
            <a:ext cx="2962275" cy="15430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6599060-ED2D-4DF0-A4FF-384A2E4E0D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363" y="3581622"/>
            <a:ext cx="4626942" cy="25936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678981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CB6858-6974-464F-9757-ED209B2DB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ГТО путь к успеху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555327D-75B3-4BFF-AD12-D8276EB5D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3393" y="2015732"/>
            <a:ext cx="8943033" cy="3711828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Внедрение ВФСК «Готов к труду и обороне» в нашу жизнь, позволило обратить внимание на подрастающее поколение.  </a:t>
            </a:r>
          </a:p>
          <a:p>
            <a:r>
              <a:rPr lang="ru-RU" dirty="0"/>
              <a:t>Дети прежде всего познают спортивные успехи  на соревнованиях, но не все ребята могут участвовать и проверить свои возможности. </a:t>
            </a:r>
          </a:p>
          <a:p>
            <a:r>
              <a:rPr lang="ru-RU" dirty="0"/>
              <a:t>Всероссийский комплекс ГТО дает прекрасную возможность показать свои физические качества не только здоровым детям, но и детям с ОВЗ. Познать радость своим рекордам, порадоваться за других!</a:t>
            </a:r>
          </a:p>
          <a:p>
            <a:r>
              <a:rPr lang="ru-RU" dirty="0"/>
              <a:t>Испытаний в ГТО очень много, одно из них плавание, вот здесь ребята и показывают высокие результаты, там где есть урок плавания и занятие в спортивных группах.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8B6A52B-CC06-42F2-A5EE-6CF0BD6D65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67" y="52754"/>
            <a:ext cx="2949830" cy="19629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394AB03-FB0C-4CCB-B33B-AF5A7C5150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0784" y="42706"/>
            <a:ext cx="2949830" cy="19675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70254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33ABF2-6563-4E36-9AFC-C3DF7C2EC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7697" y="351691"/>
            <a:ext cx="7377157" cy="1502063"/>
          </a:xfrm>
        </p:spPr>
        <p:txBody>
          <a:bodyPr>
            <a:normAutofit/>
          </a:bodyPr>
          <a:lstStyle/>
          <a:p>
            <a:r>
              <a:rPr lang="ru-RU" dirty="0"/>
              <a:t>     ГТО - успешная мотивация детей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7C28BA-945C-46BE-B4E3-C2E8EFDDC0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514" y="1979525"/>
            <a:ext cx="8169310" cy="3547068"/>
          </a:xfrm>
        </p:spPr>
        <p:txBody>
          <a:bodyPr>
            <a:normAutofit fontScale="92500"/>
          </a:bodyPr>
          <a:lstStyle/>
          <a:p>
            <a:r>
              <a:rPr lang="ru-RU" dirty="0"/>
              <a:t> Идея вебинара состоит в том, чтобы показать методику подготовки учащихся МБОУ СОШ №44, а также ребят ОУ города к выполнению испытаний комплекса ГТО с использованием дифференцированного подхода.</a:t>
            </a:r>
          </a:p>
          <a:p>
            <a:r>
              <a:rPr lang="ru-RU" dirty="0"/>
              <a:t>Младший школьный возраст высоко мотивирован на достижение спортивных результатов. А если его увлечь, рассказать и показать что он сможет, результат обязательно будет!</a:t>
            </a:r>
          </a:p>
          <a:p>
            <a:r>
              <a:rPr lang="ru-RU" dirty="0"/>
              <a:t>А самое главное Всероссийский  физкультурно-спортивный комплекс  «Готов  к  труду  и  обороне», прежде всего укрепление здоровья нации! 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FAFF230-ADC4-46B1-A987-6963EE674A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1824" y="2006682"/>
            <a:ext cx="3320184" cy="24949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4DA1107-85F5-4040-A791-C82EE21B17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884" y="-1"/>
            <a:ext cx="2642768" cy="19795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91811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7C0C20-B13A-4F91-8227-275E4601D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Форма Подготовки к ГТО, как готовиться?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CAA14F-360F-4297-A3C5-7F41D4ECC8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1903" y="2331218"/>
            <a:ext cx="4923693" cy="3135127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педагогическое   наблюдение, связь с родителями, учителями ОУ, освещение на стендах школы обязательно</a:t>
            </a:r>
          </a:p>
          <a:p>
            <a:r>
              <a:rPr lang="ru-RU" dirty="0"/>
              <a:t> знать данные о состоянии здоровья обучающихся </a:t>
            </a:r>
          </a:p>
          <a:p>
            <a:r>
              <a:rPr lang="ru-RU" dirty="0"/>
              <a:t>изучать  научно-методическую литературу, электронные сборники, положения о нормативах ГТО и спортивные сборники</a:t>
            </a:r>
          </a:p>
          <a:p>
            <a:r>
              <a:rPr lang="ru-RU" dirty="0"/>
              <a:t>сайт ГТО, регистрация, подать заявку на прохождение тестирования в личном кабинете</a:t>
            </a:r>
          </a:p>
          <a:p>
            <a:r>
              <a:rPr lang="ru-RU" dirty="0"/>
              <a:t>Ознакомиться с положением о Всероссийском  физкультурно-спортивном  комплексе  «Готов  к  труду  и обороне (ГТО)»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E0A1189-7D96-4834-A889-FFCEC0E932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485" y="1876363"/>
            <a:ext cx="1800225" cy="25431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FF6EDD6-4B34-479D-A8E8-2DAF1FB0ED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3406" y="1994088"/>
            <a:ext cx="1652733" cy="2660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8CA8022-993E-4629-A31B-7D224674F8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3406" y="3614940"/>
            <a:ext cx="1345296" cy="21474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C5B32E8-1D17-40FC-B20F-D908F6B808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181" y="3599350"/>
            <a:ext cx="1652733" cy="217860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E29869F-E6F1-45E2-A921-1106AC734D6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2652" r="4811" b="17872"/>
          <a:stretch/>
        </p:blipFill>
        <p:spPr>
          <a:xfrm>
            <a:off x="9295367" y="2100104"/>
            <a:ext cx="2769633" cy="2021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570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01A12F-D253-484E-B1AE-88AEDCBD0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2901" y="381837"/>
            <a:ext cx="10451954" cy="1471917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Особенности  подготовки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8DE8734-AEB1-41D6-9A05-E15E01EA22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725" y="1853753"/>
            <a:ext cx="6812783" cy="418530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/>
              <a:t>Методика по подготовке к сдаче нормативов ГТО по плаванию  заключается   в   том,   что мы применяем  </a:t>
            </a:r>
            <a:r>
              <a:rPr lang="ru-RU" b="1" dirty="0"/>
              <a:t>дифференцированный  подход  </a:t>
            </a:r>
            <a:r>
              <a:rPr lang="ru-RU" dirty="0"/>
              <a:t>в  подготовке</a:t>
            </a:r>
          </a:p>
          <a:p>
            <a:r>
              <a:rPr lang="ru-RU" dirty="0"/>
              <a:t>По результатам предварительного тестирования у каждого ребенка выявляем сильные и слабые стороны в плавательной подготовке </a:t>
            </a:r>
          </a:p>
          <a:p>
            <a:r>
              <a:rPr lang="ru-RU" dirty="0"/>
              <a:t>Учебно-тренировочные занятия строим таким образом, что  каждый  учащийся  имеет возможность  улучшить  свои  отстающие физические  качества.</a:t>
            </a:r>
          </a:p>
          <a:p>
            <a:r>
              <a:rPr lang="ru-RU" dirty="0"/>
              <a:t>Воспитанникам  предлагаем проплыть вольным стилем (кроль на груди, кроль на спине, брасс, баттерфляй).</a:t>
            </a:r>
          </a:p>
          <a:p>
            <a:r>
              <a:rPr lang="ru-RU" dirty="0"/>
              <a:t>Также часто проводим занятие на поддержание набранных кондиций с применением подвижных и спортивных игр в воде, эстафет и заданий в соревновательной форме, где ребята быстрее учатся технике плавания спортивными способами.</a:t>
            </a:r>
          </a:p>
          <a:p>
            <a:r>
              <a:rPr lang="ru-RU" dirty="0"/>
              <a:t> На каждом занятии  применяем  комплексы  упражнений  направленные  на  развитие физических качеств.</a:t>
            </a:r>
          </a:p>
          <a:p>
            <a:r>
              <a:rPr lang="ru-RU" dirty="0"/>
              <a:t>Ребятам рекомендуем заниматься и дома спортивной подготовкой.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7870B0A-1C46-4437-AB4E-DD59112412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1995" y="1934475"/>
            <a:ext cx="4800600" cy="3200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70380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AD6728-0B67-4FB0-9817-EC41C4DD1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3442" y="703385"/>
            <a:ext cx="4129872" cy="1150369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начало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6EFCB96-1CC6-435B-B0AE-1547D05991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096" y="1929284"/>
            <a:ext cx="7518018" cy="3858567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ru-RU" dirty="0"/>
              <a:t>На первых занятиях ребятам рассказываем об значении Всероссийского комплекса ГТО, о пользе плавания.</a:t>
            </a:r>
          </a:p>
          <a:p>
            <a:pPr marL="0" indent="0" algn="just">
              <a:buNone/>
            </a:pPr>
            <a:r>
              <a:rPr lang="ru-RU" dirty="0"/>
              <a:t>Проводим тестирование  в приближенной форме сдачи нормативов ГТО в начале учебного года.  </a:t>
            </a:r>
          </a:p>
          <a:p>
            <a:pPr marL="0" indent="0" algn="just">
              <a:buNone/>
            </a:pPr>
            <a:r>
              <a:rPr lang="ru-RU" dirty="0"/>
              <a:t>Полученные  данные заносим   в журналы.  </a:t>
            </a:r>
          </a:p>
          <a:p>
            <a:pPr marL="0" indent="0" algn="just">
              <a:buNone/>
            </a:pPr>
            <a:r>
              <a:rPr lang="ru-RU" dirty="0"/>
              <a:t>  На    основании    данных предварительного тестирования учащихся определяем 2 группы</a:t>
            </a:r>
          </a:p>
          <a:p>
            <a:pPr marL="457200" indent="-457200" algn="just">
              <a:buAutoNum type="arabicPeriod"/>
            </a:pPr>
            <a:r>
              <a:rPr lang="ru-RU" dirty="0"/>
              <a:t>Учащиеся которые успешно проплыли избранным способом 25 метров 1-2 ступень менее 3 минут .</a:t>
            </a:r>
          </a:p>
          <a:p>
            <a:pPr marL="457200" indent="-457200" algn="just">
              <a:buFont typeface="Arial" panose="020B0604020202020204" pitchFamily="34" charset="0"/>
              <a:buAutoNum type="arabicPeriod"/>
            </a:pPr>
            <a:r>
              <a:rPr lang="ru-RU" dirty="0"/>
              <a:t>Учащиеся которые проплыли избранным способом 25 метров 1-2 ступень более 3 минут и те кто не смог проплыть.</a:t>
            </a:r>
          </a:p>
          <a:p>
            <a:pPr marL="0" indent="0" algn="just">
              <a:buNone/>
            </a:pPr>
            <a:r>
              <a:rPr lang="ru-RU" dirty="0"/>
              <a:t>Акцентируем внимание на каждом обучающемся, проговариваем ему, что надо тренироваться, заниматься дополнительно, особенно 2 группе.</a:t>
            </a:r>
          </a:p>
          <a:p>
            <a:pPr marL="0" indent="0">
              <a:buNone/>
            </a:pPr>
            <a:r>
              <a:rPr lang="ru-RU" dirty="0"/>
              <a:t>Первой группе предлагаем участвовать в сдаче нормативов ГТО, родителям сообщаем об уровне подготовки.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9C8313F-23D6-4D47-81DB-A73A6EBC9A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1114" y="1744644"/>
            <a:ext cx="3774863" cy="21139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C9DEC44-EB9C-4231-AD5C-B7D3F62F3B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071" y="90435"/>
            <a:ext cx="1432100" cy="15838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4959260-B52E-4F39-8F56-486B4EB2AF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471" y="242835"/>
            <a:ext cx="1432100" cy="15838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28997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3AFBD7-0480-4453-AC40-9077FAE0E0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2282" y="994786"/>
            <a:ext cx="6340510" cy="858967"/>
          </a:xfrm>
        </p:spPr>
        <p:txBody>
          <a:bodyPr/>
          <a:lstStyle/>
          <a:p>
            <a:r>
              <a:rPr lang="ru-RU" dirty="0"/>
              <a:t>Успешность  выполнения ГТО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BBF4C29-C59F-4363-BB77-704F99C302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403832"/>
            <a:ext cx="8245079" cy="3062513"/>
          </a:xfrm>
        </p:spPr>
        <p:txBody>
          <a:bodyPr>
            <a:normAutofit fontScale="92500"/>
          </a:bodyPr>
          <a:lstStyle/>
          <a:p>
            <a:r>
              <a:rPr lang="ru-RU" dirty="0"/>
              <a:t>Успешность  выполнения  каждым  школьником  нормативов,  которые определены  Положением  о  Всероссийском  физкультурно-спортивном комплексе  «Готов  к  труду  и  обороне»,  во  многом  зависит  от  правильного подбора  и  применения  в  процессе  физической  подготовки  упражнений общеразвивающей   направленности   и   упражнений   избирательно-направленного   воздействия,   включающих   в   работу   определенные (требуемые) мышечные группы и системы организма, а также от методики проведения внеурочных форм занятий.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FB72282-C978-40DA-A4CB-DFEDA8BF60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3947" y="3428999"/>
            <a:ext cx="2037345" cy="203734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334866A-8425-40AF-A134-E5E050C82C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08" y="363530"/>
            <a:ext cx="2183290" cy="217870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82A5B2A-489E-4A14-ACA6-D3B150FD24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34616" y="1291968"/>
            <a:ext cx="2016676" cy="2012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8400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5DA4CF-2A41-42BE-8BA7-0EE60C280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Готов к сдаче нормативов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C5C49AD-77D9-44DA-A151-0BB8ECD7F5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433" y="1853754"/>
            <a:ext cx="5915545" cy="3612591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Итоговое тестирование проводим по окончании учебного года</a:t>
            </a:r>
          </a:p>
          <a:p>
            <a:r>
              <a:rPr lang="ru-RU" dirty="0"/>
              <a:t>Определяем уровень подготовки каждого ученика</a:t>
            </a:r>
          </a:p>
          <a:p>
            <a:r>
              <a:rPr lang="ru-RU" dirty="0"/>
              <a:t>Заносим данные в журнал</a:t>
            </a:r>
          </a:p>
          <a:p>
            <a:r>
              <a:rPr lang="ru-RU" dirty="0"/>
              <a:t>Сообщаем ребятам, родителям и учителям физической культуры, что данный ученик претендует на участие в сдаче норм ГТО по плаванию, согласно степеням. 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A69A365-AF8A-4DDC-ADB8-8BD27932CE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5752" y="1853754"/>
            <a:ext cx="5705475" cy="38004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673656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F66F92-DCE3-4B47-B612-61F19C5E1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6287" y="522515"/>
            <a:ext cx="6400799" cy="1331240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 </a:t>
            </a:r>
            <a:br>
              <a:rPr lang="ru-RU" dirty="0"/>
            </a:br>
            <a:r>
              <a:rPr lang="ru-RU" dirty="0"/>
              <a:t>   Методы тренировки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37A00D-4028-418C-B5E6-B0B14A64BD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240782"/>
            <a:ext cx="5682751" cy="3225563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Основными методами воспитания скоростных способностей являются: метод   строго   регламентированного   упражнения   (метод   повторного выполнения действий, метод вариативного упражнения), соревновательный метод и игровой.</a:t>
            </a:r>
          </a:p>
          <a:p>
            <a:r>
              <a:rPr lang="ru-RU" dirty="0"/>
              <a:t>В нашей работе  используются методы развития быстроты, которые определяются  многократным   повторением  движения  с  предельной скоростью, дифференцированно для каждого возраста. Длительность  таких  упражнений  определяется  временем  в течение  которого  может  быть  сохранен  максимальный  темп.  </a:t>
            </a:r>
          </a:p>
          <a:p>
            <a:r>
              <a:rPr lang="ru-RU" dirty="0"/>
              <a:t>Упражнения, направленные  на  развитие  быстроты  двигательных  реакций, одновременно являются хорошим средством для тренировки скорости отдельных движений в плавании.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B2B7D81-A2D7-4887-BC29-22CA0DED77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2335" y="2213444"/>
            <a:ext cx="4211542" cy="24311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817873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F086D1-441B-46AC-8A4B-99D125F1D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756" y="804519"/>
            <a:ext cx="10319657" cy="1205151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развитие выносливости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D4D8205-E2F6-40DB-81F7-91BE9A9B51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756" y="2421653"/>
            <a:ext cx="6089301" cy="3044692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Равномерный, переменный,  интервальный,  игровой,  соревновательный  методы, метод круговой тренировки</a:t>
            </a:r>
          </a:p>
          <a:p>
            <a:r>
              <a:rPr lang="ru-RU" dirty="0"/>
              <a:t>Дополнительными средствами развития общей выносливости являлись дыхательные  упражнения,  заключающиеся  в  дозированном  изменении частоты и глубины дыхания, его ритма, в преднамеренной задержке дыхания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8B094E3-EBF9-459F-83A5-A45C195384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4211" y="2174149"/>
            <a:ext cx="5098753" cy="31816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222357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D2F8A7-9F24-45FC-B5AE-093539090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174" y="361741"/>
            <a:ext cx="6953460" cy="1492013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 от значка </a:t>
            </a:r>
            <a:r>
              <a:rPr lang="ru-RU" dirty="0" err="1"/>
              <a:t>гто</a:t>
            </a:r>
            <a:r>
              <a:rPr lang="ru-RU" dirty="0"/>
              <a:t> к олимпийским медалям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2E1D9CC-6D43-4D40-87EF-EDD7369EFB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6576" y="2015733"/>
            <a:ext cx="9688279" cy="3932892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Возрождение комплекса ГТО в учебных заведениях является принципиально важным для формирования у молодого поколения целеустремлённости и уверенности в своих силах.</a:t>
            </a:r>
          </a:p>
          <a:p>
            <a:r>
              <a:rPr lang="ru-RU" dirty="0"/>
              <a:t>Оздоровительное, прикладное и спортивное значение плавания определяет его важное место в системе физического воспитания и в комплексе «Готов к труду и обороне».</a:t>
            </a:r>
          </a:p>
          <a:p>
            <a:r>
              <a:rPr lang="ru-RU" dirty="0"/>
              <a:t> Плавание обязательно для всех одиннадцати возрастных групп, на которые подразделяются сдающие нормы на значок ГТО.</a:t>
            </a:r>
          </a:p>
          <a:p>
            <a:r>
              <a:rPr lang="ru-RU" dirty="0"/>
              <a:t>Каждый участник комплекса ГТО должен быть мотивирован на спортивный успех, на личный рекорд и конечно со временем стать олимпийским чемпионом.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72EF1D7-9E94-4D26-9EE1-18DA765D9F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7316" y="146957"/>
            <a:ext cx="2857500" cy="1600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0829149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75D5DA-E288-4782-A36D-D466A7F89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719191"/>
            <a:ext cx="4795109" cy="1134563"/>
          </a:xfrm>
        </p:spPr>
        <p:txBody>
          <a:bodyPr/>
          <a:lstStyle/>
          <a:p>
            <a:pPr algn="ctr"/>
            <a:r>
              <a:rPr lang="ru-RU" dirty="0"/>
              <a:t>1 и 2 ступень ГТО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030738C-B638-4248-94F6-DED23EAE71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433" y="2239766"/>
            <a:ext cx="4428163" cy="322658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Возраст 6-8 лет, дети ДО и обучающиеся 1 класса </a:t>
            </a:r>
          </a:p>
          <a:p>
            <a:pPr marL="0" indent="0">
              <a:buNone/>
            </a:pPr>
            <a:r>
              <a:rPr lang="ru-RU" dirty="0"/>
              <a:t>Дистанция 25 метров вольным стилем</a:t>
            </a:r>
          </a:p>
          <a:p>
            <a:pPr marL="0" indent="0">
              <a:buNone/>
            </a:pPr>
            <a:r>
              <a:rPr lang="ru-RU" dirty="0"/>
              <a:t>Золотой значок время преодоления -2.30 (мальчики и девочки)</a:t>
            </a:r>
          </a:p>
          <a:p>
            <a:pPr marL="0" indent="0">
              <a:buNone/>
            </a:pPr>
            <a:r>
              <a:rPr lang="ru-RU" dirty="0"/>
              <a:t>Серебряный значок – 2.40 (мальчики и девочки)</a:t>
            </a:r>
          </a:p>
          <a:p>
            <a:pPr marL="0" indent="0">
              <a:buNone/>
            </a:pPr>
            <a:r>
              <a:rPr lang="ru-RU" dirty="0"/>
              <a:t>Бронзовый значок – 3.00 (мальчики и девочки)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CE66BF8-83F6-4419-A0B2-2388598EBB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4707" y="141371"/>
            <a:ext cx="3537293" cy="20983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C5AF20D-C21A-4617-ABA9-99D8E719692D}"/>
              </a:ext>
            </a:extLst>
          </p:cNvPr>
          <p:cNvSpPr/>
          <p:nvPr/>
        </p:nvSpPr>
        <p:spPr>
          <a:xfrm>
            <a:off x="6462445" y="2342508"/>
            <a:ext cx="467474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Возраст 9-10 лет, обучающиеся 2,3 класса </a:t>
            </a:r>
          </a:p>
          <a:p>
            <a:endParaRPr lang="ru-RU" dirty="0"/>
          </a:p>
          <a:p>
            <a:r>
              <a:rPr lang="ru-RU" dirty="0"/>
              <a:t>Дистанция 50 метров вольным стилем</a:t>
            </a:r>
          </a:p>
          <a:p>
            <a:r>
              <a:rPr lang="ru-RU" dirty="0"/>
              <a:t>Золотой значок время преодоления -2.30 (мальчики и девочки)</a:t>
            </a:r>
          </a:p>
          <a:p>
            <a:endParaRPr lang="ru-RU" dirty="0"/>
          </a:p>
          <a:p>
            <a:r>
              <a:rPr lang="ru-RU" dirty="0"/>
              <a:t>Серебряный значок – 2.40 (мальчики и девочки)</a:t>
            </a:r>
          </a:p>
          <a:p>
            <a:endParaRPr lang="ru-RU" dirty="0"/>
          </a:p>
          <a:p>
            <a:r>
              <a:rPr lang="ru-RU" dirty="0"/>
              <a:t>Бронзовый значок – 3.00 (мальчики и девочки)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62881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712C7A-D164-4B66-818A-E3EB72CCD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13916"/>
            <a:ext cx="5310962" cy="1039838"/>
          </a:xfrm>
        </p:spPr>
        <p:txBody>
          <a:bodyPr/>
          <a:lstStyle/>
          <a:p>
            <a:pPr algn="ctr"/>
            <a:r>
              <a:rPr lang="ru-RU" dirty="0"/>
              <a:t>3 и 4 ступень ГТО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52C904-7378-4044-ADB4-22C311833C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533" y="2395418"/>
            <a:ext cx="5134708" cy="307092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Возраст </a:t>
            </a:r>
            <a:r>
              <a:rPr lang="en-US" dirty="0"/>
              <a:t>11-12 </a:t>
            </a:r>
            <a:r>
              <a:rPr lang="ru-RU" dirty="0"/>
              <a:t>лет, обучающиеся </a:t>
            </a:r>
            <a:r>
              <a:rPr lang="en-US" dirty="0"/>
              <a:t>4</a:t>
            </a:r>
            <a:r>
              <a:rPr lang="ru-RU" dirty="0"/>
              <a:t>,5 класса </a:t>
            </a:r>
          </a:p>
          <a:p>
            <a:pPr marL="0" indent="0">
              <a:buNone/>
            </a:pPr>
            <a:r>
              <a:rPr lang="ru-RU" dirty="0"/>
              <a:t>Дистанция 50 метров вольным стилем</a:t>
            </a:r>
          </a:p>
          <a:p>
            <a:pPr marL="0" indent="0">
              <a:buNone/>
            </a:pPr>
            <a:r>
              <a:rPr lang="ru-RU" dirty="0"/>
              <a:t>Золотой значок время преодоления -1.00 (мальчики) 1.05 (девочки)</a:t>
            </a:r>
          </a:p>
          <a:p>
            <a:pPr marL="0" indent="0">
              <a:buNone/>
            </a:pPr>
            <a:r>
              <a:rPr lang="ru-RU" dirty="0"/>
              <a:t>Серебряный значок – 1.20 (мальчики) 1.25 (девочки)</a:t>
            </a:r>
          </a:p>
          <a:p>
            <a:pPr marL="0" indent="0">
              <a:buNone/>
            </a:pPr>
            <a:r>
              <a:rPr lang="ru-RU" dirty="0"/>
              <a:t>Бронзовый значок – 1.30 (мальчики) 1.35 (девочки)</a:t>
            </a:r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2932DF8-102F-4FEB-A35E-CF7603C1018E}"/>
              </a:ext>
            </a:extLst>
          </p:cNvPr>
          <p:cNvSpPr/>
          <p:nvPr/>
        </p:nvSpPr>
        <p:spPr>
          <a:xfrm>
            <a:off x="5751007" y="2395418"/>
            <a:ext cx="6096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Возраст 13-15 лет, обучающиеся 6-8 класса </a:t>
            </a:r>
          </a:p>
          <a:p>
            <a:r>
              <a:rPr lang="ru-RU" dirty="0"/>
              <a:t>Дистанция 50 метров вольным стилем</a:t>
            </a:r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Золотой значок время преодоления -55 сек. (мальчики) 1.03 (девочки)</a:t>
            </a:r>
          </a:p>
          <a:p>
            <a:endParaRPr lang="ru-RU" dirty="0"/>
          </a:p>
          <a:p>
            <a:r>
              <a:rPr lang="ru-RU" dirty="0"/>
              <a:t>Серебряный значок – 1.15 (мальчики) 1.20 (девочки)</a:t>
            </a:r>
          </a:p>
          <a:p>
            <a:endParaRPr lang="ru-RU" dirty="0"/>
          </a:p>
          <a:p>
            <a:r>
              <a:rPr lang="ru-RU" dirty="0"/>
              <a:t>Бронзовый значок – 1.25 (мальчики) 1.30 (девочки)</a:t>
            </a:r>
          </a:p>
          <a:p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00D53E8-F24A-4150-BBFD-F99C48EC7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9779" y="110679"/>
            <a:ext cx="3065075" cy="20396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861585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4DDF13-A1C9-4DBE-848F-D97A13D77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V </a:t>
            </a:r>
            <a:r>
              <a:rPr lang="ru-RU" dirty="0"/>
              <a:t>ступень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424F5BB-3AE2-4AEB-BE41-E92EA403F1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4224" y="1853754"/>
            <a:ext cx="6020630" cy="3612591"/>
          </a:xfrm>
        </p:spPr>
        <p:txBody>
          <a:bodyPr/>
          <a:lstStyle/>
          <a:p>
            <a:r>
              <a:rPr lang="ru-RU" dirty="0"/>
              <a:t>Возраст </a:t>
            </a:r>
            <a:r>
              <a:rPr lang="en-US" dirty="0"/>
              <a:t>1</a:t>
            </a:r>
            <a:r>
              <a:rPr lang="ru-RU" dirty="0"/>
              <a:t>6</a:t>
            </a:r>
            <a:r>
              <a:rPr lang="en-US" dirty="0"/>
              <a:t>-1</a:t>
            </a:r>
            <a:r>
              <a:rPr lang="ru-RU" dirty="0"/>
              <a:t>7</a:t>
            </a:r>
            <a:r>
              <a:rPr lang="en-US" dirty="0"/>
              <a:t> </a:t>
            </a:r>
            <a:r>
              <a:rPr lang="ru-RU" dirty="0"/>
              <a:t>лет, обучающиеся 9-10 класса </a:t>
            </a:r>
          </a:p>
          <a:p>
            <a:r>
              <a:rPr lang="ru-RU" dirty="0"/>
              <a:t>Дистанция 50 метров вольным стилем</a:t>
            </a:r>
          </a:p>
          <a:p>
            <a:r>
              <a:rPr lang="ru-RU" dirty="0"/>
              <a:t>Золотой значок время преодоления -50 сек. (юноши) 1.02 (девушки)</a:t>
            </a:r>
          </a:p>
          <a:p>
            <a:r>
              <a:rPr lang="ru-RU" dirty="0"/>
              <a:t>Серебряный значок – 1.05 (юноши) 1.18 (девушки)</a:t>
            </a:r>
          </a:p>
          <a:p>
            <a:r>
              <a:rPr lang="ru-RU" dirty="0"/>
              <a:t> Бронзовый значок – 1.15 (юноши) 1.28 (девушки)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1EDD2B7-565B-47A4-B83B-BF8E7C42BA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524" y="2021184"/>
            <a:ext cx="3793614" cy="26512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414069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E7BEC8-1AF0-4F3D-93AF-68C481179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11 возрастных ступеней ГТО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F2B060F-1E25-4649-B01E-7BE6F6725A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Первая - пятая для школьников 6—8, 9—10, 11—12, 13—15 и 16—17 лет</a:t>
            </a:r>
          </a:p>
          <a:p>
            <a:r>
              <a:rPr lang="ru-RU" dirty="0"/>
              <a:t>остальные шесть — для взрослых 18—29, 30—39, 40—49, 50—59, 60—69 и старше 70 лет</a:t>
            </a:r>
          </a:p>
          <a:p>
            <a:r>
              <a:rPr lang="ru-RU" dirty="0"/>
              <a:t>Нормативы для мужчин сложнее нормативов для женщин</a:t>
            </a:r>
          </a:p>
          <a:p>
            <a:r>
              <a:rPr lang="ru-RU" dirty="0"/>
              <a:t>В тесты входит 13 видов спортивных упражнений: </a:t>
            </a:r>
          </a:p>
          <a:p>
            <a:r>
              <a:rPr lang="ru-RU" dirty="0"/>
              <a:t>бег, плавание, подтягивания на перекладине, стрельба и другие. </a:t>
            </a:r>
          </a:p>
          <a:p>
            <a:r>
              <a:rPr lang="ru-RU" dirty="0"/>
              <a:t>Часть упражнений обязательна, часть можно выбрать из предложенных.</a:t>
            </a:r>
          </a:p>
          <a:p>
            <a:r>
              <a:rPr lang="ru-RU" dirty="0"/>
              <a:t> Регионы могут включить в нормативы еще два вида тестов — например, национальные виды спорта или популярные в этой местности спортивные дисциплины.</a:t>
            </a:r>
          </a:p>
        </p:txBody>
      </p:sp>
    </p:spTree>
    <p:extLst>
      <p:ext uri="{BB962C8B-B14F-4D97-AF65-F5344CB8AC3E}">
        <p14:creationId xmlns:p14="http://schemas.microsoft.com/office/powerpoint/2010/main" val="27451438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Znanio.ru copy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>
                <a:hlinkClick r:id="rId2"/>
              </a:rPr>
              <a:t>Скачано с </a:t>
            </a:r>
            <a:r>
              <a:rPr lang="en-US">
                <a:hlinkClick r:id="rId2"/>
              </a:rPr>
              <a:t>www.znanio.ru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7249683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319</TotalTime>
  <Words>1218</Words>
  <Application>Microsoft Office PowerPoint</Application>
  <PresentationFormat>Широкоэкранный</PresentationFormat>
  <Paragraphs>100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9" baseType="lpstr">
      <vt:lpstr>Arial</vt:lpstr>
      <vt:lpstr>Gill Sans MT</vt:lpstr>
      <vt:lpstr>Галерея</vt:lpstr>
      <vt:lpstr> Всероссийский  физкультурно-спортивный комплекс  «Готов к труду и обороне» - успешная мотивация детей к занятию спортивным плаванием </vt:lpstr>
      <vt:lpstr>ГТО путь к успеху</vt:lpstr>
      <vt:lpstr>     ГТО - успешная мотивация детей </vt:lpstr>
      <vt:lpstr> Форма Подготовки к ГТО, как готовиться?</vt:lpstr>
      <vt:lpstr>Особенности  подготовки</vt:lpstr>
      <vt:lpstr>начало </vt:lpstr>
      <vt:lpstr>Успешность  выполнения ГТО</vt:lpstr>
      <vt:lpstr>Готов к сдаче нормативов</vt:lpstr>
      <vt:lpstr>     Методы тренировки </vt:lpstr>
      <vt:lpstr>развитие выносливости </vt:lpstr>
      <vt:lpstr> от значка гто к олимпийским медалям</vt:lpstr>
      <vt:lpstr>1 и 2 ступень ГТО</vt:lpstr>
      <vt:lpstr>3 и 4 ступень ГТО</vt:lpstr>
      <vt:lpstr>V ступень</vt:lpstr>
      <vt:lpstr> 11 возрастных ступеней ГТО</vt:lpstr>
      <vt:lpstr>Скачано с www.znanio.ru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Всероссийский физкультурно-спортивный комплекс «Готов к труду и обороне» - успешная мотивация детей к занятию спортивным плаванием</dc:title>
  <dc:creator>Роман Япаров</dc:creator>
  <cp:lastModifiedBy>Роман Япаров</cp:lastModifiedBy>
  <cp:revision>35</cp:revision>
  <dcterms:created xsi:type="dcterms:W3CDTF">2022-04-03T16:01:28Z</dcterms:created>
  <dcterms:modified xsi:type="dcterms:W3CDTF">2026-04-20T15:59:51Z</dcterms:modified>
</cp:coreProperties>
</file>