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8" r:id="rId2"/>
    <p:sldId id="260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86" r:id="rId12"/>
    <p:sldId id="270" r:id="rId13"/>
    <p:sldId id="274" r:id="rId14"/>
    <p:sldId id="279" r:id="rId15"/>
    <p:sldId id="280" r:id="rId16"/>
    <p:sldId id="281" r:id="rId17"/>
    <p:sldId id="283" r:id="rId18"/>
    <p:sldId id="284" r:id="rId19"/>
    <p:sldId id="285" r:id="rId20"/>
    <p:sldId id="275" r:id="rId21"/>
    <p:sldId id="278" r:id="rId22"/>
    <p:sldId id="276" r:id="rId23"/>
    <p:sldId id="27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6B5DB-E337-4435-AE04-40C991498933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277FD-6154-44C0-888C-E60539FFAA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6B5DB-E337-4435-AE04-40C991498933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277FD-6154-44C0-888C-E60539FFAA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6B5DB-E337-4435-AE04-40C991498933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277FD-6154-44C0-888C-E60539FFAA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6B5DB-E337-4435-AE04-40C991498933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277FD-6154-44C0-888C-E60539FFAA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6B5DB-E337-4435-AE04-40C991498933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277FD-6154-44C0-888C-E60539FFAA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6B5DB-E337-4435-AE04-40C991498933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277FD-6154-44C0-888C-E60539FFAA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6B5DB-E337-4435-AE04-40C991498933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277FD-6154-44C0-888C-E60539FFAA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6B5DB-E337-4435-AE04-40C991498933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277FD-6154-44C0-888C-E60539FFAA0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6B5DB-E337-4435-AE04-40C991498933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68277FD-6154-44C0-888C-E60539FFAA0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6B5DB-E337-4435-AE04-40C991498933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277FD-6154-44C0-888C-E60539FFAA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C6B5DB-E337-4435-AE04-40C991498933}" type="datetimeFigureOut">
              <a:rPr lang="ru-RU" smtClean="0"/>
              <a:t>05.02.2020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8277FD-6154-44C0-888C-E60539FFAA0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568277FD-6154-44C0-888C-E60539FFAA0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E4C6B5DB-E337-4435-AE04-40C991498933}" type="datetimeFigureOut">
              <a:rPr lang="ru-RU" smtClean="0"/>
              <a:t>05.02.2020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16832"/>
            <a:ext cx="7659687" cy="1080120"/>
          </a:xfrm>
        </p:spPr>
        <p:txBody>
          <a:bodyPr/>
          <a:lstStyle/>
          <a:p>
            <a:r>
              <a:rPr lang="ru-RU" b="1" u="sng" dirty="0" smtClean="0">
                <a:solidFill>
                  <a:srgbClr val="002060"/>
                </a:solidFill>
              </a:rPr>
              <a:t>Цель урока </a:t>
            </a:r>
            <a:r>
              <a:rPr lang="ru-RU" dirty="0" smtClean="0">
                <a:solidFill>
                  <a:srgbClr val="002060"/>
                </a:solidFill>
              </a:rPr>
              <a:t>: расширить  </a:t>
            </a:r>
            <a:r>
              <a:rPr lang="ru-RU" dirty="0">
                <a:solidFill>
                  <a:srgbClr val="002060"/>
                </a:solidFill>
              </a:rPr>
              <a:t>знания о грибах, их многообразии и значении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/>
            </a:r>
            <a:br>
              <a:rPr lang="ru-RU" dirty="0">
                <a:solidFill>
                  <a:srgbClr val="002060"/>
                </a:solidFill>
              </a:rPr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332657"/>
            <a:ext cx="7772400" cy="936104"/>
          </a:xfrm>
        </p:spPr>
        <p:txBody>
          <a:bodyPr>
            <a:noAutofit/>
          </a:bodyPr>
          <a:lstStyle/>
          <a:p>
            <a:r>
              <a:rPr lang="ru-RU" sz="3200" b="1" u="sng" dirty="0" smtClean="0">
                <a:solidFill>
                  <a:srgbClr val="002060"/>
                </a:solidFill>
              </a:rPr>
              <a:t>Тема урока</a:t>
            </a:r>
            <a:r>
              <a:rPr lang="ru-RU" sz="3200" b="1" dirty="0" smtClean="0">
                <a:solidFill>
                  <a:srgbClr val="002060"/>
                </a:solidFill>
              </a:rPr>
              <a:t>: « Грибы, их многообразие и значение в природе и жизни человека»</a:t>
            </a:r>
            <a:endParaRPr lang="ru-RU" sz="32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8513" y="3501008"/>
            <a:ext cx="4977903" cy="3240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45320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043608" y="260648"/>
            <a:ext cx="6534472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470"/>
              </a:lnSpc>
              <a:spcAft>
                <a:spcPts val="0"/>
              </a:spcAft>
            </a:pPr>
            <a:r>
              <a:rPr lang="ru-RU" sz="3600" b="1" dirty="0" smtClean="0">
                <a:solidFill>
                  <a:srgbClr val="002060"/>
                </a:solidFill>
                <a:effectLst/>
                <a:latin typeface="Times New Roman"/>
                <a:ea typeface="Times New Roman"/>
                <a:cs typeface="Times New Roman"/>
              </a:rPr>
              <a:t>Задачи:</a:t>
            </a:r>
          </a:p>
          <a:p>
            <a:pPr algn="ctr">
              <a:lnSpc>
                <a:spcPts val="1470"/>
              </a:lnSpc>
              <a:spcAft>
                <a:spcPts val="0"/>
              </a:spcAft>
            </a:pPr>
            <a:endParaRPr lang="ru-RU" sz="2000" b="1" dirty="0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251881" y="1268760"/>
            <a:ext cx="4572000" cy="526297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1.Изучить </a:t>
            </a:r>
            <a:r>
              <a:rPr lang="ru-RU" sz="2400" dirty="0">
                <a:solidFill>
                  <a:srgbClr val="002060"/>
                </a:solidFill>
              </a:rPr>
              <a:t>особенности строения и процессы жизнедеятельности шляпочных  и плесневых грибов, одноклеточных грибов – дрожжей;</a:t>
            </a: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2.Раскрыть </a:t>
            </a:r>
            <a:r>
              <a:rPr lang="ru-RU" sz="2400" dirty="0">
                <a:solidFill>
                  <a:srgbClr val="002060"/>
                </a:solidFill>
              </a:rPr>
              <a:t>значение грибов в природе и жизни человека;</a:t>
            </a:r>
          </a:p>
          <a:p>
            <a:pPr lvl="0"/>
            <a:r>
              <a:rPr lang="ru-RU" sz="2400" dirty="0" smtClean="0">
                <a:solidFill>
                  <a:srgbClr val="002060"/>
                </a:solidFill>
              </a:rPr>
              <a:t>3.Вовлечение </a:t>
            </a:r>
            <a:r>
              <a:rPr lang="ru-RU" sz="2400" dirty="0">
                <a:solidFill>
                  <a:srgbClr val="002060"/>
                </a:solidFill>
              </a:rPr>
              <a:t>учащихся в активный познавательный процесс, формирование способности к самостоятельной мыслительной, практической и исследовательской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25745046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45"/>
            <a:ext cx="8422889" cy="6853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81886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Андрей\Desktop\screen3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8064896" cy="65527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199523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3244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2286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064896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67505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460431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99370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8440818" cy="685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4630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136904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8741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97"/>
            <a:ext cx="8532440" cy="683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97848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Андрей\Desktop\img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" y="0"/>
            <a:ext cx="8387906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83598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2871"/>
            <a:ext cx="8208912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48291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3244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24758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дрожжи хлебопекарные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484784"/>
            <a:ext cx="3657600" cy="468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1700808"/>
            <a:ext cx="3657600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777103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548680"/>
            <a:ext cx="828092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946356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" y="332657"/>
            <a:ext cx="5579665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212976"/>
            <a:ext cx="3960440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101" y="3212976"/>
            <a:ext cx="4283521" cy="3543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868145" y="385368"/>
            <a:ext cx="24482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002060"/>
                </a:solidFill>
              </a:rPr>
              <a:t>плесень на продуктах</a:t>
            </a:r>
          </a:p>
        </p:txBody>
      </p:sp>
    </p:spTree>
    <p:extLst>
      <p:ext uri="{BB962C8B-B14F-4D97-AF65-F5344CB8AC3E}">
        <p14:creationId xmlns:p14="http://schemas.microsoft.com/office/powerpoint/2010/main" val="13281088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dirty="0" smtClean="0">
                <a:solidFill>
                  <a:srgbClr val="002060"/>
                </a:solidFill>
              </a:rPr>
              <a:t>Грибковые </a:t>
            </a:r>
            <a:r>
              <a:rPr lang="ru-RU" sz="3600" dirty="0">
                <a:solidFill>
                  <a:srgbClr val="002060"/>
                </a:solidFill>
              </a:rPr>
              <a:t>заболевания растений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556792"/>
            <a:ext cx="7776864" cy="4695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11494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62" y="144463"/>
            <a:ext cx="3923481" cy="2780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3" y="144463"/>
            <a:ext cx="4320479" cy="2780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182" y="2924945"/>
            <a:ext cx="8256240" cy="3748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0991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</a:t>
            </a:r>
            <a:r>
              <a:rPr lang="ru-RU" dirty="0" smtClean="0">
                <a:solidFill>
                  <a:srgbClr val="002060"/>
                </a:solidFill>
              </a:rPr>
              <a:t>Грибы </a:t>
            </a:r>
            <a:r>
              <a:rPr lang="ru-RU" dirty="0">
                <a:solidFill>
                  <a:srgbClr val="002060"/>
                </a:solidFill>
              </a:rPr>
              <a:t>в природе</a:t>
            </a:r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064" y="1600200"/>
            <a:ext cx="6546272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64688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 dirty="0" smtClean="0">
                <a:solidFill>
                  <a:srgbClr val="002060"/>
                </a:solidFill>
              </a:rPr>
              <a:t>Домашнее задание: </a:t>
            </a:r>
            <a:r>
              <a:rPr lang="ru-RU" dirty="0" smtClean="0">
                <a:solidFill>
                  <a:srgbClr val="002060"/>
                </a:solidFill>
              </a:rPr>
              <a:t>Параграф 20, стр.102 вопросы.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1114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9" y="-482"/>
            <a:ext cx="8460432" cy="682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29592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3016"/>
            <a:ext cx="7620000" cy="1800200"/>
          </a:xfrm>
        </p:spPr>
        <p:txBody>
          <a:bodyPr/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dirty="0">
                <a:solidFill>
                  <a:srgbClr val="000000"/>
                </a:solidFill>
                <a:latin typeface="Open Sans"/>
              </a:rPr>
            </a:br>
            <a:r>
              <a:rPr lang="ru-RU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dirty="0">
                <a:solidFill>
                  <a:srgbClr val="000000"/>
                </a:solidFill>
                <a:latin typeface="Open Sans"/>
              </a:rPr>
            </a:br>
            <a:r>
              <a:rPr lang="ru-RU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dirty="0">
                <a:solidFill>
                  <a:srgbClr val="000000"/>
                </a:solidFill>
                <a:latin typeface="Open Sans"/>
              </a:rPr>
            </a:br>
            <a:r>
              <a:rPr lang="ru-RU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dirty="0">
                <a:solidFill>
                  <a:srgbClr val="000000"/>
                </a:solidFill>
                <a:latin typeface="Open Sans"/>
              </a:rPr>
            </a:br>
            <a:r>
              <a:rPr lang="ru-RU" dirty="0"/>
              <a:t> </a:t>
            </a:r>
            <a:r>
              <a:rPr lang="ru-RU" sz="3200" dirty="0" smtClean="0"/>
              <a:t> </a:t>
            </a:r>
            <a:r>
              <a:rPr lang="ru-RU" sz="3200" b="1" u="sng" dirty="0">
                <a:solidFill>
                  <a:srgbClr val="002060"/>
                </a:solidFill>
              </a:rPr>
              <a:t>Кто такой гриб-паразит? (напишите определение понятия</a:t>
            </a:r>
            <a:r>
              <a:rPr lang="ru-RU" sz="3200" b="1" u="sng" dirty="0" smtClean="0">
                <a:solidFill>
                  <a:srgbClr val="002060"/>
                </a:solidFill>
              </a:rPr>
              <a:t>)</a:t>
            </a:r>
            <a:br>
              <a:rPr lang="ru-RU" sz="3200" b="1" u="sng" dirty="0" smtClean="0">
                <a:solidFill>
                  <a:srgbClr val="002060"/>
                </a:solidFill>
              </a:rPr>
            </a:br>
            <a:r>
              <a:rPr lang="ru-RU" sz="3200" dirty="0">
                <a:solidFill>
                  <a:srgbClr val="002060"/>
                </a:solidFill>
              </a:rPr>
              <a:t/>
            </a:r>
            <a:br>
              <a:rPr lang="ru-RU" sz="3200" dirty="0">
                <a:solidFill>
                  <a:srgbClr val="002060"/>
                </a:solidFill>
              </a:rPr>
            </a:br>
            <a:r>
              <a:rPr lang="ru-RU" sz="3200" dirty="0">
                <a:solidFill>
                  <a:srgbClr val="002060"/>
                </a:solidFill>
              </a:rPr>
              <a:t>Это группа грибов, которые питаются за счет питательных веществ живых организмов, вызывая в них болезни</a:t>
            </a:r>
            <a:r>
              <a:rPr lang="ru-RU" sz="3200" dirty="0">
                <a:solidFill>
                  <a:srgbClr val="002060"/>
                </a:solidFill>
                <a:latin typeface="Open Sans"/>
              </a:rPr>
              <a:t/>
            </a:r>
            <a:br>
              <a:rPr lang="ru-RU" sz="3200" dirty="0">
                <a:solidFill>
                  <a:srgbClr val="002060"/>
                </a:solidFill>
                <a:latin typeface="Open Sans"/>
              </a:rPr>
            </a:br>
            <a:r>
              <a:rPr lang="ru-RU" dirty="0">
                <a:solidFill>
                  <a:srgbClr val="002060"/>
                </a:solidFill>
                <a:latin typeface="Open Sans"/>
              </a:rPr>
              <a:t/>
            </a:r>
            <a:br>
              <a:rPr lang="ru-RU" dirty="0">
                <a:solidFill>
                  <a:srgbClr val="002060"/>
                </a:solidFill>
                <a:latin typeface="Open Sans"/>
              </a:rPr>
            </a:br>
            <a:r>
              <a:rPr lang="ru-RU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dirty="0">
                <a:solidFill>
                  <a:srgbClr val="000000"/>
                </a:solidFill>
                <a:latin typeface="Open Sans"/>
              </a:rPr>
            </a:br>
            <a:r>
              <a:rPr lang="ru-RU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dirty="0">
                <a:solidFill>
                  <a:srgbClr val="000000"/>
                </a:solidFill>
                <a:latin typeface="Open Sans"/>
              </a:rPr>
            </a:br>
            <a:r>
              <a:rPr lang="ru-RU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dirty="0">
                <a:solidFill>
                  <a:srgbClr val="000000"/>
                </a:solidFill>
                <a:latin typeface="Open Sans"/>
              </a:rPr>
            </a:br>
            <a:r>
              <a:rPr lang="ru-RU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dirty="0">
                <a:solidFill>
                  <a:srgbClr val="000000"/>
                </a:solidFill>
                <a:latin typeface="Open Sans"/>
              </a:rPr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03384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7620000" cy="6120680"/>
          </a:xfrm>
        </p:spPr>
        <p:txBody>
          <a:bodyPr/>
          <a:lstStyle/>
          <a:p>
            <a:r>
              <a:rPr lang="ru-RU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dirty="0">
                <a:solidFill>
                  <a:srgbClr val="000000"/>
                </a:solidFill>
                <a:latin typeface="Open Sans"/>
              </a:rPr>
            </a:br>
            <a:r>
              <a:rPr lang="ru-RU" sz="2400" dirty="0">
                <a:solidFill>
                  <a:srgbClr val="000000"/>
                </a:solidFill>
                <a:latin typeface="Open Sans"/>
              </a:rPr>
              <a:t>Грибы имеют признаки сходства с </a:t>
            </a:r>
            <a:r>
              <a:rPr lang="ru-RU" sz="2400" dirty="0" smtClean="0">
                <a:solidFill>
                  <a:srgbClr val="000000"/>
                </a:solidFill>
                <a:latin typeface="Open Sans"/>
              </a:rPr>
              <a:t>____</a:t>
            </a:r>
            <a:r>
              <a:rPr lang="ru-RU" sz="2400" dirty="0" err="1" smtClean="0">
                <a:solidFill>
                  <a:srgbClr val="000000"/>
                </a:solidFill>
                <a:latin typeface="Open Sans"/>
              </a:rPr>
              <a:t>животными___и</a:t>
            </a:r>
            <a:r>
              <a:rPr lang="ru-RU" sz="2400" dirty="0" smtClean="0">
                <a:solidFill>
                  <a:srgbClr val="000000"/>
                </a:solidFill>
                <a:latin typeface="Open Sans"/>
              </a:rPr>
              <a:t> _растениями_.</a:t>
            </a:r>
            <a:r>
              <a:rPr lang="ru-RU" sz="2400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Open Sans"/>
              </a:rPr>
            </a:br>
            <a:r>
              <a:rPr lang="ru-RU" sz="2400" dirty="0">
                <a:solidFill>
                  <a:srgbClr val="000000"/>
                </a:solidFill>
                <a:latin typeface="Open Sans"/>
              </a:rPr>
              <a:t>Тело гриба </a:t>
            </a:r>
            <a:r>
              <a:rPr lang="ru-RU" sz="2400" dirty="0" err="1">
                <a:solidFill>
                  <a:srgbClr val="000000"/>
                </a:solidFill>
                <a:latin typeface="Open Sans"/>
              </a:rPr>
              <a:t>называется</a:t>
            </a:r>
            <a:r>
              <a:rPr lang="ru-RU" sz="2400" dirty="0" err="1" smtClean="0">
                <a:solidFill>
                  <a:srgbClr val="000000"/>
                </a:solidFill>
                <a:latin typeface="Open Sans"/>
              </a:rPr>
              <a:t>____плодовое</a:t>
            </a:r>
            <a:r>
              <a:rPr lang="ru-RU" sz="2400" dirty="0" smtClean="0">
                <a:solidFill>
                  <a:srgbClr val="000000"/>
                </a:solidFill>
                <a:latin typeface="Open Sans"/>
              </a:rPr>
              <a:t> тело_, </a:t>
            </a:r>
            <a:r>
              <a:rPr lang="ru-RU" sz="2400" dirty="0">
                <a:solidFill>
                  <a:srgbClr val="000000"/>
                </a:solidFill>
                <a:latin typeface="Open Sans"/>
              </a:rPr>
              <a:t>представлено тонкими ветвящимися нитями </a:t>
            </a:r>
            <a:r>
              <a:rPr lang="ru-RU" sz="2800" dirty="0" smtClean="0">
                <a:solidFill>
                  <a:srgbClr val="000000"/>
                </a:solidFill>
                <a:latin typeface="Open Sans"/>
              </a:rPr>
              <a:t>гифами</a:t>
            </a:r>
            <a:r>
              <a:rPr lang="ru-RU" dirty="0" smtClean="0">
                <a:solidFill>
                  <a:srgbClr val="000000"/>
                </a:solidFill>
                <a:latin typeface="Open Sans"/>
              </a:rPr>
              <a:t>_</a:t>
            </a:r>
            <a:r>
              <a:rPr lang="ru-RU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dirty="0">
                <a:solidFill>
                  <a:srgbClr val="000000"/>
                </a:solidFill>
                <a:latin typeface="Open Sans"/>
              </a:rPr>
            </a:br>
            <a:r>
              <a:rPr lang="ru-RU" sz="2400" dirty="0">
                <a:solidFill>
                  <a:srgbClr val="000000"/>
                </a:solidFill>
                <a:latin typeface="Open Sans"/>
              </a:rPr>
              <a:t>Плодовое тело подберёзовика образовано ножкой и </a:t>
            </a:r>
            <a:r>
              <a:rPr lang="ru-RU" sz="2400" dirty="0" smtClean="0">
                <a:solidFill>
                  <a:srgbClr val="000000"/>
                </a:solidFill>
                <a:latin typeface="Open Sans"/>
              </a:rPr>
              <a:t>_шляпкой_.</a:t>
            </a:r>
            <a:r>
              <a:rPr lang="ru-RU" sz="2400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Open Sans"/>
              </a:rPr>
            </a:br>
            <a:r>
              <a:rPr lang="ru-RU" sz="2400" dirty="0">
                <a:solidFill>
                  <a:srgbClr val="000000"/>
                </a:solidFill>
                <a:latin typeface="Open Sans"/>
              </a:rPr>
              <a:t>Грибы размножаются </a:t>
            </a:r>
            <a:r>
              <a:rPr lang="ru-RU" sz="2400" dirty="0" smtClean="0">
                <a:solidFill>
                  <a:srgbClr val="000000"/>
                </a:solidFill>
                <a:latin typeface="Open Sans"/>
              </a:rPr>
              <a:t>_</a:t>
            </a:r>
            <a:r>
              <a:rPr lang="ru-RU" sz="2400" dirty="0" err="1" smtClean="0">
                <a:solidFill>
                  <a:srgbClr val="000000"/>
                </a:solidFill>
                <a:latin typeface="Open Sans"/>
              </a:rPr>
              <a:t>спорами__</a:t>
            </a:r>
            <a:r>
              <a:rPr lang="ru-RU" sz="2400" dirty="0" err="1">
                <a:solidFill>
                  <a:srgbClr val="000000"/>
                </a:solidFill>
                <a:latin typeface="Open Sans"/>
              </a:rPr>
              <a:t>и</a:t>
            </a:r>
            <a:r>
              <a:rPr lang="ru-RU" sz="2400" dirty="0">
                <a:solidFill>
                  <a:srgbClr val="000000"/>
                </a:solidFill>
                <a:latin typeface="Open Sans"/>
              </a:rPr>
              <a:t> частями </a:t>
            </a:r>
            <a:r>
              <a:rPr lang="ru-RU" sz="2400" dirty="0" smtClean="0">
                <a:solidFill>
                  <a:srgbClr val="000000"/>
                </a:solidFill>
                <a:latin typeface="Open Sans"/>
              </a:rPr>
              <a:t>_грибницы.</a:t>
            </a:r>
            <a:r>
              <a:rPr lang="ru-RU" sz="2400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Open Sans"/>
              </a:rPr>
            </a:br>
            <a:r>
              <a:rPr lang="ru-RU" sz="2400" dirty="0">
                <a:solidFill>
                  <a:srgbClr val="000000"/>
                </a:solidFill>
                <a:latin typeface="Open Sans"/>
              </a:rPr>
              <a:t>Грибы питаются готовыми органическими веществами, поэтому их называют </a:t>
            </a:r>
            <a:r>
              <a:rPr lang="ru-RU" sz="2400" dirty="0" smtClean="0">
                <a:solidFill>
                  <a:srgbClr val="000000"/>
                </a:solidFill>
                <a:latin typeface="Open Sans"/>
              </a:rPr>
              <a:t>__</a:t>
            </a:r>
            <a:r>
              <a:rPr lang="ru-RU" sz="2400" dirty="0" err="1" smtClean="0">
                <a:solidFill>
                  <a:srgbClr val="000000"/>
                </a:solidFill>
                <a:latin typeface="Open Sans"/>
              </a:rPr>
              <a:t>сапрафиты</a:t>
            </a:r>
            <a:r>
              <a:rPr lang="ru-RU" sz="2400" dirty="0" smtClean="0">
                <a:solidFill>
                  <a:srgbClr val="000000"/>
                </a:solidFill>
                <a:latin typeface="Open Sans"/>
              </a:rPr>
              <a:t>.</a:t>
            </a:r>
            <a:r>
              <a:rPr lang="ru-RU" sz="2400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sz="2400" dirty="0">
                <a:solidFill>
                  <a:srgbClr val="000000"/>
                </a:solidFill>
                <a:latin typeface="Open Sans"/>
              </a:rPr>
            </a:br>
            <a:r>
              <a:rPr lang="ru-RU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dirty="0">
                <a:solidFill>
                  <a:srgbClr val="000000"/>
                </a:solidFill>
                <a:latin typeface="Open Sans"/>
              </a:rPr>
            </a:br>
            <a:r>
              <a:rPr lang="ru-RU" dirty="0">
                <a:solidFill>
                  <a:srgbClr val="000000"/>
                </a:solidFill>
                <a:latin typeface="Open Sans"/>
              </a:rPr>
              <a:t/>
            </a:r>
            <a:br>
              <a:rPr lang="ru-RU" dirty="0">
                <a:solidFill>
                  <a:srgbClr val="000000"/>
                </a:solidFill>
                <a:latin typeface="Open Sans"/>
              </a:rPr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28223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147</TotalTime>
  <Words>59</Words>
  <Application>Microsoft Office PowerPoint</Application>
  <PresentationFormat>Экран (4:3)</PresentationFormat>
  <Paragraphs>13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Соседство</vt:lpstr>
      <vt:lpstr>Цель урока : расширить  знания о грибах, их многообразии и значении.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дрожжи хлебопекарные</vt:lpstr>
      <vt:lpstr>Презентация PowerPoint</vt:lpstr>
      <vt:lpstr>Презентация PowerPoint</vt:lpstr>
      <vt:lpstr>Грибковые заболевания растений</vt:lpstr>
      <vt:lpstr>Презентация PowerPoint</vt:lpstr>
      <vt:lpstr>             Грибы в природе</vt:lpstr>
      <vt:lpstr>Домашнее задание: Параграф 20, стр.102 вопросы.</vt:lpstr>
      <vt:lpstr>Презентация PowerPoint</vt:lpstr>
      <vt:lpstr>        Кто такой гриб-паразит? (напишите определение понятия)  Это группа грибов, которые питаются за счет питательных веществ живых организмов, вызывая в них болезни             </vt:lpstr>
      <vt:lpstr> Грибы имеют признаки сходства с ____животными___и _растениями_. Тело гриба называется____плодовое тело_, представлено тонкими ветвящимися нитями гифами_ Плодовое тело подберёзовика образовано ножкой и _шляпкой_. Грибы размножаются _спорами__и частями _грибницы. Грибы питаются готовыми органическими веществами, поэтому их называют __сапрафиты.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Андрей</dc:creator>
  <cp:lastModifiedBy>Андрей</cp:lastModifiedBy>
  <cp:revision>16</cp:revision>
  <dcterms:created xsi:type="dcterms:W3CDTF">2020-02-05T10:09:28Z</dcterms:created>
  <dcterms:modified xsi:type="dcterms:W3CDTF">2020-02-05T14:18:13Z</dcterms:modified>
</cp:coreProperties>
</file>