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308" r:id="rId3"/>
    <p:sldId id="309" r:id="rId4"/>
    <p:sldId id="257" r:id="rId5"/>
    <p:sldId id="307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66" r:id="rId18"/>
    <p:sldId id="267" r:id="rId19"/>
    <p:sldId id="287" r:id="rId20"/>
    <p:sldId id="288" r:id="rId21"/>
    <p:sldId id="270" r:id="rId22"/>
    <p:sldId id="293" r:id="rId23"/>
    <p:sldId id="294" r:id="rId24"/>
    <p:sldId id="296" r:id="rId25"/>
    <p:sldId id="298" r:id="rId26"/>
    <p:sldId id="295" r:id="rId27"/>
    <p:sldId id="297" r:id="rId28"/>
    <p:sldId id="301" r:id="rId29"/>
    <p:sldId id="300" r:id="rId30"/>
    <p:sldId id="304" r:id="rId31"/>
    <p:sldId id="303" r:id="rId32"/>
    <p:sldId id="302" r:id="rId33"/>
    <p:sldId id="299" r:id="rId34"/>
    <p:sldId id="305" r:id="rId35"/>
    <p:sldId id="306" r:id="rId36"/>
    <p:sldId id="310" r:id="rId37"/>
    <p:sldId id="311" r:id="rId38"/>
    <p:sldId id="312" r:id="rId39"/>
    <p:sldId id="313" r:id="rId40"/>
    <p:sldId id="314" r:id="rId41"/>
    <p:sldId id="315" r:id="rId42"/>
    <p:sldId id="317" r:id="rId43"/>
    <p:sldId id="319" r:id="rId44"/>
    <p:sldId id="320" r:id="rId45"/>
    <p:sldId id="321" r:id="rId46"/>
    <p:sldId id="322" r:id="rId47"/>
    <p:sldId id="323" r:id="rId48"/>
    <p:sldId id="324" r:id="rId49"/>
    <p:sldId id="325" r:id="rId50"/>
    <p:sldId id="326" r:id="rId51"/>
    <p:sldId id="327" r:id="rId5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3B12A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6EC2F7-D08D-4DF7-8001-884DE8FF9403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ED135C-FC4F-44EA-8CD2-42ED5D18594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03132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6CDC85-A62E-460E-B2CD-599CCC362230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A6F4B7-377E-45AA-BA28-1F7DA33DF21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9002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46EE37-8458-4255-9A87-08CA47303A87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A85A92-C81A-41EE-B9E0-9663FE50AA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50479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ACAAF9-4C5F-4F24-A8ED-17D4A22B7EF2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C4F675-5896-409E-BB9D-6388D9830DC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79872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C3A08D-7C33-419E-8E16-30F8529265A2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EC8DB9-721E-4919-BFB0-325CD648E23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63442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D25DD2-D392-488E-BF4C-429F68757A2D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4E058B-D98F-4333-981F-3AF19B59999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12570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315626-76CC-44E7-8E00-3C47F89F0DA4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A860A8-9A81-4859-9CA1-FB503AF237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212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54B2F6-AA47-4C53-9F9C-372FEFE51ACB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51CA9-840C-4DBA-9E6B-6A6BD1B8038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67167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8CAEEE-40AD-4B3B-99CC-C6137F4A8F2C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88487B-9174-411A-B117-2A7E021FAB7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55514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1CEBDB-FF72-4598-BF55-D2A700A0E358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E5DAA-5B39-4C4C-86B5-DDD787402F0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0539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1CEBDB-FF72-4598-BF55-D2A700A0E358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E5DAA-5B39-4C4C-86B5-DDD787402F0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964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1CEBDB-FF72-4598-BF55-D2A700A0E358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E5DAA-5B39-4C4C-86B5-DDD787402F0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760783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1CEBDB-FF72-4598-BF55-D2A700A0E358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E5DAA-5B39-4C4C-86B5-DDD787402F0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854834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1CEBDB-FF72-4598-BF55-D2A700A0E358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E5DAA-5B39-4C4C-86B5-DDD787402F0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28771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55385C-95C1-477A-9335-3EC296EBCB89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161BFD-A38F-45BA-9505-E320C892FBC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505456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357AFF-22E0-4602-8649-AE645EB69D25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1C2AA1-B6E4-4E84-A488-AF1327A79FF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092681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31A18-378C-4F72-97C7-34A1ECB5F5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51192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71CEBDB-FF72-4598-BF55-D2A700A0E358}" type="datetimeFigureOut">
              <a:rPr lang="en-US" smtClean="0"/>
              <a:pPr>
                <a:defRPr/>
              </a:pPr>
              <a:t>4/4/2024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E88E5DAA-5B39-4C4C-86B5-DDD787402F0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12419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  <p:sldLayoutId id="214748379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475656" y="476672"/>
            <a:ext cx="6624638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4400" dirty="0" smtClean="0"/>
          </a:p>
          <a:p>
            <a:pPr algn="ctr">
              <a:spcBef>
                <a:spcPct val="50000"/>
              </a:spcBef>
            </a:pPr>
            <a:r>
              <a:rPr lang="ru-RU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Правописание </a:t>
            </a:r>
            <a:r>
              <a:rPr lang="ru-RU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суффиксов разных частей речи </a:t>
            </a: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(кроме Н-НН и суффиксов причастий)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6347713" cy="13208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11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Формулировка задания.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Укажите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варианты ответов, в которых в обоих словах одного ряда пропущена одна и та же буква.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номера ответов.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762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196752"/>
            <a:ext cx="6347714" cy="4844611"/>
          </a:xfrm>
        </p:spPr>
        <p:txBody>
          <a:bodyPr>
            <a:normAutofit lnSpcReduction="10000"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выполнения.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Внимательно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читаем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Определяем часть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речи.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Сначала работаем с существительными и прилагательными, т.к. они вызывают меньше всего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вопросов,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сверяемся с теорией и ставим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гласную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Глаголы и другие части речи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оставляем на "десерт". Сверяемся с таблицей, не забываем проверять вид глагола. Самую большую трудность представляет различение суффиксов глаголов 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-, -ива, -</a:t>
            </a:r>
            <a:r>
              <a:rPr lang="ru-R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Не забываем об исключениях. 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Выписываем номера ответов (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2 до 4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 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215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260350"/>
            <a:ext cx="9396413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варианты ответов, в которых в обоих словах одного ряда пропущена одна и та же буква. Запишите номера ответов.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гор..ц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кавказ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..кий,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брат..кий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во..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коч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бел..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нький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сух..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нький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врем..чко,лис..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нька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260350"/>
            <a:ext cx="939641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варианты ответов, в которых в обоих словах одного ряда пропущена одна и та же буква. Запишите номера ответов.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гор..ц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кавказ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..кий,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брат..кий</a:t>
            </a:r>
            <a:endParaRPr lang="ru-RU" sz="3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во..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коч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3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бел..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нький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сух..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нький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врем..чко,лис..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нька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3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161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Прямоугольник 2"/>
          <p:cNvSpPr>
            <a:spLocks noChangeArrowheads="1"/>
          </p:cNvSpPr>
          <p:nvPr/>
        </p:nvSpPr>
        <p:spPr bwMode="auto">
          <a:xfrm>
            <a:off x="2231628" y="214313"/>
            <a:ext cx="45600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Суффиксы существительных</a:t>
            </a:r>
          </a:p>
        </p:txBody>
      </p:sp>
      <p:sp>
        <p:nvSpPr>
          <p:cNvPr id="16386" name="Прямоугольник 3"/>
          <p:cNvSpPr>
            <a:spLocks noChangeArrowheads="1"/>
          </p:cNvSpPr>
          <p:nvPr/>
        </p:nvSpPr>
        <p:spPr bwMode="auto">
          <a:xfrm>
            <a:off x="0" y="1214438"/>
            <a:ext cx="8929688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Суффикс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(-ник,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-чик)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склонении сохраняет гласный звук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стол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а, чайн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а, мальч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имеет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«беглый» гласный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ореш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оре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 существительных мужского рода — суффикс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ец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«беглым»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\ гор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 — го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рц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а;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существительных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женского рода —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иц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красав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иц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а;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существительных среднего рода —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ец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ударение стоит после суффикса: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ец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иц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ударение стоит до суффикса: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имень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иц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 существительных женского рода, образованных от слов с суффиксом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иц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пишется суффикс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ичк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пугов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ичк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- пугов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иц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остальных случаях пишется суффикс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ечк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ечк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плам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ечк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Безударного суффикса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ячк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русском языке нет!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3"/>
            <a:ext cx="8229600" cy="59118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Сочетание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-инк-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пишется в существительных, образованных от слов женского рода на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-ин(а)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впад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инк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8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впад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ина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Сочетание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пишется в уменьшительных существительных, образованных при помощи суффикса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-к-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слов на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ня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которых в форме родительного падежа множественного числа буква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конце не пишется: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«-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башня (башен),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сосна (сосен),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в некоторых словах, обозначающих лиц женского пола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(нищ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др.)</a:t>
            </a:r>
          </a:p>
          <a:p>
            <a:pPr fontAlgn="auto">
              <a:spcAft>
                <a:spcPts val="0"/>
              </a:spcAft>
              <a:buFont typeface="Wingdings 2"/>
              <a:buChar char=""/>
              <a:defRPr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1"/>
          <p:cNvSpPr>
            <a:spLocks noGrp="1"/>
          </p:cNvSpPr>
          <p:nvPr>
            <p:ph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После твердых согласных употребляется суффикс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оньк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полосонька,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реже —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еньк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которым согласный смягчается: 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еньк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мягких согласных и шипящих, а также после гласных употребляется суффикс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еньк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еньк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</a:t>
            </a:r>
            <a:r>
              <a:rPr lang="ru-RU" sz="2800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туч</a:t>
            </a:r>
            <a:r>
              <a:rPr lang="ru-RU" sz="28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еньк</a:t>
            </a:r>
            <a:r>
              <a:rPr lang="ru-RU" sz="2800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еньк</a:t>
            </a:r>
            <a:r>
              <a:rPr lang="ru-RU" sz="2800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Исключения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Баиньки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заинька, паинька.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Суффиксов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аньк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-,           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иньк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-, 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ыньк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современном русском литературном языке нет </a:t>
            </a:r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(формы с ними встречаются только в произведениях писателей </a:t>
            </a:r>
            <a:r>
              <a:rPr 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XIX </a:t>
            </a:r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и в фольклоре).</a:t>
            </a:r>
          </a:p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В существительных мужского и женского рода пишется суффикс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дед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тёт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существительных среднего рода — суффикс         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ышк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перышко;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юшк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употребляется в словах всех родов с основой на мягкую согласную: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дяд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юшк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вол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юшк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пол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юшк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о.</a:t>
            </a:r>
            <a:endParaRPr lang="ru-RU" sz="28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Некоторые существительные мужского рода имеют суффиксы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ышек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вороб</a:t>
            </a:r>
            <a:r>
              <a:rPr lang="ru-RU" sz="28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ышек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ышек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др.,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-ушек-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вороб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ушек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ушек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др. (формы народного языка),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ешек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ешек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др.</a:t>
            </a:r>
          </a:p>
          <a:p>
            <a:pPr fontAlgn="auto">
              <a:spcAft>
                <a:spcPts val="0"/>
              </a:spcAft>
              <a:buFont typeface="Wingdings 2"/>
              <a:buChar char=""/>
              <a:defRPr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Содержимое 1"/>
          <p:cNvSpPr>
            <a:spLocks noGrp="1"/>
          </p:cNvSpPr>
          <p:nvPr>
            <p:ph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В существительных со значением характеристика лица по роду занятий или действий суффикс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чик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пишется после согласных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д, т, з, с, ж.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других согласных пишется суффикс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щик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пишется также после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некоторых словах с иноязычными корнями: </a:t>
            </a:r>
            <a:r>
              <a:rPr lang="ru-RU" sz="2800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асфальт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щик</a:t>
            </a:r>
            <a:r>
              <a:rPr 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ремонт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щик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др. — разговорно-просторечные формы.</a:t>
            </a:r>
          </a:p>
          <a:p>
            <a:pPr>
              <a:lnSpc>
                <a:spcPct val="80000"/>
              </a:lnSpc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буква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пишется только после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кровель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щик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323528" y="332656"/>
            <a:ext cx="8229600" cy="5851525"/>
          </a:xfrm>
        </p:spPr>
        <p:txBody>
          <a:bodyPr rtlCol="0">
            <a:normAutofit/>
          </a:bodyPr>
          <a:lstStyle/>
          <a:p>
            <a:pPr>
              <a:lnSpc>
                <a:spcPct val="80000"/>
              </a:lnSpc>
              <a:defRPr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Перед суффиксом -чик конечные согласные основы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к, ц, ч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заменяются буквой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каба</a:t>
            </a:r>
            <a:r>
              <a:rPr lang="ru-RU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чик</a:t>
            </a:r>
            <a:r>
              <a:rPr lang="ru-RU" sz="32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кабак, разда</a:t>
            </a:r>
            <a:r>
              <a:rPr lang="ru-RU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чик</a:t>
            </a:r>
            <a:r>
              <a:rPr lang="ru-RU" sz="3200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раздача.</a:t>
            </a:r>
            <a:endParaRPr lang="ru-RU" sz="3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Написание существительных типа </a:t>
            </a:r>
            <a:r>
              <a:rPr lang="ru-RU" sz="3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крошево, месиво, </a:t>
            </a:r>
            <a:r>
              <a:rPr lang="ru-RU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образованных от глаголов </a:t>
            </a:r>
            <a:r>
              <a:rPr lang="ru-RU" sz="3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(варить, жарить, месить, курить, печь </a:t>
            </a:r>
            <a:r>
              <a:rPr lang="ru-RU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др.)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помощи суффикса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-ев(о) — -ив(о)</a:t>
            </a:r>
            <a:r>
              <a:rPr lang="ru-RU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надо проверять по орфографическому словарю русского языка</a:t>
            </a:r>
          </a:p>
          <a:p>
            <a:pPr fontAlgn="auto">
              <a:spcAft>
                <a:spcPts val="0"/>
              </a:spcAft>
              <a:buFont typeface="Wingdings 2"/>
              <a:buChar char="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395536" y="260648"/>
            <a:ext cx="8229600" cy="5851525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Правописание гласных о, е, ё. после шипящих и 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суффиксах  и окончаниях</a:t>
            </a:r>
            <a:endParaRPr lang="en-US" sz="24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шипящих под ударением пишется </a:t>
            </a:r>
            <a:r>
              <a:rPr lang="ru-RU" sz="2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 соответствии </a:t>
            </a:r>
            <a:r>
              <a:rPr lang="ru-RU" sz="24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произношением):</a:t>
            </a:r>
            <a:endParaRPr lang="ru-RU" sz="24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в окончаниях существительных: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ножом,  мячом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(ср.: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пейзажем, плачем);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в окончаниях прилагательных: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чужого, большого (ср.: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рыжего, хорошего);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в суффиксах существительных: 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-</a:t>
            </a:r>
            <a:r>
              <a:rPr lang="ru-RU" sz="24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онок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-</a:t>
            </a:r>
            <a:r>
              <a:rPr lang="ru-RU" sz="24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онк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(а)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пастушок, волчонок, речонка;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в суффиксе прилагательных 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грошовый;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«беглое» </a:t>
            </a:r>
            <a:r>
              <a:rPr lang="ru-RU" sz="24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существительных и прилагательных: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кишок, смешон;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на конце наречий: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свежо, горячо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ещё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Char char=""/>
              <a:defRPr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0" y="0"/>
            <a:ext cx="9144000" cy="6500813"/>
          </a:xfrm>
        </p:spPr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u-RU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шипящих под ударением пишется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(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(хотя произносится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[о]):</a:t>
            </a: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окончаниях глаголов: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жж</a:t>
            </a:r>
            <a:r>
              <a:rPr lang="ru-RU" sz="2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т, печ</a:t>
            </a:r>
            <a:r>
              <a:rPr lang="ru-RU" sz="2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суффиксе глаголов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ёвыва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разжёвывать, выкорч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ёвыва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в суффиксе отглагольных существительных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ёвк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(а)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размеж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ёвк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а, корч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ёвк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(от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ый);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в суффиксе существительных</a:t>
            </a:r>
            <a:r>
              <a:rPr lang="ru-RU" sz="2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ёр-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стаж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ёр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ретуш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ёр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дириж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ёр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в суффиксе страдательных причастий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ённ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орошённый, 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отглагольных прилагательных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жж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ый, копч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ый,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в производных словах,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жж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ка, копч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ости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6) в форме предложного падежа местоимения </a:t>
            </a:r>
            <a:r>
              <a:rPr lang="ru-RU" sz="24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(о чём), 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словах </a:t>
            </a:r>
            <a:r>
              <a:rPr lang="ru-RU" sz="24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причём, нипочём.</a:t>
            </a:r>
          </a:p>
          <a:p>
            <a:pPr fontAlgn="auto">
              <a:spcAft>
                <a:spcPts val="0"/>
              </a:spcAft>
              <a:buFont typeface="Wingdings 2"/>
              <a:buChar char=""/>
              <a:defRPr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0" y="0"/>
            <a:ext cx="9144000" cy="6643688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Tx/>
              <a:buNone/>
              <a:defRPr/>
            </a:pPr>
            <a:endParaRPr lang="ru-RU" sz="2400" b="1" i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  <a:buFontTx/>
              <a:buNone/>
              <a:defRPr/>
            </a:pPr>
            <a:r>
              <a:rPr lang="ru-R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Суффиксы прилагательных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ru-RU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-ив-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несет на себе ударение: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лен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ый, правдивый,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исключением слов 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милостивый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юрод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ый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безударном положении пишется суффикс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-ев-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боевой, сиреневый.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суффиксах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-лив- и -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чив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(производных от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-ив-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пишется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заботл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вый, заносч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вый.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твердых согласных пишутся суффиксы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-, -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оват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-, -овит-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мягких согласных — суффиксы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-ев-, -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еват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-, -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евит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прилагательных на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-чий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образованных от существительных на 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шка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безударном положении пишется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 ударением —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лягуш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чий, лягуш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чий.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642938"/>
            <a:ext cx="8229600" cy="54832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Для различения написаний прилагательных типа </a:t>
            </a:r>
            <a:r>
              <a:rPr lang="ru-RU" sz="28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  <a:r>
              <a:rPr lang="ru-RU" sz="28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атый, брус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чат</a:t>
            </a:r>
            <a:r>
              <a:rPr lang="ru-RU" sz="28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иметь в виду, что буква 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пишется в тех случаях, когда обозначаемый ею звук целиком относится к одной морфеме: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-а —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-ат-ый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ср.: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-ан-ой,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-ий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-е).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Но: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брус-ок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-—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брус-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чат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-ый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(сохраняется написание корня).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 производящей основе перед суффиксом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-к-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стоят буквы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з,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с, 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ш,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они сохраняются, а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к-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чередуется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веснуш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чат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ый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веснуш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а, 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чат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ый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борозд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-к-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</a:t>
            </a:r>
          </a:p>
          <a:p>
            <a:pPr fontAlgn="auto">
              <a:spcAft>
                <a:spcPts val="0"/>
              </a:spcAft>
              <a:buFont typeface="Wingdings 2"/>
              <a:buChar char=""/>
              <a:defRPr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43063" y="0"/>
            <a:ext cx="64293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3.Суффиксы </a:t>
            </a:r>
            <a:r>
              <a:rPr lang="ru-R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прилагательных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i="1" dirty="0" smtClean="0">
                <a:solidFill>
                  <a:srgbClr val="FF0000"/>
                </a:solidFill>
              </a:rPr>
              <a:t/>
            </a:r>
            <a:br>
              <a:rPr lang="ru-RU" i="1" dirty="0" smtClean="0">
                <a:solidFill>
                  <a:srgbClr val="FF0000"/>
                </a:solidFill>
              </a:rPr>
            </a:br>
            <a:r>
              <a:rPr lang="ru-RU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Глаголы с суффиксами -ОВА-, -ЕВА-,    -ВА-</a:t>
            </a:r>
            <a:br>
              <a:rPr lang="ru-RU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Содержимое 3"/>
          <p:cNvSpPr>
            <a:spLocks noGrp="1"/>
          </p:cNvSpPr>
          <p:nvPr>
            <p:ph idx="1"/>
          </p:nvPr>
        </p:nvSpPr>
        <p:spPr>
          <a:xfrm>
            <a:off x="179512" y="1556792"/>
            <a:ext cx="8507288" cy="4944021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неопределённой форме и в прошедшем времени пишутся суффиксы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-ОВА-, -ЕВА-,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 первом лице ед. числа настоящего или будущего простого времени глагол оканчивается на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-УЮ, -ЮЮ-. </a:t>
            </a: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Например.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авед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завед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завед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Исповед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исповед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исповед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Во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во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во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Коч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коч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коч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Содержимое 2"/>
          <p:cNvSpPr>
            <a:spLocks noGrp="1"/>
          </p:cNvSpPr>
          <p:nvPr>
            <p:ph idx="1"/>
          </p:nvPr>
        </p:nvSpPr>
        <p:spPr>
          <a:xfrm>
            <a:off x="457200" y="214313"/>
            <a:ext cx="8229600" cy="61436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dirty="0" smtClean="0">
                <a:solidFill>
                  <a:srgbClr val="FF0000"/>
                </a:solidFill>
              </a:rPr>
              <a:t> 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Пишутся суффиксы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ЫВА-, -ИВА-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 указанных формах глагол оканчивается на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-ЫВАЮ,  -ИВАЮ-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 2" pitchFamily="18" charset="2"/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>
              <a:buFont typeface="Wingdings 2" pitchFamily="18" charset="2"/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Например. </a:t>
            </a:r>
          </a:p>
          <a:p>
            <a:pPr>
              <a:buFont typeface="Wingdings 2" pitchFamily="18" charset="2"/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Отклад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ываю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отклад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отклад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 </a:t>
            </a:r>
          </a:p>
          <a:p>
            <a:pPr>
              <a:buFont typeface="Wingdings 2" pitchFamily="18" charset="2"/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аста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иваю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наста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наста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2"/>
          <p:cNvSpPr>
            <a:spLocks noGrp="1"/>
          </p:cNvSpPr>
          <p:nvPr>
            <p:ph idx="1"/>
          </p:nvPr>
        </p:nvSpPr>
        <p:spPr>
          <a:xfrm>
            <a:off x="457200" y="357188"/>
            <a:ext cx="8229600" cy="57689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dirty="0" smtClean="0">
                <a:solidFill>
                  <a:srgbClr val="FF0000"/>
                </a:solidFill>
              </a:rPr>
              <a:t>   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Глаголы на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ить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ваю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имеют перед суффиксом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 же гласную, что и в неопределённой форме без этого суффикса, например: зал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зал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зал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преодол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преодол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преодол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2" pitchFamily="18" charset="2"/>
              <a:buNone/>
            </a:pP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Исключения.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Застр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– застр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застр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затм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– затм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затм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продл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-  продл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ть, продл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еваю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др.</a:t>
            </a:r>
          </a:p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57225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  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глаголах прошедшего времени перед суффиксом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Л-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 причастиях прошедшего времени перед суффиксом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-ВШ-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деепричастиях совершенного вида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суффиксом -ВШ-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сохраняется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 неопределённой формы глагола. </a:t>
            </a:r>
          </a:p>
          <a:p>
            <a:pPr>
              <a:buFont typeface="Wingdings 2" pitchFamily="18" charset="2"/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Например.  </a:t>
            </a:r>
          </a:p>
          <a:p>
            <a:pPr>
              <a:buFont typeface="Wingdings 2" pitchFamily="18" charset="2"/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Советов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- советов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л, советов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вший. </a:t>
            </a:r>
          </a:p>
          <a:p>
            <a:pPr>
              <a:buFont typeface="Wingdings 2" pitchFamily="18" charset="2"/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– кле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л, кле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вший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тча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ться – отча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лся, отча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вшийся, отча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вшись.</a:t>
            </a:r>
          </a:p>
          <a:p>
            <a:endParaRPr lang="ru-RU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0" y="404664"/>
            <a:ext cx="9144000" cy="6096149"/>
          </a:xfrm>
        </p:spPr>
        <p:txBody>
          <a:bodyPr rtlCol="0"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страдательных причастиях прошедшего времени перед         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-НН- или -Н-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пишется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Я,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если соответствующий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глагол оканчивается в неопределенной форме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-АТЬ, -ЯТЬ-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например: написать – напис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нный, развеять – разве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нный, насто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– насто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нный;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Е,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соответствующий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глагол оканчивается в неопределенной форме       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ЕТЬ, -ИТЬ, -ТИ, -ЧЬ-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например: вид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–вид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нный, застр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лить – застрел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нный.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Сравните.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Ковры для просушки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развеш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ны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(развеш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ть) – продукты в магазине заблаговременно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развеш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ны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(развес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ть).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Обвеш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(обвеш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ть) минами бойцы -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обвеш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(обвес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ть) продавцом покупатели.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Выкач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нная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(выкач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ть) из бака нефть -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выкач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нная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(выкат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ть) из подвала бочка. </a:t>
            </a:r>
          </a:p>
          <a:p>
            <a:pPr fontAlgn="auto">
              <a:spcAft>
                <a:spcPts val="0"/>
              </a:spcAft>
              <a:buFont typeface="Wingdings 2"/>
              <a:buChar char=""/>
              <a:defRPr/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мои документы\Мои рисунки\ЕГЭ, ГИА\image003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571612"/>
            <a:ext cx="8858280" cy="2428892"/>
          </a:xfrm>
          <a:prstGeom prst="roundRect">
            <a:avLst>
              <a:gd name="adj" fmla="val 16667"/>
            </a:avLst>
          </a:prstGeom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/>
          </p:cNvSpPr>
          <p:nvPr>
            <p:ph/>
          </p:nvPr>
        </p:nvSpPr>
        <p:spPr>
          <a:xfrm>
            <a:off x="395536" y="1556792"/>
            <a:ext cx="8291264" cy="4569371"/>
          </a:xfrm>
        </p:spPr>
        <p:txBody>
          <a:bodyPr/>
          <a:lstStyle/>
          <a:p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цо</a:t>
            </a:r>
            <a:endParaRPr lang="ru-RU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Плать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endParaRPr lang="ru-RU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Мам…</a:t>
            </a:r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нька</a:t>
            </a:r>
            <a:endParaRPr lang="ru-RU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Дол…вой</a:t>
            </a:r>
          </a:p>
          <a:p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Затм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 smtClean="0"/>
          </a:p>
        </p:txBody>
      </p:sp>
      <p:sp>
        <p:nvSpPr>
          <p:cNvPr id="5017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/>
          </p:cNvSpPr>
          <p:nvPr>
            <p:ph/>
          </p:nvPr>
        </p:nvSpPr>
        <p:spPr>
          <a:xfrm>
            <a:off x="395536" y="1556792"/>
            <a:ext cx="8291264" cy="4569371"/>
          </a:xfrm>
        </p:spPr>
        <p:txBody>
          <a:bodyPr/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Еж…вый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Солом…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Протал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Продл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Торц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…вый</a:t>
            </a:r>
          </a:p>
        </p:txBody>
      </p:sp>
      <p:sp>
        <p:nvSpPr>
          <p:cNvPr id="5120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/>
          </p:cNvSpPr>
          <p:nvPr>
            <p:ph/>
          </p:nvPr>
        </p:nvSpPr>
        <p:spPr>
          <a:xfrm>
            <a:off x="323528" y="1628800"/>
            <a:ext cx="8363272" cy="4497363"/>
          </a:xfrm>
        </p:spPr>
        <p:txBody>
          <a:bodyPr/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Луков…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Расстра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ваться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Звоноч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…к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Ключ..к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5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57175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/>
          </p:cNvSpPr>
          <p:nvPr>
            <p:ph/>
          </p:nvPr>
        </p:nvSpPr>
        <p:spPr>
          <a:xfrm>
            <a:off x="251520" y="1556792"/>
            <a:ext cx="8435280" cy="4569371"/>
          </a:xfrm>
        </p:spPr>
        <p:txBody>
          <a:bodyPr/>
          <a:lstStyle/>
          <a:p>
            <a:r>
              <a:rPr lang="ru-RU" sz="4400" dirty="0" err="1" smtClean="0"/>
              <a:t>Книж</a:t>
            </a:r>
            <a:r>
              <a:rPr lang="ru-RU" sz="4400" dirty="0" smtClean="0"/>
              <a:t>…</a:t>
            </a:r>
            <a:r>
              <a:rPr lang="ru-RU" sz="4400" dirty="0" err="1" smtClean="0"/>
              <a:t>чка</a:t>
            </a:r>
            <a:endParaRPr lang="ru-RU" sz="4400" dirty="0" smtClean="0"/>
          </a:p>
          <a:p>
            <a:r>
              <a:rPr lang="ru-RU" sz="4400" dirty="0" err="1" smtClean="0"/>
              <a:t>Сыноч</a:t>
            </a:r>
            <a:r>
              <a:rPr lang="ru-RU" sz="4400" dirty="0" smtClean="0"/>
              <a:t>…к</a:t>
            </a:r>
          </a:p>
          <a:p>
            <a:r>
              <a:rPr lang="ru-RU" sz="4400" dirty="0" err="1" smtClean="0"/>
              <a:t>Поба</a:t>
            </a:r>
            <a:r>
              <a:rPr lang="ru-RU" sz="4400" dirty="0" smtClean="0"/>
              <a:t>…</a:t>
            </a:r>
            <a:r>
              <a:rPr lang="ru-RU" sz="4400" dirty="0" err="1" smtClean="0"/>
              <a:t>ваться</a:t>
            </a:r>
            <a:endParaRPr lang="ru-RU" sz="4400" dirty="0" smtClean="0"/>
          </a:p>
          <a:p>
            <a:r>
              <a:rPr lang="ru-RU" sz="4400" dirty="0" smtClean="0"/>
              <a:t>Тон…</a:t>
            </a:r>
            <a:r>
              <a:rPr lang="ru-RU" sz="4400" dirty="0" err="1" smtClean="0"/>
              <a:t>нький</a:t>
            </a:r>
            <a:endParaRPr lang="ru-RU" sz="4400" dirty="0" smtClean="0"/>
          </a:p>
          <a:p>
            <a:r>
              <a:rPr lang="ru-RU" sz="4400" dirty="0" err="1" smtClean="0"/>
              <a:t>Глянц</a:t>
            </a:r>
            <a:r>
              <a:rPr lang="ru-RU" sz="4400" dirty="0" smtClean="0"/>
              <a:t>…вый</a:t>
            </a:r>
          </a:p>
        </p:txBody>
      </p:sp>
      <p:sp>
        <p:nvSpPr>
          <p:cNvPr id="5529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4.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И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/>
          </p:cNvSpPr>
          <p:nvPr>
            <p:ph/>
          </p:nvPr>
        </p:nvSpPr>
        <p:spPr>
          <a:xfrm>
            <a:off x="251520" y="1628800"/>
            <a:ext cx="8435280" cy="4497363"/>
          </a:xfrm>
        </p:spPr>
        <p:txBody>
          <a:bodyPr/>
          <a:lstStyle/>
          <a:p>
            <a:r>
              <a:rPr lang="ru-RU" sz="4400" smtClean="0"/>
              <a:t>Спал…нка</a:t>
            </a:r>
          </a:p>
          <a:p>
            <a:r>
              <a:rPr lang="ru-RU" sz="4400" smtClean="0"/>
              <a:t>Реч…нька</a:t>
            </a:r>
          </a:p>
          <a:p>
            <a:r>
              <a:rPr lang="ru-RU" sz="4400" smtClean="0"/>
              <a:t>Сон…чка</a:t>
            </a:r>
          </a:p>
          <a:p>
            <a:r>
              <a:rPr lang="ru-RU" sz="4400" smtClean="0"/>
              <a:t>Груш…вый</a:t>
            </a:r>
          </a:p>
          <a:p>
            <a:r>
              <a:rPr lang="ru-RU" sz="4400" smtClean="0"/>
              <a:t>Изюм…нка</a:t>
            </a:r>
          </a:p>
          <a:p>
            <a:endParaRPr lang="ru-RU" sz="4400" smtClean="0"/>
          </a:p>
        </p:txBody>
      </p:sp>
      <p:sp>
        <p:nvSpPr>
          <p:cNvPr id="5222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5.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И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/>
          </p:cNvSpPr>
          <p:nvPr>
            <p:ph/>
          </p:nvPr>
        </p:nvSpPr>
        <p:spPr>
          <a:xfrm>
            <a:off x="323528" y="1417638"/>
            <a:ext cx="8363272" cy="4708525"/>
          </a:xfrm>
        </p:spPr>
        <p:txBody>
          <a:bodyPr/>
          <a:lstStyle/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Расхаж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Застра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Кресл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Замач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Ситц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…вый</a:t>
            </a:r>
          </a:p>
        </p:txBody>
      </p:sp>
      <p:sp>
        <p:nvSpPr>
          <p:cNvPr id="5427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/>
          </p:nvPr>
        </p:nvSpPr>
        <p:spPr>
          <a:xfrm>
            <a:off x="323528" y="1556792"/>
            <a:ext cx="8363272" cy="4569371"/>
          </a:xfrm>
        </p:spPr>
        <p:txBody>
          <a:bodyPr/>
          <a:lstStyle/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Уклонч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…вый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Закле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Угодл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…вый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…вый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Вол…вой</a:t>
            </a:r>
          </a:p>
          <a:p>
            <a:endParaRPr lang="ru-RU" sz="4400" dirty="0" smtClean="0"/>
          </a:p>
        </p:txBody>
      </p:sp>
      <p:sp>
        <p:nvSpPr>
          <p:cNvPr id="5837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/>
          </p:cNvSpPr>
          <p:nvPr>
            <p:ph/>
          </p:nvPr>
        </p:nvSpPr>
        <p:spPr>
          <a:xfrm>
            <a:off x="395536" y="1484784"/>
            <a:ext cx="8291264" cy="4641379"/>
          </a:xfrm>
        </p:spPr>
        <p:txBody>
          <a:bodyPr/>
          <a:lstStyle/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Увлеч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нный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Усеч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нный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Смущ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нный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34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/>
          </p:cNvSpPr>
          <p:nvPr>
            <p:ph/>
          </p:nvPr>
        </p:nvSpPr>
        <p:spPr>
          <a:xfrm>
            <a:off x="323528" y="1556792"/>
            <a:ext cx="8363272" cy="4569371"/>
          </a:xfrm>
        </p:spPr>
        <p:txBody>
          <a:bodyPr/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Друж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…чек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ный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Сморч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…к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Шапч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4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/>
          </p:cNvSpPr>
          <p:nvPr>
            <p:ph/>
          </p:nvPr>
        </p:nvSpPr>
        <p:spPr>
          <a:xfrm>
            <a:off x="395536" y="1556792"/>
            <a:ext cx="8291264" cy="4569371"/>
          </a:xfrm>
        </p:spPr>
        <p:txBody>
          <a:bodyPr/>
          <a:lstStyle/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Пауч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…к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Лиц…вой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Раскраш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Подмеш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…вый</a:t>
            </a:r>
          </a:p>
        </p:txBody>
      </p:sp>
      <p:sp>
        <p:nvSpPr>
          <p:cNvPr id="6041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10.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/>
          </p:cNvSpPr>
          <p:nvPr>
            <p:ph/>
          </p:nvPr>
        </p:nvSpPr>
        <p:spPr>
          <a:xfrm>
            <a:off x="323528" y="1417638"/>
            <a:ext cx="8363272" cy="4708525"/>
          </a:xfrm>
        </p:spPr>
        <p:txBody>
          <a:bodyPr/>
          <a:lstStyle/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Окольц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чка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Потанц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Заманч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…вый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Узорч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тый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9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/>
          </p:cNvSpPr>
          <p:nvPr>
            <p:ph/>
          </p:nvPr>
        </p:nvSpPr>
        <p:spPr>
          <a:xfrm>
            <a:off x="323528" y="1417638"/>
            <a:ext cx="8363272" cy="4708525"/>
          </a:xfrm>
        </p:spPr>
        <p:txBody>
          <a:bodyPr/>
          <a:lstStyle/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Копч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ный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Торц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…вый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Утолщ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нный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Мальчиш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чка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Марганц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вая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2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12.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/>
          </p:cNvSpPr>
          <p:nvPr>
            <p:ph/>
          </p:nvPr>
        </p:nvSpPr>
        <p:spPr>
          <a:xfrm>
            <a:off x="323528" y="1484784"/>
            <a:ext cx="8363272" cy="4641379"/>
          </a:xfrm>
        </p:spPr>
        <p:txBody>
          <a:bodyPr/>
          <a:lstStyle/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Запасл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…вый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Миндал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…вый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Недоум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ватый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6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13.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/>
          </p:cNvSpPr>
          <p:nvPr>
            <p:ph/>
          </p:nvPr>
        </p:nvSpPr>
        <p:spPr>
          <a:xfrm>
            <a:off x="395536" y="1484784"/>
            <a:ext cx="8291264" cy="4641379"/>
          </a:xfrm>
        </p:spPr>
        <p:txBody>
          <a:bodyPr/>
          <a:lstStyle/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Василёч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…к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Ореш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…к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Кот…к</a:t>
            </a: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Неж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Затм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вающий</a:t>
            </a:r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 smtClean="0"/>
          </a:p>
        </p:txBody>
      </p:sp>
      <p:sp>
        <p:nvSpPr>
          <p:cNvPr id="6349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14. Выпишите слово, в котором пропущена буква </a:t>
            </a:r>
            <a:r>
              <a:rPr lang="ru-RU" sz="4000" b="1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ослаб..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ливн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догадл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старш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нство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выздоров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француж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снеж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еж..вый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парч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7705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ослаб..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ливн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догадл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нство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выздоров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снеж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еж..вый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103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 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ный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плат..ной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ымч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..тая,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слев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 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естикулир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упорств..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кож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фасол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уттаперч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..вый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замш..вые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86395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 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кож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плат..ной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ымч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..тая,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слев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естикулир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упорств..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фасол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уттаперч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..вый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замш..вые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4124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овел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ыстра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улыбч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нной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мяч..к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итц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враж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ский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прокид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побесед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721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овел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ыстра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улыбч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мяч..к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итц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прокид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побесед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418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 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зюм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обесточ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..ли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ладенч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ский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привередл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ымч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..тая,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издавн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ахмат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циркони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еревод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634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 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зюм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обесточ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..ли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ладенч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привередл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ымч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..тая,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издавн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ахмат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циркони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еревод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715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ажив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слев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 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рис..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ерест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..ной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лед..ной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акашл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лся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ре..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27896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ажив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слев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рис..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ерест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..ной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лед..ной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акашл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22765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сгущ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ное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(молоко)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азве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..л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лед..ной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итр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цы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засушл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обессил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(от усталости)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авказ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..кий,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матрос..кий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334768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во всех словах одного ряда пропущена одна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сгущ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(молоко)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азве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..л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лед..ной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засушл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обессил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(от усталости)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авказ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..кий,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матрос..кий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400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 обоих словах одного ряда пропущена одна 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буш..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голуб..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нький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яблон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прожорл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мешоч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ружь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цо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глуб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..на,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старш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нство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фламанд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..кий,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..кий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7170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 обоих словах одного ряда пропущена одна 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буш..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голуб..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яблон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прожорл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мешоч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ружь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глуб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..на,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нство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фламанд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..кий,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..кий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7472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 обоих словах одного ряда пропущена одна 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плутони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форел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выздоравл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овлад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весел..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нький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приколоч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нный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трущ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..ба, туш..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ключ..к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замоч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 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638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варианты ответов, в которых в обоих словах одного ряда пропущена одна и та же буква. Запишите номера ответов.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плутони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форел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..вый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выздоравл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овлад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весел..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приколоч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трущ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..ба, туш..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ключ..к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7906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483</TotalTime>
  <Words>1989</Words>
  <Application>Microsoft Office PowerPoint</Application>
  <PresentationFormat>Экран (4:3)</PresentationFormat>
  <Paragraphs>215</Paragraphs>
  <Slides>51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2" baseType="lpstr">
      <vt:lpstr>Аспект</vt:lpstr>
      <vt:lpstr>Слайд 1</vt:lpstr>
      <vt:lpstr>Задание 11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 4.Глаголы с суффиксами -ОВА-, -ЕВА-,    -ВА- </vt:lpstr>
      <vt:lpstr>Слайд 17</vt:lpstr>
      <vt:lpstr>Слайд 18</vt:lpstr>
      <vt:lpstr>Слайд 19</vt:lpstr>
      <vt:lpstr>Слайд 20</vt:lpstr>
      <vt:lpstr>Слайд 21</vt:lpstr>
      <vt:lpstr>1. Выпишите слово, в котором пропущена буква И.</vt:lpstr>
      <vt:lpstr>2. Выпишите слово, в котором пропущена буква Е.</vt:lpstr>
      <vt:lpstr>3. Выпишите слово, в котором пропущена буква Е.</vt:lpstr>
      <vt:lpstr>4. Выпишите слово, в котором пропущена буква И.</vt:lpstr>
      <vt:lpstr>5. Выпишите слово, в котором пропущена буква И.</vt:lpstr>
      <vt:lpstr>6. Выпишите слово, в котором пропущена буква Е.</vt:lpstr>
      <vt:lpstr>7. Выпишите слово, в котором пропущена буква Е.</vt:lpstr>
      <vt:lpstr>8. Выпишите слово, в котором пропущена буква О.</vt:lpstr>
      <vt:lpstr>9. Выпишите слово, в котором пропущена буква Ё.</vt:lpstr>
      <vt:lpstr>10. Выпишите слово, в котором пропущена буква Е.</vt:lpstr>
      <vt:lpstr>11. Выпишите слово, в котором пропущена буква И.</vt:lpstr>
      <vt:lpstr>12. Выпишите слово, в котором пропущена буква О.</vt:lpstr>
      <vt:lpstr>13. Выпишите слово, в котором пропущена буква И.</vt:lpstr>
      <vt:lpstr>14. Выпишите слово, в котором пропущена буква И.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202s</cp:lastModifiedBy>
  <cp:revision>37</cp:revision>
  <dcterms:created xsi:type="dcterms:W3CDTF">2011-12-18T15:58:05Z</dcterms:created>
  <dcterms:modified xsi:type="dcterms:W3CDTF">2024-04-04T08:44:55Z</dcterms:modified>
</cp:coreProperties>
</file>