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59" r:id="rId6"/>
    <p:sldId id="263" r:id="rId7"/>
    <p:sldId id="264" r:id="rId8"/>
    <p:sldId id="265" r:id="rId9"/>
    <p:sldId id="266"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8025" autoAdjust="0"/>
    <p:restoredTop sz="94660"/>
  </p:normalViewPr>
  <p:slideViewPr>
    <p:cSldViewPr snapToGrid="0">
      <p:cViewPr varScale="1">
        <p:scale>
          <a:sx n="109" d="100"/>
          <a:sy n="109" d="100"/>
        </p:scale>
        <p:origin x="-216" y="-8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9389A218-1BD9-44B7-AD25-60C2204205A7}" type="datetimeFigureOut">
              <a:rPr lang="ru-RU" smtClean="0"/>
              <a:pPr/>
              <a:t>27.10.2025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C5C7EFC-FB93-4B0A-97A4-5DFF6022B23C}" type="slidenum">
              <a:rPr lang="ru-RU" smtClean="0"/>
              <a:pPr/>
              <a:t>‹#›</a:t>
            </a:fld>
            <a:endParaRPr lang="ru-RU"/>
          </a:p>
        </p:txBody>
      </p:sp>
    </p:spTree>
    <p:extLst>
      <p:ext uri="{BB962C8B-B14F-4D97-AF65-F5344CB8AC3E}">
        <p14:creationId xmlns:p14="http://schemas.microsoft.com/office/powerpoint/2010/main" xmlns="" val="1795389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389A218-1BD9-44B7-AD25-60C2204205A7}" type="datetimeFigureOut">
              <a:rPr lang="ru-RU" smtClean="0"/>
              <a:pPr/>
              <a:t>27.10.2025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C5C7EFC-FB93-4B0A-97A4-5DFF6022B23C}" type="slidenum">
              <a:rPr lang="ru-RU" smtClean="0"/>
              <a:pPr/>
              <a:t>‹#›</a:t>
            </a:fld>
            <a:endParaRPr lang="ru-RU"/>
          </a:p>
        </p:txBody>
      </p:sp>
    </p:spTree>
    <p:extLst>
      <p:ext uri="{BB962C8B-B14F-4D97-AF65-F5344CB8AC3E}">
        <p14:creationId xmlns:p14="http://schemas.microsoft.com/office/powerpoint/2010/main" xmlns="" val="36619137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389A218-1BD9-44B7-AD25-60C2204205A7}" type="datetimeFigureOut">
              <a:rPr lang="ru-RU" smtClean="0"/>
              <a:pPr/>
              <a:t>27.10.2025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C5C7EFC-FB93-4B0A-97A4-5DFF6022B23C}" type="slidenum">
              <a:rPr lang="ru-RU" smtClean="0"/>
              <a:pPr/>
              <a:t>‹#›</a:t>
            </a:fld>
            <a:endParaRPr lang="ru-RU"/>
          </a:p>
        </p:txBody>
      </p:sp>
    </p:spTree>
    <p:extLst>
      <p:ext uri="{BB962C8B-B14F-4D97-AF65-F5344CB8AC3E}">
        <p14:creationId xmlns:p14="http://schemas.microsoft.com/office/powerpoint/2010/main" xmlns="" val="131944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9389A218-1BD9-44B7-AD25-60C2204205A7}" type="datetimeFigureOut">
              <a:rPr lang="ru-RU" smtClean="0"/>
              <a:pPr/>
              <a:t>27.10.2025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C5C7EFC-FB93-4B0A-97A4-5DFF6022B23C}" type="slidenum">
              <a:rPr lang="ru-RU" smtClean="0"/>
              <a:pPr/>
              <a:t>‹#›</a:t>
            </a:fld>
            <a:endParaRPr lang="ru-RU"/>
          </a:p>
        </p:txBody>
      </p:sp>
    </p:spTree>
    <p:extLst>
      <p:ext uri="{BB962C8B-B14F-4D97-AF65-F5344CB8AC3E}">
        <p14:creationId xmlns:p14="http://schemas.microsoft.com/office/powerpoint/2010/main" xmlns="" val="587040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389A218-1BD9-44B7-AD25-60C2204205A7}" type="datetimeFigureOut">
              <a:rPr lang="ru-RU" smtClean="0"/>
              <a:pPr/>
              <a:t>27.10.2025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C5C7EFC-FB93-4B0A-97A4-5DFF6022B23C}" type="slidenum">
              <a:rPr lang="ru-RU" smtClean="0"/>
              <a:pPr/>
              <a:t>‹#›</a:t>
            </a:fld>
            <a:endParaRPr lang="ru-RU"/>
          </a:p>
        </p:txBody>
      </p:sp>
    </p:spTree>
    <p:extLst>
      <p:ext uri="{BB962C8B-B14F-4D97-AF65-F5344CB8AC3E}">
        <p14:creationId xmlns:p14="http://schemas.microsoft.com/office/powerpoint/2010/main" xmlns="" val="19098864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9389A218-1BD9-44B7-AD25-60C2204205A7}" type="datetimeFigureOut">
              <a:rPr lang="ru-RU" smtClean="0"/>
              <a:pPr/>
              <a:t>27.10.2025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C5C7EFC-FB93-4B0A-97A4-5DFF6022B23C}" type="slidenum">
              <a:rPr lang="ru-RU" smtClean="0"/>
              <a:pPr/>
              <a:t>‹#›</a:t>
            </a:fld>
            <a:endParaRPr lang="ru-RU"/>
          </a:p>
        </p:txBody>
      </p:sp>
    </p:spTree>
    <p:extLst>
      <p:ext uri="{BB962C8B-B14F-4D97-AF65-F5344CB8AC3E}">
        <p14:creationId xmlns:p14="http://schemas.microsoft.com/office/powerpoint/2010/main" xmlns="" val="530264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89A218-1BD9-44B7-AD25-60C2204205A7}" type="datetimeFigureOut">
              <a:rPr lang="ru-RU" smtClean="0"/>
              <a:pPr/>
              <a:t>27.10.2025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1C5C7EFC-FB93-4B0A-97A4-5DFF6022B23C}" type="slidenum">
              <a:rPr lang="ru-RU" smtClean="0"/>
              <a:pPr/>
              <a:t>‹#›</a:t>
            </a:fld>
            <a:endParaRPr lang="ru-RU"/>
          </a:p>
        </p:txBody>
      </p:sp>
    </p:spTree>
    <p:extLst>
      <p:ext uri="{BB962C8B-B14F-4D97-AF65-F5344CB8AC3E}">
        <p14:creationId xmlns:p14="http://schemas.microsoft.com/office/powerpoint/2010/main" xmlns="" val="1714396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9389A218-1BD9-44B7-AD25-60C2204205A7}" type="datetimeFigureOut">
              <a:rPr lang="ru-RU" smtClean="0"/>
              <a:pPr/>
              <a:t>27.10.2025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C5C7EFC-FB93-4B0A-97A4-5DFF6022B23C}" type="slidenum">
              <a:rPr lang="ru-RU" smtClean="0"/>
              <a:pPr/>
              <a:t>‹#›</a:t>
            </a:fld>
            <a:endParaRPr lang="ru-RU"/>
          </a:p>
        </p:txBody>
      </p:sp>
    </p:spTree>
    <p:extLst>
      <p:ext uri="{BB962C8B-B14F-4D97-AF65-F5344CB8AC3E}">
        <p14:creationId xmlns:p14="http://schemas.microsoft.com/office/powerpoint/2010/main" xmlns="" val="1426733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9389A218-1BD9-44B7-AD25-60C2204205A7}" type="datetimeFigureOut">
              <a:rPr lang="ru-RU" smtClean="0"/>
              <a:pPr/>
              <a:t>27.10.2025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C5C7EFC-FB93-4B0A-97A4-5DFF6022B23C}" type="slidenum">
              <a:rPr lang="ru-RU" smtClean="0"/>
              <a:pPr/>
              <a:t>‹#›</a:t>
            </a:fld>
            <a:endParaRPr lang="ru-RU"/>
          </a:p>
        </p:txBody>
      </p:sp>
    </p:spTree>
    <p:extLst>
      <p:ext uri="{BB962C8B-B14F-4D97-AF65-F5344CB8AC3E}">
        <p14:creationId xmlns:p14="http://schemas.microsoft.com/office/powerpoint/2010/main" xmlns="" val="4174486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389A218-1BD9-44B7-AD25-60C2204205A7}" type="datetimeFigureOut">
              <a:rPr lang="ru-RU" smtClean="0"/>
              <a:pPr/>
              <a:t>27.10.2025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C5C7EFC-FB93-4B0A-97A4-5DFF6022B23C}" type="slidenum">
              <a:rPr lang="ru-RU" smtClean="0"/>
              <a:pPr/>
              <a:t>‹#›</a:t>
            </a:fld>
            <a:endParaRPr lang="ru-RU"/>
          </a:p>
        </p:txBody>
      </p:sp>
    </p:spTree>
    <p:extLst>
      <p:ext uri="{BB962C8B-B14F-4D97-AF65-F5344CB8AC3E}">
        <p14:creationId xmlns:p14="http://schemas.microsoft.com/office/powerpoint/2010/main" xmlns="" val="1677201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389A218-1BD9-44B7-AD25-60C2204205A7}" type="datetimeFigureOut">
              <a:rPr lang="ru-RU" smtClean="0"/>
              <a:pPr/>
              <a:t>27.10.2025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C5C7EFC-FB93-4B0A-97A4-5DFF6022B23C}" type="slidenum">
              <a:rPr lang="ru-RU" smtClean="0"/>
              <a:pPr/>
              <a:t>‹#›</a:t>
            </a:fld>
            <a:endParaRPr lang="ru-RU"/>
          </a:p>
        </p:txBody>
      </p:sp>
    </p:spTree>
    <p:extLst>
      <p:ext uri="{BB962C8B-B14F-4D97-AF65-F5344CB8AC3E}">
        <p14:creationId xmlns:p14="http://schemas.microsoft.com/office/powerpoint/2010/main" xmlns="" val="13193147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89A218-1BD9-44B7-AD25-60C2204205A7}" type="datetimeFigureOut">
              <a:rPr lang="ru-RU" smtClean="0"/>
              <a:pPr/>
              <a:t>27.10.2025</a:t>
            </a:fld>
            <a:endParaRPr lang="ru-R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5C7EFC-FB93-4B0A-97A4-5DFF6022B23C}" type="slidenum">
              <a:rPr lang="ru-RU" smtClean="0"/>
              <a:pPr/>
              <a:t>‹#›</a:t>
            </a:fld>
            <a:endParaRPr lang="ru-RU"/>
          </a:p>
        </p:txBody>
      </p:sp>
    </p:spTree>
    <p:extLst>
      <p:ext uri="{BB962C8B-B14F-4D97-AF65-F5344CB8AC3E}">
        <p14:creationId xmlns:p14="http://schemas.microsoft.com/office/powerpoint/2010/main" xmlns="" val="27461779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7.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8.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_rels/slide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31" y="0"/>
            <a:ext cx="9139938" cy="6858000"/>
          </a:xfrm>
          <a:prstGeom prst="rect">
            <a:avLst/>
          </a:prstGeom>
        </p:spPr>
      </p:pic>
      <p:sp>
        <p:nvSpPr>
          <p:cNvPr id="7" name="Прямоугольник 6"/>
          <p:cNvSpPr/>
          <p:nvPr/>
        </p:nvSpPr>
        <p:spPr>
          <a:xfrm>
            <a:off x="3579040" y="1877811"/>
            <a:ext cx="4497513" cy="923330"/>
          </a:xfrm>
          <a:prstGeom prst="rect">
            <a:avLst/>
          </a:prstGeom>
        </p:spPr>
        <p:txBody>
          <a:bodyPr wrap="none">
            <a:spAutoFit/>
          </a:bodyPr>
          <a:lstStyle/>
          <a:p>
            <a:pPr algn="ctr"/>
            <a:r>
              <a:rPr lang="ru-RU" b="1" dirty="0" smtClean="0">
                <a:ln w="0">
                  <a:noFill/>
                </a:ln>
                <a:solidFill>
                  <a:schemeClr val="accent4">
                    <a:lumMod val="50000"/>
                  </a:schemeClr>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Взросло-детский проект </a:t>
            </a:r>
          </a:p>
          <a:p>
            <a:pPr algn="ctr"/>
            <a:r>
              <a:rPr lang="ru-RU" b="1" dirty="0" smtClean="0">
                <a:ln w="0">
                  <a:noFill/>
                </a:ln>
                <a:solidFill>
                  <a:schemeClr val="accent4">
                    <a:lumMod val="50000"/>
                  </a:schemeClr>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«Стена памяти», </a:t>
            </a:r>
          </a:p>
          <a:p>
            <a:pPr algn="ctr"/>
            <a:r>
              <a:rPr lang="ru-RU" b="1" dirty="0" smtClean="0">
                <a:ln w="0">
                  <a:noFill/>
                </a:ln>
                <a:solidFill>
                  <a:schemeClr val="accent4">
                    <a:lumMod val="50000"/>
                  </a:schemeClr>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посвященный 80-летию Великой Победы</a:t>
            </a:r>
          </a:p>
        </p:txBody>
      </p:sp>
      <p:pic>
        <p:nvPicPr>
          <p:cNvPr id="6" name="Рисунок 5"/>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062" y="0"/>
            <a:ext cx="9139938" cy="6858000"/>
          </a:xfrm>
          <a:prstGeom prst="rect">
            <a:avLst/>
          </a:prstGeom>
        </p:spPr>
      </p:pic>
      <p:sp>
        <p:nvSpPr>
          <p:cNvPr id="8" name="Прямоугольник 7"/>
          <p:cNvSpPr/>
          <p:nvPr/>
        </p:nvSpPr>
        <p:spPr>
          <a:xfrm>
            <a:off x="3794135" y="1868934"/>
            <a:ext cx="4497513" cy="1754326"/>
          </a:xfrm>
          <a:prstGeom prst="rect">
            <a:avLst/>
          </a:prstGeom>
        </p:spPr>
        <p:txBody>
          <a:bodyPr wrap="none">
            <a:spAutoFit/>
          </a:bodyPr>
          <a:lstStyle/>
          <a:p>
            <a:pPr algn="ctr"/>
            <a:r>
              <a:rPr lang="ru-RU" b="1" dirty="0" smtClean="0">
                <a:ln w="0">
                  <a:noFill/>
                </a:ln>
                <a:solidFill>
                  <a:schemeClr val="accent4">
                    <a:lumMod val="50000"/>
                  </a:schemeClr>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Взросло-детский проект </a:t>
            </a:r>
          </a:p>
          <a:p>
            <a:pPr algn="ctr"/>
            <a:r>
              <a:rPr lang="ru-RU" b="1" dirty="0" smtClean="0">
                <a:ln w="0">
                  <a:noFill/>
                </a:ln>
                <a:solidFill>
                  <a:schemeClr val="accent4">
                    <a:lumMod val="50000"/>
                  </a:schemeClr>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«Стена памяти», </a:t>
            </a:r>
          </a:p>
          <a:p>
            <a:pPr algn="ctr"/>
            <a:r>
              <a:rPr lang="ru-RU" b="1" dirty="0" smtClean="0">
                <a:ln w="0">
                  <a:noFill/>
                </a:ln>
                <a:solidFill>
                  <a:schemeClr val="accent4">
                    <a:lumMod val="50000"/>
                  </a:schemeClr>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посвященный 80-летию Великой Победы</a:t>
            </a:r>
          </a:p>
          <a:p>
            <a:pPr algn="ctr"/>
            <a:endParaRPr lang="ru-RU" b="1" dirty="0" smtClean="0">
              <a:ln w="0">
                <a:noFill/>
              </a:ln>
              <a:solidFill>
                <a:schemeClr val="accent4">
                  <a:lumMod val="50000"/>
                </a:schemeClr>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algn="ctr"/>
            <a:endParaRPr lang="ru-RU" b="1" dirty="0" smtClean="0">
              <a:ln w="0">
                <a:noFill/>
              </a:ln>
              <a:solidFill>
                <a:schemeClr val="accent4">
                  <a:lumMod val="50000"/>
                </a:schemeClr>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algn="ctr"/>
            <a:endParaRPr lang="ru-RU" b="1" dirty="0" smtClean="0">
              <a:ln w="0">
                <a:noFill/>
              </a:ln>
              <a:solidFill>
                <a:schemeClr val="accent4">
                  <a:lumMod val="50000"/>
                </a:schemeClr>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9" name="TextBox 8"/>
          <p:cNvSpPr txBox="1"/>
          <p:nvPr/>
        </p:nvSpPr>
        <p:spPr>
          <a:xfrm>
            <a:off x="3556310" y="334054"/>
            <a:ext cx="4643322" cy="523220"/>
          </a:xfrm>
          <a:prstGeom prst="rect">
            <a:avLst/>
          </a:prstGeom>
          <a:noFill/>
        </p:spPr>
        <p:txBody>
          <a:bodyPr wrap="none" rtlCol="0">
            <a:spAutoFit/>
          </a:bodyPr>
          <a:lstStyle/>
          <a:p>
            <a:pPr algn="ctr"/>
            <a:r>
              <a:rPr lang="ru-RU" sz="1400" b="1" dirty="0" smtClean="0">
                <a:latin typeface="Times New Roman" pitchFamily="18" charset="0"/>
                <a:cs typeface="Times New Roman" pitchFamily="18" charset="0"/>
              </a:rPr>
              <a:t>МОУ «Образовательный комплекс «УСПЕХ»</a:t>
            </a:r>
          </a:p>
          <a:p>
            <a:pPr algn="ctr"/>
            <a:r>
              <a:rPr lang="ru-RU" sz="1400" b="1" dirty="0" smtClean="0">
                <a:latin typeface="Times New Roman" pitchFamily="18" charset="0"/>
                <a:cs typeface="Times New Roman" pitchFamily="18" charset="0"/>
              </a:rPr>
              <a:t>Центр образования №7 имени адмирала Ф.Ф.Ушакова</a:t>
            </a:r>
            <a:endParaRPr lang="ru-RU" sz="1400" b="1" dirty="0">
              <a:latin typeface="Times New Roman" pitchFamily="18" charset="0"/>
              <a:cs typeface="Times New Roman" pitchFamily="18" charset="0"/>
            </a:endParaRPr>
          </a:p>
        </p:txBody>
      </p:sp>
      <p:sp>
        <p:nvSpPr>
          <p:cNvPr id="10" name="TextBox 9"/>
          <p:cNvSpPr txBox="1"/>
          <p:nvPr/>
        </p:nvSpPr>
        <p:spPr>
          <a:xfrm>
            <a:off x="5601809" y="6187735"/>
            <a:ext cx="1037656" cy="369332"/>
          </a:xfrm>
          <a:prstGeom prst="rect">
            <a:avLst/>
          </a:prstGeom>
          <a:noFill/>
        </p:spPr>
        <p:txBody>
          <a:bodyPr wrap="none" rtlCol="0">
            <a:spAutoFit/>
          </a:bodyPr>
          <a:lstStyle/>
          <a:p>
            <a:r>
              <a:rPr lang="ru-RU" b="1" dirty="0" smtClean="0">
                <a:latin typeface="Times New Roman" pitchFamily="18" charset="0"/>
                <a:cs typeface="Times New Roman" pitchFamily="18" charset="0"/>
              </a:rPr>
              <a:t>2025 год</a:t>
            </a:r>
            <a:endParaRPr lang="ru-RU" b="1" dirty="0">
              <a:latin typeface="Times New Roman" pitchFamily="18" charset="0"/>
              <a:cs typeface="Times New Roman" pitchFamily="18" charset="0"/>
            </a:endParaRPr>
          </a:p>
        </p:txBody>
      </p:sp>
      <p:sp>
        <p:nvSpPr>
          <p:cNvPr id="11" name="TextBox 10"/>
          <p:cNvSpPr txBox="1"/>
          <p:nvPr/>
        </p:nvSpPr>
        <p:spPr>
          <a:xfrm>
            <a:off x="4076587" y="4451770"/>
            <a:ext cx="5067413" cy="1077218"/>
          </a:xfrm>
          <a:prstGeom prst="rect">
            <a:avLst/>
          </a:prstGeom>
          <a:noFill/>
        </p:spPr>
        <p:txBody>
          <a:bodyPr wrap="none" rtlCol="0">
            <a:spAutoFit/>
          </a:bodyPr>
          <a:lstStyle/>
          <a:p>
            <a:pPr algn="r"/>
            <a:r>
              <a:rPr lang="ru-RU" sz="1600" b="1" dirty="0" smtClean="0">
                <a:latin typeface="Times New Roman" pitchFamily="18" charset="0"/>
                <a:cs typeface="Times New Roman" pitchFamily="18" charset="0"/>
              </a:rPr>
              <a:t>Выполнил: 5 класс «К»</a:t>
            </a:r>
          </a:p>
          <a:p>
            <a:pPr algn="r"/>
            <a:r>
              <a:rPr lang="ru-RU" sz="1600" b="1" dirty="0" smtClean="0">
                <a:latin typeface="Times New Roman" pitchFamily="18" charset="0"/>
                <a:cs typeface="Times New Roman" pitchFamily="18" charset="0"/>
              </a:rPr>
              <a:t>Руководитель: </a:t>
            </a:r>
            <a:r>
              <a:rPr lang="ru-RU" sz="1600" b="1" dirty="0" smtClean="0">
                <a:latin typeface="Times New Roman" pitchFamily="18" charset="0"/>
                <a:cs typeface="Times New Roman" pitchFamily="18" charset="0"/>
              </a:rPr>
              <a:t>классный руководитель 5 «К» класса</a:t>
            </a:r>
          </a:p>
          <a:p>
            <a:pPr algn="r"/>
            <a:r>
              <a:rPr lang="ru-RU" sz="1600" b="1" dirty="0" smtClean="0">
                <a:latin typeface="Times New Roman" pitchFamily="18" charset="0"/>
                <a:cs typeface="Times New Roman" pitchFamily="18" charset="0"/>
              </a:rPr>
              <a:t>Татьяна </a:t>
            </a:r>
            <a:r>
              <a:rPr lang="ru-RU" sz="1600" b="1" dirty="0" smtClean="0">
                <a:latin typeface="Times New Roman" pitchFamily="18" charset="0"/>
                <a:cs typeface="Times New Roman" pitchFamily="18" charset="0"/>
              </a:rPr>
              <a:t>Валерьевна </a:t>
            </a:r>
          </a:p>
          <a:p>
            <a:pPr algn="r"/>
            <a:r>
              <a:rPr lang="ru-RU" sz="1600" b="1" dirty="0" err="1" smtClean="0">
                <a:latin typeface="Times New Roman" pitchFamily="18" charset="0"/>
                <a:cs typeface="Times New Roman" pitchFamily="18" charset="0"/>
              </a:rPr>
              <a:t>Миргаляутдинва</a:t>
            </a:r>
            <a:endParaRPr lang="ru-RU" sz="1600" b="1" dirty="0">
              <a:latin typeface="Times New Roman" pitchFamily="18" charset="0"/>
              <a:cs typeface="Times New Roman" pitchFamily="18" charset="0"/>
            </a:endParaRPr>
          </a:p>
        </p:txBody>
      </p:sp>
    </p:spTree>
    <p:extLst>
      <p:ext uri="{BB962C8B-B14F-4D97-AF65-F5344CB8AC3E}">
        <p14:creationId xmlns:p14="http://schemas.microsoft.com/office/powerpoint/2010/main" xmlns="" val="25526660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31" y="0"/>
            <a:ext cx="9139938" cy="6858000"/>
          </a:xfrm>
          <a:prstGeom prst="rect">
            <a:avLst/>
          </a:prstGeom>
        </p:spPr>
      </p:pic>
      <p:pic>
        <p:nvPicPr>
          <p:cNvPr id="1026" name="Picture 2"/>
          <p:cNvPicPr>
            <a:picLocks noChangeAspect="1" noChangeArrowheads="1"/>
          </p:cNvPicPr>
          <p:nvPr/>
        </p:nvPicPr>
        <p:blipFill>
          <a:blip r:embed="rId3" cstate="print"/>
          <a:srcRect/>
          <a:stretch>
            <a:fillRect/>
          </a:stretch>
        </p:blipFill>
        <p:spPr bwMode="auto">
          <a:xfrm>
            <a:off x="2705354" y="142718"/>
            <a:ext cx="3720961" cy="2476870"/>
          </a:xfrm>
          <a:prstGeom prst="rect">
            <a:avLst/>
          </a:prstGeom>
          <a:noFill/>
          <a:ln w="9525">
            <a:noFill/>
            <a:miter lim="800000"/>
            <a:headEnd/>
            <a:tailEnd/>
          </a:ln>
          <a:effectLst/>
        </p:spPr>
      </p:pic>
      <p:pic>
        <p:nvPicPr>
          <p:cNvPr id="1028" name="Picture 4" descr="Picture background"/>
          <p:cNvPicPr>
            <a:picLocks noChangeAspect="1" noChangeArrowheads="1"/>
          </p:cNvPicPr>
          <p:nvPr/>
        </p:nvPicPr>
        <p:blipFill>
          <a:blip r:embed="rId4"/>
          <a:srcRect/>
          <a:stretch>
            <a:fillRect/>
          </a:stretch>
        </p:blipFill>
        <p:spPr bwMode="auto">
          <a:xfrm>
            <a:off x="2481096" y="5233386"/>
            <a:ext cx="4303700" cy="1624614"/>
          </a:xfrm>
          <a:prstGeom prst="rect">
            <a:avLst/>
          </a:prstGeom>
          <a:noFill/>
        </p:spPr>
      </p:pic>
      <p:sp>
        <p:nvSpPr>
          <p:cNvPr id="7" name="Прямоугольник 6"/>
          <p:cNvSpPr/>
          <p:nvPr/>
        </p:nvSpPr>
        <p:spPr>
          <a:xfrm>
            <a:off x="461553" y="2684158"/>
            <a:ext cx="8055429" cy="2462213"/>
          </a:xfrm>
          <a:prstGeom prst="rect">
            <a:avLst/>
          </a:prstGeom>
        </p:spPr>
        <p:txBody>
          <a:bodyPr wrap="square">
            <a:spAutoFit/>
          </a:bodyPr>
          <a:lstStyle/>
          <a:p>
            <a:r>
              <a:rPr lang="ru-RU" sz="1400" dirty="0" smtClean="0">
                <a:latin typeface="Times New Roman" pitchFamily="18" charset="0"/>
                <a:cs typeface="Times New Roman" pitchFamily="18" charset="0"/>
              </a:rPr>
              <a:t>2024-2025 учебный год  стал особенным для нашего кадетского класса.  Мы решили создать собственный проект, посвящённый великому юбилею Великой Победы, который бы сохранился надолго после окончания праздника. Именно тогда родилась идея создания необычной стены памяти, названной нами «Никто не забыт! Ничто не забыто!»</a:t>
            </a:r>
          </a:p>
          <a:p>
            <a:r>
              <a:rPr lang="ru-RU" sz="1400" dirty="0" smtClean="0">
                <a:latin typeface="Times New Roman" pitchFamily="18" charset="0"/>
                <a:cs typeface="Times New Roman" pitchFamily="18" charset="0"/>
              </a:rPr>
              <a:t>Мы решили воплотить этот замысел необычным способом — каждому ученику школы было предложено узнать историю своего прадедушки или прабабушки, участвовавших в той войне. Мы все записывали рассказы старших родственников, искали архивные фотографии и бережно относились ко всему материалу. </a:t>
            </a:r>
          </a:p>
          <a:p>
            <a:r>
              <a:rPr lang="ru-RU" sz="1400" dirty="0" smtClean="0">
                <a:latin typeface="Times New Roman" pitchFamily="18" charset="0"/>
                <a:cs typeface="Times New Roman" pitchFamily="18" charset="0"/>
              </a:rPr>
              <a:t>Наш проект стал настоящей творческой лабораторией. Каждый день ребята разных классов  приходили в школу с новыми находками, интересными рассказами и открытиями. К проекту подключились учителя, родители. Благодаря их поддержке наши идеи оживали буквально на глазах.</a:t>
            </a:r>
          </a:p>
        </p:txBody>
      </p:sp>
    </p:spTree>
    <p:extLst>
      <p:ext uri="{BB962C8B-B14F-4D97-AF65-F5344CB8AC3E}">
        <p14:creationId xmlns:p14="http://schemas.microsoft.com/office/powerpoint/2010/main" xmlns="" val="11555002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31" y="0"/>
            <a:ext cx="9139938" cy="6858000"/>
          </a:xfrm>
          <a:prstGeom prst="rect">
            <a:avLst/>
          </a:prstGeom>
        </p:spPr>
      </p:pic>
      <p:sp>
        <p:nvSpPr>
          <p:cNvPr id="5" name="Прямоугольник 4"/>
          <p:cNvSpPr/>
          <p:nvPr/>
        </p:nvSpPr>
        <p:spPr>
          <a:xfrm>
            <a:off x="788125" y="205881"/>
            <a:ext cx="7824651" cy="369332"/>
          </a:xfrm>
          <a:prstGeom prst="rect">
            <a:avLst/>
          </a:prstGeom>
        </p:spPr>
        <p:txBody>
          <a:bodyPr wrap="square">
            <a:spAutoFit/>
          </a:bodyPr>
          <a:lstStyle/>
          <a:p>
            <a:r>
              <a:rPr lang="ru-RU" b="1" dirty="0" smtClean="0"/>
              <a:t>Стена памяти объединила учителей, родителей и учеников в общем деле</a:t>
            </a:r>
            <a:endParaRPr lang="ru-RU" b="1" dirty="0"/>
          </a:p>
        </p:txBody>
      </p:sp>
      <p:pic>
        <p:nvPicPr>
          <p:cNvPr id="6" name="Picture 2" descr="C:\Users\Миргаляутдинова\Desktop\все там\Downloads\14-10-2025_15-11-22\IMG_20250306_081033_792.jpg"/>
          <p:cNvPicPr>
            <a:picLocks noChangeAspect="1" noChangeArrowheads="1"/>
          </p:cNvPicPr>
          <p:nvPr/>
        </p:nvPicPr>
        <p:blipFill>
          <a:blip r:embed="rId3" cstate="print"/>
          <a:srcRect l="6398" r="7689"/>
          <a:stretch>
            <a:fillRect/>
          </a:stretch>
        </p:blipFill>
        <p:spPr bwMode="auto">
          <a:xfrm>
            <a:off x="4636482" y="1043394"/>
            <a:ext cx="3204229" cy="2797086"/>
          </a:xfrm>
          <a:prstGeom prst="rect">
            <a:avLst/>
          </a:prstGeom>
          <a:noFill/>
        </p:spPr>
      </p:pic>
      <p:pic>
        <p:nvPicPr>
          <p:cNvPr id="3073" name="Picture 1"/>
          <p:cNvPicPr>
            <a:picLocks noChangeAspect="1" noChangeArrowheads="1"/>
          </p:cNvPicPr>
          <p:nvPr/>
        </p:nvPicPr>
        <p:blipFill>
          <a:blip r:embed="rId4"/>
          <a:srcRect/>
          <a:stretch>
            <a:fillRect/>
          </a:stretch>
        </p:blipFill>
        <p:spPr bwMode="auto">
          <a:xfrm>
            <a:off x="1236541" y="670559"/>
            <a:ext cx="2706112" cy="3823064"/>
          </a:xfrm>
          <a:prstGeom prst="rect">
            <a:avLst/>
          </a:prstGeom>
          <a:noFill/>
          <a:ln w="9525">
            <a:noFill/>
            <a:miter lim="800000"/>
            <a:headEnd/>
            <a:tailEnd/>
          </a:ln>
          <a:effectLst/>
        </p:spPr>
      </p:pic>
      <p:sp>
        <p:nvSpPr>
          <p:cNvPr id="7" name="TextBox 6"/>
          <p:cNvSpPr txBox="1"/>
          <p:nvPr/>
        </p:nvSpPr>
        <p:spPr>
          <a:xfrm>
            <a:off x="635727" y="4641669"/>
            <a:ext cx="3805645" cy="1077218"/>
          </a:xfrm>
          <a:prstGeom prst="rect">
            <a:avLst/>
          </a:prstGeom>
          <a:noFill/>
        </p:spPr>
        <p:txBody>
          <a:bodyPr wrap="square" rtlCol="0">
            <a:spAutoFit/>
          </a:bodyPr>
          <a:lstStyle/>
          <a:p>
            <a:r>
              <a:rPr lang="ru-RU" sz="1600" dirty="0" smtClean="0">
                <a:latin typeface="Times New Roman" pitchFamily="18" charset="0"/>
                <a:cs typeface="Times New Roman" pitchFamily="18" charset="0"/>
              </a:rPr>
              <a:t>Просмотрели множество вариантов Стен памяти в интернете. </a:t>
            </a:r>
          </a:p>
          <a:p>
            <a:r>
              <a:rPr lang="ru-RU" sz="1600" dirty="0" smtClean="0">
                <a:latin typeface="Times New Roman" pitchFamily="18" charset="0"/>
                <a:cs typeface="Times New Roman" pitchFamily="18" charset="0"/>
              </a:rPr>
              <a:t>Макет обсудили с родителями, социальными партнерами.</a:t>
            </a:r>
            <a:endParaRPr lang="ru-RU" sz="1600" dirty="0">
              <a:latin typeface="Times New Roman" pitchFamily="18" charset="0"/>
              <a:cs typeface="Times New Roman" pitchFamily="18" charset="0"/>
            </a:endParaRPr>
          </a:p>
        </p:txBody>
      </p:sp>
      <p:sp>
        <p:nvSpPr>
          <p:cNvPr id="9" name="TextBox 8"/>
          <p:cNvSpPr txBox="1"/>
          <p:nvPr/>
        </p:nvSpPr>
        <p:spPr>
          <a:xfrm>
            <a:off x="4690622" y="4587388"/>
            <a:ext cx="3498009" cy="830997"/>
          </a:xfrm>
          <a:prstGeom prst="rect">
            <a:avLst/>
          </a:prstGeom>
          <a:noFill/>
        </p:spPr>
        <p:txBody>
          <a:bodyPr wrap="none" rtlCol="0">
            <a:spAutoFit/>
          </a:bodyPr>
          <a:lstStyle/>
          <a:p>
            <a:r>
              <a:rPr lang="ru-RU" sz="1600" dirty="0" smtClean="0">
                <a:latin typeface="Times New Roman" pitchFamily="18" charset="0"/>
                <a:cs typeface="Times New Roman" pitchFamily="18" charset="0"/>
              </a:rPr>
              <a:t>С учителем по ОБЗР обмеряли стену, </a:t>
            </a:r>
          </a:p>
          <a:p>
            <a:r>
              <a:rPr lang="ru-RU" sz="1600" dirty="0" smtClean="0">
                <a:latin typeface="Times New Roman" pitchFamily="18" charset="0"/>
                <a:cs typeface="Times New Roman" pitchFamily="18" charset="0"/>
              </a:rPr>
              <a:t>чтобы определиться с размерами </a:t>
            </a:r>
          </a:p>
          <a:p>
            <a:r>
              <a:rPr lang="ru-RU" sz="1600" dirty="0" smtClean="0">
                <a:latin typeface="Times New Roman" pitchFamily="18" charset="0"/>
                <a:cs typeface="Times New Roman" pitchFamily="18" charset="0"/>
              </a:rPr>
              <a:t>нашего будущего баннера.</a:t>
            </a:r>
            <a:endParaRPr lang="ru-RU" sz="1600" dirty="0">
              <a:latin typeface="Times New Roman" pitchFamily="18" charset="0"/>
              <a:cs typeface="Times New Roman" pitchFamily="18" charset="0"/>
            </a:endParaRPr>
          </a:p>
        </p:txBody>
      </p:sp>
    </p:spTree>
    <p:extLst>
      <p:ext uri="{BB962C8B-B14F-4D97-AF65-F5344CB8AC3E}">
        <p14:creationId xmlns:p14="http://schemas.microsoft.com/office/powerpoint/2010/main" xmlns="" val="11555002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31" y="0"/>
            <a:ext cx="9139938" cy="6858000"/>
          </a:xfrm>
          <a:prstGeom prst="rect">
            <a:avLst/>
          </a:prstGeom>
        </p:spPr>
      </p:pic>
      <p:sp>
        <p:nvSpPr>
          <p:cNvPr id="5" name="Прямоугольник 4"/>
          <p:cNvSpPr/>
          <p:nvPr/>
        </p:nvSpPr>
        <p:spPr>
          <a:xfrm>
            <a:off x="788125" y="205881"/>
            <a:ext cx="7824651" cy="369332"/>
          </a:xfrm>
          <a:prstGeom prst="rect">
            <a:avLst/>
          </a:prstGeom>
        </p:spPr>
        <p:txBody>
          <a:bodyPr wrap="square">
            <a:spAutoFit/>
          </a:bodyPr>
          <a:lstStyle/>
          <a:p>
            <a:r>
              <a:rPr lang="ru-RU" b="1" dirty="0" smtClean="0"/>
              <a:t>Стена памяти объединила учителей, родителей и учеников в общем деле</a:t>
            </a:r>
            <a:endParaRPr lang="ru-RU" b="1" dirty="0"/>
          </a:p>
        </p:txBody>
      </p:sp>
      <p:sp>
        <p:nvSpPr>
          <p:cNvPr id="7" name="TextBox 6"/>
          <p:cNvSpPr txBox="1"/>
          <p:nvPr/>
        </p:nvSpPr>
        <p:spPr>
          <a:xfrm>
            <a:off x="226424" y="1227909"/>
            <a:ext cx="3805645" cy="1077218"/>
          </a:xfrm>
          <a:prstGeom prst="rect">
            <a:avLst/>
          </a:prstGeom>
          <a:noFill/>
        </p:spPr>
        <p:txBody>
          <a:bodyPr wrap="square" rtlCol="0">
            <a:spAutoFit/>
          </a:bodyPr>
          <a:lstStyle/>
          <a:p>
            <a:r>
              <a:rPr lang="ru-RU" sz="1600" dirty="0" smtClean="0">
                <a:latin typeface="Times New Roman" pitchFamily="18" charset="0"/>
                <a:cs typeface="Times New Roman" pitchFamily="18" charset="0"/>
              </a:rPr>
              <a:t>Объявили на линейке всем учащимся о сборе фотографий родственников, кто прошел Великую Отечественную войну или трудился в тылу. </a:t>
            </a:r>
            <a:endParaRPr lang="ru-RU" sz="1600" dirty="0">
              <a:latin typeface="Times New Roman" pitchFamily="18" charset="0"/>
              <a:cs typeface="Times New Roman" pitchFamily="18" charset="0"/>
            </a:endParaRPr>
          </a:p>
        </p:txBody>
      </p:sp>
      <p:pic>
        <p:nvPicPr>
          <p:cNvPr id="17410" name="Picture 2"/>
          <p:cNvPicPr>
            <a:picLocks noChangeAspect="1" noChangeArrowheads="1"/>
          </p:cNvPicPr>
          <p:nvPr/>
        </p:nvPicPr>
        <p:blipFill>
          <a:blip r:embed="rId3"/>
          <a:srcRect/>
          <a:stretch>
            <a:fillRect/>
          </a:stretch>
        </p:blipFill>
        <p:spPr bwMode="auto">
          <a:xfrm>
            <a:off x="923794" y="2490650"/>
            <a:ext cx="2516773" cy="2245179"/>
          </a:xfrm>
          <a:prstGeom prst="rect">
            <a:avLst/>
          </a:prstGeom>
          <a:noFill/>
          <a:ln w="9525">
            <a:noFill/>
            <a:miter lim="800000"/>
            <a:headEnd/>
            <a:tailEnd/>
          </a:ln>
          <a:effectLst/>
        </p:spPr>
      </p:pic>
      <p:sp>
        <p:nvSpPr>
          <p:cNvPr id="10" name="TextBox 9"/>
          <p:cNvSpPr txBox="1"/>
          <p:nvPr/>
        </p:nvSpPr>
        <p:spPr>
          <a:xfrm>
            <a:off x="4724402" y="4863737"/>
            <a:ext cx="3805645" cy="338554"/>
          </a:xfrm>
          <a:prstGeom prst="rect">
            <a:avLst/>
          </a:prstGeom>
          <a:noFill/>
        </p:spPr>
        <p:txBody>
          <a:bodyPr wrap="square" rtlCol="0">
            <a:spAutoFit/>
          </a:bodyPr>
          <a:lstStyle/>
          <a:p>
            <a:r>
              <a:rPr lang="ru-RU" sz="1600" dirty="0" smtClean="0">
                <a:latin typeface="Times New Roman" pitchFamily="18" charset="0"/>
                <a:cs typeface="Times New Roman" pitchFamily="18" charset="0"/>
              </a:rPr>
              <a:t>Деньги на баннер заработали на ярмарке.</a:t>
            </a:r>
            <a:endParaRPr lang="ru-RU" sz="1600" dirty="0">
              <a:latin typeface="Times New Roman" pitchFamily="18" charset="0"/>
              <a:cs typeface="Times New Roman" pitchFamily="18" charset="0"/>
            </a:endParaRPr>
          </a:p>
        </p:txBody>
      </p:sp>
      <p:pic>
        <p:nvPicPr>
          <p:cNvPr id="17411" name="Picture 3"/>
          <p:cNvPicPr>
            <a:picLocks noChangeAspect="1" noChangeArrowheads="1"/>
          </p:cNvPicPr>
          <p:nvPr/>
        </p:nvPicPr>
        <p:blipFill>
          <a:blip r:embed="rId4" cstate="print"/>
          <a:srcRect/>
          <a:stretch>
            <a:fillRect/>
          </a:stretch>
        </p:blipFill>
        <p:spPr bwMode="auto">
          <a:xfrm>
            <a:off x="5677990" y="1330393"/>
            <a:ext cx="1443172" cy="2279037"/>
          </a:xfrm>
          <a:prstGeom prst="rect">
            <a:avLst/>
          </a:prstGeom>
          <a:noFill/>
          <a:ln w="9525">
            <a:noFill/>
            <a:miter lim="800000"/>
            <a:headEnd/>
            <a:tailEnd/>
          </a:ln>
          <a:effectLst/>
        </p:spPr>
      </p:pic>
      <p:pic>
        <p:nvPicPr>
          <p:cNvPr id="17412" name="Picture 4"/>
          <p:cNvPicPr>
            <a:picLocks noChangeAspect="1" noChangeArrowheads="1"/>
          </p:cNvPicPr>
          <p:nvPr/>
        </p:nvPicPr>
        <p:blipFill>
          <a:blip r:embed="rId5" cstate="print"/>
          <a:srcRect/>
          <a:stretch>
            <a:fillRect/>
          </a:stretch>
        </p:blipFill>
        <p:spPr bwMode="auto">
          <a:xfrm>
            <a:off x="3901439" y="2581172"/>
            <a:ext cx="2006102" cy="1916942"/>
          </a:xfrm>
          <a:prstGeom prst="rect">
            <a:avLst/>
          </a:prstGeom>
          <a:noFill/>
          <a:ln w="9525">
            <a:noFill/>
            <a:miter lim="800000"/>
            <a:headEnd/>
            <a:tailEnd/>
          </a:ln>
          <a:effectLst/>
        </p:spPr>
      </p:pic>
      <p:pic>
        <p:nvPicPr>
          <p:cNvPr id="17413" name="Picture 5"/>
          <p:cNvPicPr>
            <a:picLocks noChangeAspect="1" noChangeArrowheads="1"/>
          </p:cNvPicPr>
          <p:nvPr/>
        </p:nvPicPr>
        <p:blipFill>
          <a:blip r:embed="rId6" cstate="print"/>
          <a:srcRect/>
          <a:stretch>
            <a:fillRect/>
          </a:stretch>
        </p:blipFill>
        <p:spPr bwMode="auto">
          <a:xfrm>
            <a:off x="6905243" y="2656113"/>
            <a:ext cx="1939671" cy="1800769"/>
          </a:xfrm>
          <a:prstGeom prst="rect">
            <a:avLst/>
          </a:prstGeom>
          <a:noFill/>
          <a:ln w="9525">
            <a:noFill/>
            <a:miter lim="800000"/>
            <a:headEnd/>
            <a:tailEnd/>
          </a:ln>
          <a:effectLst/>
        </p:spPr>
      </p:pic>
    </p:spTree>
    <p:extLst>
      <p:ext uri="{BB962C8B-B14F-4D97-AF65-F5344CB8AC3E}">
        <p14:creationId xmlns:p14="http://schemas.microsoft.com/office/powerpoint/2010/main" xmlns="" val="11555002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31" y="0"/>
            <a:ext cx="9139938" cy="6858000"/>
          </a:xfrm>
          <a:prstGeom prst="rect">
            <a:avLst/>
          </a:prstGeom>
        </p:spPr>
      </p:pic>
      <p:sp>
        <p:nvSpPr>
          <p:cNvPr id="3" name="Прямоугольник 2"/>
          <p:cNvSpPr/>
          <p:nvPr/>
        </p:nvSpPr>
        <p:spPr>
          <a:xfrm>
            <a:off x="783772" y="362636"/>
            <a:ext cx="7733211" cy="369332"/>
          </a:xfrm>
          <a:prstGeom prst="rect">
            <a:avLst/>
          </a:prstGeom>
        </p:spPr>
        <p:txBody>
          <a:bodyPr wrap="square">
            <a:spAutoFit/>
          </a:bodyPr>
          <a:lstStyle/>
          <a:p>
            <a:r>
              <a:rPr lang="ru-RU" b="1" dirty="0" smtClean="0"/>
              <a:t>Стена памяти объединила учителей, родителей и учеников в общем деле</a:t>
            </a:r>
            <a:endParaRPr lang="ru-RU" b="1" dirty="0"/>
          </a:p>
        </p:txBody>
      </p:sp>
      <p:sp>
        <p:nvSpPr>
          <p:cNvPr id="4" name="TextBox 3"/>
          <p:cNvSpPr txBox="1"/>
          <p:nvPr/>
        </p:nvSpPr>
        <p:spPr>
          <a:xfrm>
            <a:off x="309027" y="968596"/>
            <a:ext cx="8582423" cy="1077218"/>
          </a:xfrm>
          <a:prstGeom prst="rect">
            <a:avLst/>
          </a:prstGeom>
          <a:noFill/>
        </p:spPr>
        <p:txBody>
          <a:bodyPr wrap="square" rtlCol="0">
            <a:spAutoFit/>
          </a:bodyPr>
          <a:lstStyle/>
          <a:p>
            <a:pPr algn="ctr"/>
            <a:r>
              <a:rPr lang="ru-RU" sz="1600" dirty="0" smtClean="0">
                <a:latin typeface="Times New Roman" pitchFamily="18" charset="0"/>
                <a:cs typeface="Times New Roman" pitchFamily="18" charset="0"/>
              </a:rPr>
              <a:t>Администрация школы одобрила наш проект</a:t>
            </a:r>
          </a:p>
          <a:p>
            <a:pPr algn="ctr"/>
            <a:r>
              <a:rPr lang="ru-RU" sz="1600" dirty="0" smtClean="0">
                <a:latin typeface="Times New Roman" pitchFamily="18" charset="0"/>
                <a:cs typeface="Times New Roman" pitchFamily="18" charset="0"/>
              </a:rPr>
              <a:t> и выделила место на 3 этаже нашей школы.</a:t>
            </a:r>
          </a:p>
          <a:p>
            <a:pPr algn="ctr"/>
            <a:r>
              <a:rPr lang="ru-RU" sz="1600" dirty="0" smtClean="0">
                <a:latin typeface="Times New Roman" pitchFamily="18" charset="0"/>
                <a:cs typeface="Times New Roman" pitchFamily="18" charset="0"/>
              </a:rPr>
              <a:t>Неоценимую помощь оказали </a:t>
            </a:r>
            <a:r>
              <a:rPr lang="ru-RU" sz="1600" dirty="0" smtClean="0">
                <a:latin typeface="Times New Roman" pitchFamily="18" charset="0"/>
                <a:cs typeface="Times New Roman" pitchFamily="18" charset="0"/>
              </a:rPr>
              <a:t>родители, </a:t>
            </a:r>
            <a:r>
              <a:rPr lang="ru-RU" sz="1600" dirty="0" smtClean="0">
                <a:latin typeface="Times New Roman" pitchFamily="18" charset="0"/>
                <a:cs typeface="Times New Roman" pitchFamily="18" charset="0"/>
              </a:rPr>
              <a:t>принимавшие участие в покраске </a:t>
            </a:r>
            <a:r>
              <a:rPr lang="ru-RU" sz="1600" dirty="0" smtClean="0">
                <a:latin typeface="Times New Roman" pitchFamily="18" charset="0"/>
                <a:cs typeface="Times New Roman" pitchFamily="18" charset="0"/>
              </a:rPr>
              <a:t>стен</a:t>
            </a:r>
          </a:p>
          <a:p>
            <a:pPr algn="ctr"/>
            <a:r>
              <a:rPr lang="ru-RU"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и установке </a:t>
            </a:r>
            <a:r>
              <a:rPr lang="ru-RU" sz="1600" dirty="0" smtClean="0">
                <a:latin typeface="Times New Roman" pitchFamily="18" charset="0"/>
                <a:cs typeface="Times New Roman" pitchFamily="18" charset="0"/>
              </a:rPr>
              <a:t>экспозиции. </a:t>
            </a:r>
          </a:p>
        </p:txBody>
      </p:sp>
      <p:pic>
        <p:nvPicPr>
          <p:cNvPr id="1026" name="Picture 2"/>
          <p:cNvPicPr>
            <a:picLocks noChangeAspect="1" noChangeArrowheads="1"/>
          </p:cNvPicPr>
          <p:nvPr/>
        </p:nvPicPr>
        <p:blipFill>
          <a:blip r:embed="rId3" cstate="print"/>
          <a:srcRect/>
          <a:stretch>
            <a:fillRect/>
          </a:stretch>
        </p:blipFill>
        <p:spPr bwMode="auto">
          <a:xfrm>
            <a:off x="1645872" y="2203270"/>
            <a:ext cx="1898516" cy="1654356"/>
          </a:xfrm>
          <a:prstGeom prst="rect">
            <a:avLst/>
          </a:prstGeom>
          <a:noFill/>
          <a:ln w="9525">
            <a:noFill/>
            <a:miter lim="800000"/>
            <a:headEnd/>
            <a:tailEnd/>
          </a:ln>
          <a:effectLst/>
        </p:spPr>
      </p:pic>
      <p:pic>
        <p:nvPicPr>
          <p:cNvPr id="1027" name="Picture 3"/>
          <p:cNvPicPr>
            <a:picLocks noChangeAspect="1" noChangeArrowheads="1"/>
          </p:cNvPicPr>
          <p:nvPr/>
        </p:nvPicPr>
        <p:blipFill>
          <a:blip r:embed="rId4" cstate="print"/>
          <a:srcRect/>
          <a:stretch>
            <a:fillRect/>
          </a:stretch>
        </p:blipFill>
        <p:spPr bwMode="auto">
          <a:xfrm>
            <a:off x="3796937" y="2835302"/>
            <a:ext cx="1881053" cy="1657065"/>
          </a:xfrm>
          <a:prstGeom prst="rect">
            <a:avLst/>
          </a:prstGeom>
          <a:noFill/>
          <a:ln w="9525">
            <a:noFill/>
            <a:miter lim="800000"/>
            <a:headEnd/>
            <a:tailEnd/>
          </a:ln>
          <a:effectLst/>
        </p:spPr>
      </p:pic>
      <p:pic>
        <p:nvPicPr>
          <p:cNvPr id="1028" name="Picture 4"/>
          <p:cNvPicPr>
            <a:picLocks noChangeAspect="1" noChangeArrowheads="1"/>
          </p:cNvPicPr>
          <p:nvPr/>
        </p:nvPicPr>
        <p:blipFill>
          <a:blip r:embed="rId5" cstate="print"/>
          <a:srcRect/>
          <a:stretch>
            <a:fillRect/>
          </a:stretch>
        </p:blipFill>
        <p:spPr bwMode="auto">
          <a:xfrm>
            <a:off x="6113849" y="2203268"/>
            <a:ext cx="1871912" cy="1788387"/>
          </a:xfrm>
          <a:prstGeom prst="rect">
            <a:avLst/>
          </a:prstGeom>
          <a:noFill/>
          <a:ln w="9525">
            <a:noFill/>
            <a:miter lim="800000"/>
            <a:headEnd/>
            <a:tailEnd/>
          </a:ln>
          <a:effectLst/>
        </p:spPr>
      </p:pic>
      <p:pic>
        <p:nvPicPr>
          <p:cNvPr id="8" name="Picture 11"/>
          <p:cNvPicPr>
            <a:picLocks noChangeAspect="1" noChangeArrowheads="1"/>
          </p:cNvPicPr>
          <p:nvPr/>
        </p:nvPicPr>
        <p:blipFill>
          <a:blip r:embed="rId6" cstate="print"/>
          <a:srcRect t="5216"/>
          <a:stretch>
            <a:fillRect/>
          </a:stretch>
        </p:blipFill>
        <p:spPr bwMode="auto">
          <a:xfrm>
            <a:off x="1132113" y="4198133"/>
            <a:ext cx="2351316" cy="2240381"/>
          </a:xfrm>
          <a:prstGeom prst="rect">
            <a:avLst/>
          </a:prstGeom>
          <a:noFill/>
          <a:ln w="9525">
            <a:noFill/>
            <a:miter lim="800000"/>
            <a:headEnd/>
            <a:tailEnd/>
          </a:ln>
          <a:effectLst/>
        </p:spPr>
      </p:pic>
      <p:pic>
        <p:nvPicPr>
          <p:cNvPr id="9" name="Picture 10"/>
          <p:cNvPicPr>
            <a:picLocks noChangeAspect="1" noChangeArrowheads="1"/>
          </p:cNvPicPr>
          <p:nvPr/>
        </p:nvPicPr>
        <p:blipFill>
          <a:blip r:embed="rId7" cstate="print"/>
          <a:srcRect/>
          <a:stretch>
            <a:fillRect/>
          </a:stretch>
        </p:blipFill>
        <p:spPr bwMode="auto">
          <a:xfrm>
            <a:off x="5949990" y="4284617"/>
            <a:ext cx="1774513" cy="2239520"/>
          </a:xfrm>
          <a:prstGeom prst="rect">
            <a:avLst/>
          </a:prstGeom>
          <a:noFill/>
          <a:ln w="9525">
            <a:noFill/>
            <a:miter lim="800000"/>
            <a:headEnd/>
            <a:tailEnd/>
          </a:ln>
          <a:effectLst/>
        </p:spPr>
      </p:pic>
    </p:spTree>
    <p:extLst>
      <p:ext uri="{BB962C8B-B14F-4D97-AF65-F5344CB8AC3E}">
        <p14:creationId xmlns:p14="http://schemas.microsoft.com/office/powerpoint/2010/main" xmlns="" val="11555002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31" y="0"/>
            <a:ext cx="9139938" cy="6858000"/>
          </a:xfrm>
          <a:prstGeom prst="rect">
            <a:avLst/>
          </a:prstGeom>
        </p:spPr>
      </p:pic>
      <p:pic>
        <p:nvPicPr>
          <p:cNvPr id="2050" name="Picture 2"/>
          <p:cNvPicPr>
            <a:picLocks noChangeAspect="1" noChangeArrowheads="1"/>
          </p:cNvPicPr>
          <p:nvPr/>
        </p:nvPicPr>
        <p:blipFill>
          <a:blip r:embed="rId3" cstate="print"/>
          <a:srcRect/>
          <a:stretch>
            <a:fillRect/>
          </a:stretch>
        </p:blipFill>
        <p:spPr bwMode="auto">
          <a:xfrm>
            <a:off x="139335" y="1779358"/>
            <a:ext cx="2020157" cy="1451521"/>
          </a:xfrm>
          <a:prstGeom prst="rect">
            <a:avLst/>
          </a:prstGeom>
          <a:noFill/>
          <a:ln w="9525">
            <a:noFill/>
            <a:miter lim="800000"/>
            <a:headEnd/>
            <a:tailEnd/>
          </a:ln>
          <a:effectLst/>
        </p:spPr>
      </p:pic>
      <p:pic>
        <p:nvPicPr>
          <p:cNvPr id="2051" name="Picture 3"/>
          <p:cNvPicPr>
            <a:picLocks noChangeAspect="1" noChangeArrowheads="1"/>
          </p:cNvPicPr>
          <p:nvPr/>
        </p:nvPicPr>
        <p:blipFill>
          <a:blip r:embed="rId4" cstate="print"/>
          <a:srcRect/>
          <a:stretch>
            <a:fillRect/>
          </a:stretch>
        </p:blipFill>
        <p:spPr bwMode="auto">
          <a:xfrm>
            <a:off x="2252050" y="1793965"/>
            <a:ext cx="1483654" cy="2045426"/>
          </a:xfrm>
          <a:prstGeom prst="rect">
            <a:avLst/>
          </a:prstGeom>
          <a:noFill/>
          <a:ln w="9525">
            <a:noFill/>
            <a:miter lim="800000"/>
            <a:headEnd/>
            <a:tailEnd/>
          </a:ln>
          <a:effectLst/>
        </p:spPr>
      </p:pic>
      <p:pic>
        <p:nvPicPr>
          <p:cNvPr id="2052" name="Picture 4"/>
          <p:cNvPicPr>
            <a:picLocks noChangeAspect="1" noChangeArrowheads="1"/>
          </p:cNvPicPr>
          <p:nvPr/>
        </p:nvPicPr>
        <p:blipFill>
          <a:blip r:embed="rId5" cstate="print"/>
          <a:srcRect t="4451"/>
          <a:stretch>
            <a:fillRect/>
          </a:stretch>
        </p:blipFill>
        <p:spPr bwMode="auto">
          <a:xfrm>
            <a:off x="3918857" y="1842337"/>
            <a:ext cx="1349828" cy="1994407"/>
          </a:xfrm>
          <a:prstGeom prst="rect">
            <a:avLst/>
          </a:prstGeom>
          <a:noFill/>
          <a:ln w="9525">
            <a:noFill/>
            <a:miter lim="800000"/>
            <a:headEnd/>
            <a:tailEnd/>
          </a:ln>
          <a:effectLst/>
        </p:spPr>
      </p:pic>
      <p:pic>
        <p:nvPicPr>
          <p:cNvPr id="2053" name="Picture 5"/>
          <p:cNvPicPr>
            <a:picLocks noChangeAspect="1" noChangeArrowheads="1"/>
          </p:cNvPicPr>
          <p:nvPr/>
        </p:nvPicPr>
        <p:blipFill>
          <a:blip r:embed="rId6" cstate="print"/>
          <a:srcRect/>
          <a:stretch>
            <a:fillRect/>
          </a:stretch>
        </p:blipFill>
        <p:spPr bwMode="auto">
          <a:xfrm>
            <a:off x="5488956" y="1863632"/>
            <a:ext cx="1347273" cy="1957720"/>
          </a:xfrm>
          <a:prstGeom prst="rect">
            <a:avLst/>
          </a:prstGeom>
          <a:noFill/>
          <a:ln w="9525">
            <a:noFill/>
            <a:miter lim="800000"/>
            <a:headEnd/>
            <a:tailEnd/>
          </a:ln>
          <a:effectLst/>
        </p:spPr>
      </p:pic>
      <p:pic>
        <p:nvPicPr>
          <p:cNvPr id="2054" name="Picture 6"/>
          <p:cNvPicPr>
            <a:picLocks noChangeAspect="1" noChangeArrowheads="1"/>
          </p:cNvPicPr>
          <p:nvPr/>
        </p:nvPicPr>
        <p:blipFill>
          <a:blip r:embed="rId7" cstate="print"/>
          <a:srcRect l="624" t="4538" r="5925" b="5835"/>
          <a:stretch>
            <a:fillRect/>
          </a:stretch>
        </p:blipFill>
        <p:spPr bwMode="auto">
          <a:xfrm>
            <a:off x="196520" y="4005818"/>
            <a:ext cx="3349848" cy="1545420"/>
          </a:xfrm>
          <a:prstGeom prst="rect">
            <a:avLst/>
          </a:prstGeom>
          <a:noFill/>
          <a:ln w="9525">
            <a:noFill/>
            <a:miter lim="800000"/>
            <a:headEnd/>
            <a:tailEnd/>
          </a:ln>
          <a:effectLst/>
        </p:spPr>
      </p:pic>
      <p:pic>
        <p:nvPicPr>
          <p:cNvPr id="2055" name="Picture 7"/>
          <p:cNvPicPr>
            <a:picLocks noChangeAspect="1" noChangeArrowheads="1"/>
          </p:cNvPicPr>
          <p:nvPr/>
        </p:nvPicPr>
        <p:blipFill>
          <a:blip r:embed="rId8" cstate="print"/>
          <a:srcRect/>
          <a:stretch>
            <a:fillRect/>
          </a:stretch>
        </p:blipFill>
        <p:spPr bwMode="auto">
          <a:xfrm>
            <a:off x="3640183" y="4557034"/>
            <a:ext cx="3432089" cy="2136329"/>
          </a:xfrm>
          <a:prstGeom prst="rect">
            <a:avLst/>
          </a:prstGeom>
          <a:noFill/>
          <a:ln w="9525">
            <a:noFill/>
            <a:miter lim="800000"/>
            <a:headEnd/>
            <a:tailEnd/>
          </a:ln>
          <a:effectLst/>
        </p:spPr>
      </p:pic>
      <p:pic>
        <p:nvPicPr>
          <p:cNvPr id="2056" name="Picture 8"/>
          <p:cNvPicPr>
            <a:picLocks noChangeAspect="1" noChangeArrowheads="1"/>
          </p:cNvPicPr>
          <p:nvPr/>
        </p:nvPicPr>
        <p:blipFill>
          <a:blip r:embed="rId9" cstate="print"/>
          <a:srcRect/>
          <a:stretch>
            <a:fillRect/>
          </a:stretch>
        </p:blipFill>
        <p:spPr bwMode="auto">
          <a:xfrm>
            <a:off x="7002497" y="1924596"/>
            <a:ext cx="1797671" cy="1393362"/>
          </a:xfrm>
          <a:prstGeom prst="rect">
            <a:avLst/>
          </a:prstGeom>
          <a:noFill/>
          <a:ln w="9525">
            <a:noFill/>
            <a:miter lim="800000"/>
            <a:headEnd/>
            <a:tailEnd/>
          </a:ln>
          <a:effectLst/>
        </p:spPr>
      </p:pic>
      <p:pic>
        <p:nvPicPr>
          <p:cNvPr id="2057" name="Picture 9"/>
          <p:cNvPicPr>
            <a:picLocks noChangeAspect="1" noChangeArrowheads="1"/>
          </p:cNvPicPr>
          <p:nvPr/>
        </p:nvPicPr>
        <p:blipFill>
          <a:blip r:embed="rId10" cstate="print"/>
          <a:srcRect/>
          <a:stretch>
            <a:fillRect/>
          </a:stretch>
        </p:blipFill>
        <p:spPr bwMode="auto">
          <a:xfrm>
            <a:off x="7268908" y="3683725"/>
            <a:ext cx="1498989" cy="1745252"/>
          </a:xfrm>
          <a:prstGeom prst="rect">
            <a:avLst/>
          </a:prstGeom>
          <a:noFill/>
          <a:ln w="9525">
            <a:noFill/>
            <a:miter lim="800000"/>
            <a:headEnd/>
            <a:tailEnd/>
          </a:ln>
          <a:effectLst/>
        </p:spPr>
      </p:pic>
      <p:sp>
        <p:nvSpPr>
          <p:cNvPr id="13" name="Прямоугольник 12"/>
          <p:cNvSpPr/>
          <p:nvPr/>
        </p:nvSpPr>
        <p:spPr>
          <a:xfrm>
            <a:off x="1262744" y="783770"/>
            <a:ext cx="7036526" cy="830997"/>
          </a:xfrm>
          <a:prstGeom prst="rect">
            <a:avLst/>
          </a:prstGeom>
        </p:spPr>
        <p:txBody>
          <a:bodyPr wrap="square">
            <a:spAutoFit/>
          </a:bodyPr>
          <a:lstStyle/>
          <a:p>
            <a:pPr algn="ctr"/>
            <a:r>
              <a:rPr lang="ru-RU" sz="1600" dirty="0" smtClean="0">
                <a:latin typeface="Times New Roman" pitchFamily="18" charset="0"/>
                <a:cs typeface="Times New Roman" pitchFamily="18" charset="0"/>
              </a:rPr>
              <a:t>Благодаря общей работе удалось создать уникальный памятник, </a:t>
            </a:r>
          </a:p>
          <a:p>
            <a:pPr algn="ctr"/>
            <a:r>
              <a:rPr lang="ru-RU" sz="1600" dirty="0" smtClean="0">
                <a:latin typeface="Times New Roman" pitchFamily="18" charset="0"/>
                <a:cs typeface="Times New Roman" pitchFamily="18" charset="0"/>
              </a:rPr>
              <a:t>который будет вдохновлять школьников на изучение своей родословной</a:t>
            </a:r>
          </a:p>
          <a:p>
            <a:pPr algn="ctr"/>
            <a:r>
              <a:rPr lang="ru-RU" sz="1600" dirty="0" smtClean="0">
                <a:latin typeface="Times New Roman" pitchFamily="18" charset="0"/>
                <a:cs typeface="Times New Roman" pitchFamily="18" charset="0"/>
              </a:rPr>
              <a:t> и патриотическое воспитание.</a:t>
            </a:r>
            <a:endParaRPr lang="ru-RU" sz="1600" dirty="0">
              <a:latin typeface="Times New Roman" pitchFamily="18" charset="0"/>
              <a:cs typeface="Times New Roman" pitchFamily="18" charset="0"/>
            </a:endParaRPr>
          </a:p>
        </p:txBody>
      </p:sp>
      <p:sp>
        <p:nvSpPr>
          <p:cNvPr id="14" name="Прямоугольник 13"/>
          <p:cNvSpPr/>
          <p:nvPr/>
        </p:nvSpPr>
        <p:spPr>
          <a:xfrm>
            <a:off x="683623" y="171046"/>
            <a:ext cx="7650480" cy="369332"/>
          </a:xfrm>
          <a:prstGeom prst="rect">
            <a:avLst/>
          </a:prstGeom>
        </p:spPr>
        <p:txBody>
          <a:bodyPr wrap="square">
            <a:spAutoFit/>
          </a:bodyPr>
          <a:lstStyle/>
          <a:p>
            <a:r>
              <a:rPr lang="ru-RU" b="1" dirty="0" smtClean="0"/>
              <a:t>Стена памяти объединила учителей, родителей и учеников в общем деле</a:t>
            </a:r>
            <a:endParaRPr lang="ru-RU" b="1" dirty="0"/>
          </a:p>
        </p:txBody>
      </p:sp>
    </p:spTree>
    <p:extLst>
      <p:ext uri="{BB962C8B-B14F-4D97-AF65-F5344CB8AC3E}">
        <p14:creationId xmlns:p14="http://schemas.microsoft.com/office/powerpoint/2010/main" xmlns="" val="11555002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31" y="0"/>
            <a:ext cx="9139938" cy="6858000"/>
          </a:xfrm>
          <a:prstGeom prst="rect">
            <a:avLst/>
          </a:prstGeom>
        </p:spPr>
      </p:pic>
      <p:sp>
        <p:nvSpPr>
          <p:cNvPr id="3" name="Прямоугольник 2"/>
          <p:cNvSpPr/>
          <p:nvPr/>
        </p:nvSpPr>
        <p:spPr>
          <a:xfrm>
            <a:off x="779416" y="266841"/>
            <a:ext cx="8216537" cy="369332"/>
          </a:xfrm>
          <a:prstGeom prst="rect">
            <a:avLst/>
          </a:prstGeom>
        </p:spPr>
        <p:txBody>
          <a:bodyPr wrap="square">
            <a:spAutoFit/>
          </a:bodyPr>
          <a:lstStyle/>
          <a:p>
            <a:r>
              <a:rPr lang="ru-RU" b="1" dirty="0" smtClean="0"/>
              <a:t>Стена памяти объединила учителей, родителей и учеников в общем деле</a:t>
            </a:r>
            <a:endParaRPr lang="ru-RU" b="1" dirty="0"/>
          </a:p>
        </p:txBody>
      </p:sp>
      <p:sp>
        <p:nvSpPr>
          <p:cNvPr id="4" name="Прямоугольник 3"/>
          <p:cNvSpPr/>
          <p:nvPr/>
        </p:nvSpPr>
        <p:spPr>
          <a:xfrm>
            <a:off x="426720" y="856179"/>
            <a:ext cx="7977051" cy="1569660"/>
          </a:xfrm>
          <a:prstGeom prst="rect">
            <a:avLst/>
          </a:prstGeom>
        </p:spPr>
        <p:txBody>
          <a:bodyPr wrap="square">
            <a:spAutoFit/>
          </a:bodyPr>
          <a:lstStyle/>
          <a:p>
            <a:pPr algn="ctr"/>
            <a:r>
              <a:rPr lang="ru-RU" sz="1600" dirty="0" smtClean="0">
                <a:latin typeface="Times New Roman" pitchFamily="18" charset="0"/>
                <a:cs typeface="Times New Roman" pitchFamily="18" charset="0"/>
              </a:rPr>
              <a:t>На торжественном открытии проекта присутствовали </a:t>
            </a:r>
            <a:r>
              <a:rPr lang="ru-RU" sz="1600" dirty="0" smtClean="0">
                <a:latin typeface="Times New Roman" pitchFamily="18" charset="0"/>
                <a:cs typeface="Times New Roman" pitchFamily="18" charset="0"/>
              </a:rPr>
              <a:t>ветеран СВО и выпускник нашей школы Морозов Степан, </a:t>
            </a:r>
            <a:r>
              <a:rPr lang="ru-RU" sz="1600" dirty="0" smtClean="0">
                <a:latin typeface="Times New Roman" pitchFamily="18" charset="0"/>
                <a:cs typeface="Times New Roman" pitchFamily="18" charset="0"/>
              </a:rPr>
              <a:t>родители </a:t>
            </a:r>
            <a:r>
              <a:rPr lang="ru-RU" sz="1600" dirty="0" smtClean="0">
                <a:latin typeface="Times New Roman" pitchFamily="18" charset="0"/>
                <a:cs typeface="Times New Roman" pitchFamily="18" charset="0"/>
              </a:rPr>
              <a:t>учеников (</a:t>
            </a:r>
            <a:r>
              <a:rPr lang="ru-RU" sz="1600" dirty="0" err="1" smtClean="0">
                <a:latin typeface="Times New Roman" pitchFamily="18" charset="0"/>
                <a:cs typeface="Times New Roman" pitchFamily="18" charset="0"/>
              </a:rPr>
              <a:t>Жестянов</a:t>
            </a:r>
            <a:r>
              <a:rPr lang="ru-RU" sz="1600" dirty="0" smtClean="0">
                <a:latin typeface="Times New Roman" pitchFamily="18" charset="0"/>
                <a:cs typeface="Times New Roman" pitchFamily="18" charset="0"/>
              </a:rPr>
              <a:t> Д.Н.) , директор (</a:t>
            </a:r>
            <a:r>
              <a:rPr lang="ru-RU" sz="1600" dirty="0" err="1" smtClean="0">
                <a:latin typeface="Times New Roman" pitchFamily="18" charset="0"/>
                <a:cs typeface="Times New Roman" pitchFamily="18" charset="0"/>
              </a:rPr>
              <a:t>Сапегина</a:t>
            </a:r>
            <a:r>
              <a:rPr lang="ru-RU" sz="1600" dirty="0" smtClean="0">
                <a:latin typeface="Times New Roman" pitchFamily="18" charset="0"/>
                <a:cs typeface="Times New Roman" pitchFamily="18" charset="0"/>
              </a:rPr>
              <a:t> Е.А.),  учителя, ученики разных классов. У </a:t>
            </a:r>
            <a:r>
              <a:rPr lang="ru-RU" sz="1600" dirty="0" smtClean="0">
                <a:latin typeface="Times New Roman" pitchFamily="18" charset="0"/>
                <a:cs typeface="Times New Roman" pitchFamily="18" charset="0"/>
              </a:rPr>
              <a:t>каждого была возможность рассказать свою семейную историю, вспомнить события тех далёких дней и поделиться воспоминаниями. Эмоциональная атмосфера сделала нашу стену символом преемственности поколений, объединяя прошлое и настоящее.</a:t>
            </a:r>
            <a:endParaRPr lang="ru-RU" sz="1600" dirty="0" smtClean="0">
              <a:latin typeface="Times New Roman" pitchFamily="18" charset="0"/>
              <a:cs typeface="Times New Roman" pitchFamily="18" charset="0"/>
            </a:endParaRPr>
          </a:p>
        </p:txBody>
      </p:sp>
      <p:pic>
        <p:nvPicPr>
          <p:cNvPr id="4098" name="Picture 2" descr="C:\Users\Миргаляутдинова\Desktop\27-10-2025_10-42-35\IMG_20251027_103622_594.jpg"/>
          <p:cNvPicPr>
            <a:picLocks noChangeAspect="1" noChangeArrowheads="1"/>
          </p:cNvPicPr>
          <p:nvPr/>
        </p:nvPicPr>
        <p:blipFill>
          <a:blip r:embed="rId3" cstate="print"/>
          <a:srcRect/>
          <a:stretch>
            <a:fillRect/>
          </a:stretch>
        </p:blipFill>
        <p:spPr bwMode="auto">
          <a:xfrm>
            <a:off x="325260" y="2637175"/>
            <a:ext cx="2603700" cy="1735122"/>
          </a:xfrm>
          <a:prstGeom prst="rect">
            <a:avLst/>
          </a:prstGeom>
          <a:noFill/>
        </p:spPr>
      </p:pic>
      <p:pic>
        <p:nvPicPr>
          <p:cNvPr id="4099" name="Picture 3" descr="C:\Users\Миргаляутдинова\Desktop\27-10-2025_10-42-35\IMG_20251027_103713_001.jpg"/>
          <p:cNvPicPr>
            <a:picLocks noChangeAspect="1" noChangeArrowheads="1"/>
          </p:cNvPicPr>
          <p:nvPr/>
        </p:nvPicPr>
        <p:blipFill>
          <a:blip r:embed="rId4" cstate="print"/>
          <a:srcRect/>
          <a:stretch>
            <a:fillRect/>
          </a:stretch>
        </p:blipFill>
        <p:spPr bwMode="auto">
          <a:xfrm>
            <a:off x="3275858" y="2626608"/>
            <a:ext cx="2566394" cy="1710261"/>
          </a:xfrm>
          <a:prstGeom prst="rect">
            <a:avLst/>
          </a:prstGeom>
          <a:noFill/>
        </p:spPr>
      </p:pic>
      <p:pic>
        <p:nvPicPr>
          <p:cNvPr id="4101" name="Picture 5" descr="C:\Users\Миргаляутдинова\Desktop\27-10-2025_10-42-35\IMG_20251027_103701_884.jpg"/>
          <p:cNvPicPr>
            <a:picLocks noChangeAspect="1" noChangeArrowheads="1"/>
          </p:cNvPicPr>
          <p:nvPr/>
        </p:nvPicPr>
        <p:blipFill>
          <a:blip r:embed="rId5" cstate="print"/>
          <a:srcRect/>
          <a:stretch>
            <a:fillRect/>
          </a:stretch>
        </p:blipFill>
        <p:spPr bwMode="auto">
          <a:xfrm>
            <a:off x="6155195" y="2629988"/>
            <a:ext cx="2600525" cy="1733006"/>
          </a:xfrm>
          <a:prstGeom prst="rect">
            <a:avLst/>
          </a:prstGeom>
          <a:noFill/>
        </p:spPr>
      </p:pic>
      <p:pic>
        <p:nvPicPr>
          <p:cNvPr id="4103" name="Picture 7" descr="C:\Users\Миргаляутдинова\Desktop\27-10-2025_10-42-35\IMG_20251027_103551_299.jpg"/>
          <p:cNvPicPr>
            <a:picLocks noChangeAspect="1" noChangeArrowheads="1"/>
          </p:cNvPicPr>
          <p:nvPr/>
        </p:nvPicPr>
        <p:blipFill>
          <a:blip r:embed="rId6"/>
          <a:srcRect/>
          <a:stretch>
            <a:fillRect/>
          </a:stretch>
        </p:blipFill>
        <p:spPr bwMode="auto">
          <a:xfrm>
            <a:off x="548641" y="4630156"/>
            <a:ext cx="4488974" cy="1970941"/>
          </a:xfrm>
          <a:prstGeom prst="rect">
            <a:avLst/>
          </a:prstGeom>
          <a:noFill/>
        </p:spPr>
      </p:pic>
      <p:pic>
        <p:nvPicPr>
          <p:cNvPr id="4105" name="Picture 9"/>
          <p:cNvPicPr>
            <a:picLocks noChangeAspect="1" noChangeArrowheads="1"/>
          </p:cNvPicPr>
          <p:nvPr/>
        </p:nvPicPr>
        <p:blipFill>
          <a:blip r:embed="rId7" cstate="print"/>
          <a:srcRect/>
          <a:stretch>
            <a:fillRect/>
          </a:stretch>
        </p:blipFill>
        <p:spPr bwMode="auto">
          <a:xfrm flipH="1">
            <a:off x="5642752" y="4578338"/>
            <a:ext cx="2101682" cy="2009503"/>
          </a:xfrm>
          <a:prstGeom prst="rect">
            <a:avLst/>
          </a:prstGeom>
          <a:noFill/>
          <a:ln w="9525">
            <a:noFill/>
            <a:miter lim="800000"/>
            <a:headEnd/>
            <a:tailEnd/>
          </a:ln>
          <a:effectLst/>
        </p:spPr>
      </p:pic>
    </p:spTree>
    <p:extLst>
      <p:ext uri="{BB962C8B-B14F-4D97-AF65-F5344CB8AC3E}">
        <p14:creationId xmlns:p14="http://schemas.microsoft.com/office/powerpoint/2010/main" xmlns="" val="11555002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31" y="0"/>
            <a:ext cx="9139938" cy="6858000"/>
          </a:xfrm>
          <a:prstGeom prst="rect">
            <a:avLst/>
          </a:prstGeom>
        </p:spPr>
      </p:pic>
      <p:sp>
        <p:nvSpPr>
          <p:cNvPr id="3" name="Прямоугольник 2"/>
          <p:cNvSpPr/>
          <p:nvPr/>
        </p:nvSpPr>
        <p:spPr>
          <a:xfrm>
            <a:off x="779416" y="266841"/>
            <a:ext cx="8216537" cy="369332"/>
          </a:xfrm>
          <a:prstGeom prst="rect">
            <a:avLst/>
          </a:prstGeom>
        </p:spPr>
        <p:txBody>
          <a:bodyPr wrap="square">
            <a:spAutoFit/>
          </a:bodyPr>
          <a:lstStyle/>
          <a:p>
            <a:r>
              <a:rPr lang="ru-RU" b="1" dirty="0" smtClean="0"/>
              <a:t>Стена памяти объединила учителей, родителей и учеников в общем деле</a:t>
            </a:r>
            <a:endParaRPr lang="ru-RU" b="1" dirty="0"/>
          </a:p>
        </p:txBody>
      </p:sp>
      <p:sp>
        <p:nvSpPr>
          <p:cNvPr id="5" name="Прямоугольник 4"/>
          <p:cNvSpPr/>
          <p:nvPr/>
        </p:nvSpPr>
        <p:spPr>
          <a:xfrm>
            <a:off x="1027611" y="762060"/>
            <a:ext cx="7393577" cy="1323439"/>
          </a:xfrm>
          <a:prstGeom prst="rect">
            <a:avLst/>
          </a:prstGeom>
        </p:spPr>
        <p:txBody>
          <a:bodyPr wrap="square">
            <a:spAutoFit/>
          </a:bodyPr>
          <a:lstStyle/>
          <a:p>
            <a:pPr algn="ctr"/>
            <a:r>
              <a:rPr lang="ru-RU" sz="1600" dirty="0" smtClean="0">
                <a:latin typeface="Times New Roman" pitchFamily="18" charset="0"/>
                <a:cs typeface="Times New Roman" pitchFamily="18" charset="0"/>
              </a:rPr>
              <a:t>Теперь наша «Стена нашей общей Победы» служит не только украшением школьного двора, но и важным воспитательным ресурсом. Она напоминает молодым поколениям о подвигах предков, вдохновляет уважительно относиться к истории своей семьи и своей страны. </a:t>
            </a:r>
            <a:r>
              <a:rPr lang="ru-RU" sz="1600" dirty="0" smtClean="0">
                <a:latin typeface="Times New Roman" pitchFamily="18" charset="0"/>
                <a:cs typeface="Times New Roman" pitchFamily="18" charset="0"/>
              </a:rPr>
              <a:t>Здесь проходят важные для ребят события, такие как конкурс чтецов, награждения.</a:t>
            </a:r>
            <a:endParaRPr lang="ru-RU" sz="1600" dirty="0">
              <a:latin typeface="Times New Roman" pitchFamily="18" charset="0"/>
              <a:cs typeface="Times New Roman" pitchFamily="18" charset="0"/>
            </a:endParaRPr>
          </a:p>
        </p:txBody>
      </p:sp>
      <p:pic>
        <p:nvPicPr>
          <p:cNvPr id="5122" name="Picture 2" descr="C:\Users\Миргаляутдинова\Desktop\27-10-2025_10-42-35\IMG_20251027_103937_309.jpg"/>
          <p:cNvPicPr>
            <a:picLocks noChangeAspect="1" noChangeArrowheads="1"/>
          </p:cNvPicPr>
          <p:nvPr/>
        </p:nvPicPr>
        <p:blipFill>
          <a:blip r:embed="rId3" cstate="print"/>
          <a:srcRect/>
          <a:stretch>
            <a:fillRect/>
          </a:stretch>
        </p:blipFill>
        <p:spPr bwMode="auto">
          <a:xfrm>
            <a:off x="4017226" y="2159724"/>
            <a:ext cx="1149950" cy="2619103"/>
          </a:xfrm>
          <a:prstGeom prst="rect">
            <a:avLst/>
          </a:prstGeom>
          <a:noFill/>
        </p:spPr>
      </p:pic>
      <p:pic>
        <p:nvPicPr>
          <p:cNvPr id="8" name="Picture 6" descr="C:\Users\Миргаляутдинова\Desktop\27-10-2025_10-42-35\IMG_20251027_103822_546.jpg"/>
          <p:cNvPicPr>
            <a:picLocks noChangeAspect="1" noChangeArrowheads="1"/>
          </p:cNvPicPr>
          <p:nvPr/>
        </p:nvPicPr>
        <p:blipFill>
          <a:blip r:embed="rId4" cstate="print"/>
          <a:srcRect/>
          <a:stretch>
            <a:fillRect/>
          </a:stretch>
        </p:blipFill>
        <p:spPr bwMode="auto">
          <a:xfrm>
            <a:off x="423652" y="2640557"/>
            <a:ext cx="3058157" cy="2037975"/>
          </a:xfrm>
          <a:prstGeom prst="rect">
            <a:avLst/>
          </a:prstGeom>
          <a:noFill/>
        </p:spPr>
      </p:pic>
      <p:pic>
        <p:nvPicPr>
          <p:cNvPr id="5123" name="Picture 3" descr="C:\Users\Миргаляутдинова\Desktop\27-10-2025_10-42-35\IMG_20251027_103803_773.jpg"/>
          <p:cNvPicPr>
            <a:picLocks noChangeAspect="1" noChangeArrowheads="1"/>
          </p:cNvPicPr>
          <p:nvPr/>
        </p:nvPicPr>
        <p:blipFill>
          <a:blip r:embed="rId5" cstate="print"/>
          <a:srcRect/>
          <a:stretch>
            <a:fillRect/>
          </a:stretch>
        </p:blipFill>
        <p:spPr bwMode="auto">
          <a:xfrm>
            <a:off x="5544824" y="2663745"/>
            <a:ext cx="3101265" cy="2066702"/>
          </a:xfrm>
          <a:prstGeom prst="rect">
            <a:avLst/>
          </a:prstGeom>
          <a:noFill/>
        </p:spPr>
      </p:pic>
      <p:sp>
        <p:nvSpPr>
          <p:cNvPr id="10" name="TextBox 9"/>
          <p:cNvSpPr txBox="1"/>
          <p:nvPr/>
        </p:nvSpPr>
        <p:spPr>
          <a:xfrm>
            <a:off x="1054245" y="5268685"/>
            <a:ext cx="6792885" cy="584775"/>
          </a:xfrm>
          <a:prstGeom prst="rect">
            <a:avLst/>
          </a:prstGeom>
          <a:noFill/>
        </p:spPr>
        <p:txBody>
          <a:bodyPr wrap="none" rtlCol="0">
            <a:spAutoFit/>
          </a:bodyPr>
          <a:lstStyle/>
          <a:p>
            <a:pPr algn="ctr"/>
            <a:r>
              <a:rPr lang="ru-RU" sz="1600" dirty="0" smtClean="0">
                <a:latin typeface="Times New Roman" pitchFamily="18" charset="0"/>
                <a:cs typeface="Times New Roman" pitchFamily="18" charset="0"/>
              </a:rPr>
              <a:t>Награждение ребят кадетского класса </a:t>
            </a:r>
          </a:p>
          <a:p>
            <a:pPr algn="ctr"/>
            <a:r>
              <a:rPr lang="ru-RU" sz="1600" dirty="0" smtClean="0">
                <a:latin typeface="Times New Roman" pitchFamily="18" charset="0"/>
                <a:cs typeface="Times New Roman" pitchFamily="18" charset="0"/>
              </a:rPr>
              <a:t>за 1 место в Муниципальных соревнованиях «Президентские состязания»  </a:t>
            </a:r>
            <a:endParaRPr lang="ru-RU" sz="1600" dirty="0">
              <a:latin typeface="Times New Roman" pitchFamily="18" charset="0"/>
              <a:cs typeface="Times New Roman" pitchFamily="18" charset="0"/>
            </a:endParaRPr>
          </a:p>
        </p:txBody>
      </p:sp>
    </p:spTree>
    <p:extLst>
      <p:ext uri="{BB962C8B-B14F-4D97-AF65-F5344CB8AC3E}">
        <p14:creationId xmlns:p14="http://schemas.microsoft.com/office/powerpoint/2010/main" xmlns="" val="11555002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31" y="0"/>
            <a:ext cx="9139938" cy="6858000"/>
          </a:xfrm>
          <a:prstGeom prst="rect">
            <a:avLst/>
          </a:prstGeom>
        </p:spPr>
      </p:pic>
      <p:sp>
        <p:nvSpPr>
          <p:cNvPr id="3" name="Прямоугольник 2"/>
          <p:cNvSpPr/>
          <p:nvPr/>
        </p:nvSpPr>
        <p:spPr>
          <a:xfrm>
            <a:off x="779416" y="266841"/>
            <a:ext cx="8216537" cy="369332"/>
          </a:xfrm>
          <a:prstGeom prst="rect">
            <a:avLst/>
          </a:prstGeom>
        </p:spPr>
        <p:txBody>
          <a:bodyPr wrap="square">
            <a:spAutoFit/>
          </a:bodyPr>
          <a:lstStyle/>
          <a:p>
            <a:r>
              <a:rPr lang="ru-RU" b="1" dirty="0" smtClean="0"/>
              <a:t>Стена памяти объединила учителей, родителей и учеников в общем деле</a:t>
            </a:r>
            <a:endParaRPr lang="ru-RU" b="1" dirty="0"/>
          </a:p>
        </p:txBody>
      </p:sp>
      <p:sp>
        <p:nvSpPr>
          <p:cNvPr id="5" name="Прямоугольник 4"/>
          <p:cNvSpPr/>
          <p:nvPr/>
        </p:nvSpPr>
        <p:spPr>
          <a:xfrm>
            <a:off x="801188" y="762060"/>
            <a:ext cx="7393577" cy="923330"/>
          </a:xfrm>
          <a:prstGeom prst="rect">
            <a:avLst/>
          </a:prstGeom>
        </p:spPr>
        <p:txBody>
          <a:bodyPr wrap="square">
            <a:spAutoFit/>
          </a:bodyPr>
          <a:lstStyle/>
          <a:p>
            <a:pPr algn="ctr"/>
            <a:r>
              <a:rPr lang="ru-RU" dirty="0" smtClean="0">
                <a:latin typeface="Times New Roman" pitchFamily="18" charset="0"/>
                <a:cs typeface="Times New Roman" pitchFamily="18" charset="0"/>
              </a:rPr>
              <a:t>Этот опыт показал ребятам, что каждый человек способен внести вклад в сохранение исторической памяти и оставить след </a:t>
            </a:r>
            <a:endParaRPr lang="ru-RU" dirty="0" smtClean="0">
              <a:latin typeface="Times New Roman" pitchFamily="18" charset="0"/>
              <a:cs typeface="Times New Roman" pitchFamily="18" charset="0"/>
            </a:endParaRPr>
          </a:p>
          <a:p>
            <a:pPr algn="ctr"/>
            <a:r>
              <a:rPr lang="ru-RU" dirty="0" smtClean="0">
                <a:latin typeface="Times New Roman" pitchFamily="18" charset="0"/>
                <a:cs typeface="Times New Roman" pitchFamily="18" charset="0"/>
              </a:rPr>
              <a:t>в </a:t>
            </a:r>
            <a:r>
              <a:rPr lang="ru-RU" dirty="0" smtClean="0">
                <a:latin typeface="Times New Roman" pitchFamily="18" charset="0"/>
                <a:cs typeface="Times New Roman" pitchFamily="18" charset="0"/>
              </a:rPr>
              <a:t>сердце </a:t>
            </a:r>
            <a:r>
              <a:rPr lang="ru-RU" dirty="0" smtClean="0">
                <a:latin typeface="Times New Roman" pitchFamily="18" charset="0"/>
                <a:cs typeface="Times New Roman" pitchFamily="18" charset="0"/>
              </a:rPr>
              <a:t>родной школы.</a:t>
            </a:r>
            <a:endParaRPr lang="ru-RU" dirty="0">
              <a:latin typeface="Times New Roman" pitchFamily="18" charset="0"/>
              <a:cs typeface="Times New Roman" pitchFamily="18" charset="0"/>
            </a:endParaRPr>
          </a:p>
        </p:txBody>
      </p:sp>
      <p:pic>
        <p:nvPicPr>
          <p:cNvPr id="3075" name="Picture 3" descr="C:\Users\Миргаляутдинова\Desktop\27-10-2025_10-42-35\IMG_20251027_103600_984.jpg"/>
          <p:cNvPicPr>
            <a:picLocks noChangeAspect="1" noChangeArrowheads="1"/>
          </p:cNvPicPr>
          <p:nvPr/>
        </p:nvPicPr>
        <p:blipFill>
          <a:blip r:embed="rId3"/>
          <a:srcRect l="13583" t="4193" r="6201" b="14375"/>
          <a:stretch>
            <a:fillRect/>
          </a:stretch>
        </p:blipFill>
        <p:spPr bwMode="auto">
          <a:xfrm>
            <a:off x="967680" y="2204036"/>
            <a:ext cx="7411265" cy="3709085"/>
          </a:xfrm>
          <a:prstGeom prst="rect">
            <a:avLst/>
          </a:prstGeom>
          <a:noFill/>
        </p:spPr>
      </p:pic>
    </p:spTree>
    <p:extLst>
      <p:ext uri="{BB962C8B-B14F-4D97-AF65-F5344CB8AC3E}">
        <p14:creationId xmlns:p14="http://schemas.microsoft.com/office/powerpoint/2010/main" xmlns="" val="1155500269"/>
      </p:ext>
    </p:extLst>
  </p:cSld>
  <p:clrMapOvr>
    <a:masterClrMapping/>
  </p:clrMapOvr>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354</TotalTime>
  <Words>529</Words>
  <Application>Microsoft Office PowerPoint</Application>
  <PresentationFormat>Экран (4:3)</PresentationFormat>
  <Paragraphs>44</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Михаил Горяйнов</dc:creator>
  <cp:lastModifiedBy>Миргаляутдинова</cp:lastModifiedBy>
  <cp:revision>45</cp:revision>
  <dcterms:created xsi:type="dcterms:W3CDTF">2013-11-19T05:52:05Z</dcterms:created>
  <dcterms:modified xsi:type="dcterms:W3CDTF">2025-10-27T09:53:31Z</dcterms:modified>
</cp:coreProperties>
</file>