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69" r:id="rId4"/>
    <p:sldId id="267" r:id="rId5"/>
    <p:sldId id="268" r:id="rId6"/>
    <p:sldId id="270" r:id="rId7"/>
    <p:sldId id="266" r:id="rId8"/>
    <p:sldId id="258" r:id="rId9"/>
    <p:sldId id="265" r:id="rId10"/>
    <p:sldId id="259" r:id="rId11"/>
    <p:sldId id="264" r:id="rId12"/>
    <p:sldId id="263" r:id="rId13"/>
    <p:sldId id="262" r:id="rId14"/>
    <p:sldId id="261" r:id="rId15"/>
    <p:sldId id="260" r:id="rId16"/>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p:scale>
          <a:sx n="70" d="100"/>
          <a:sy n="70" d="100"/>
        </p:scale>
        <p:origin x="-138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7EAF463A-BC7C-46EE-9F1E-7F377CCA4891}" type="datetimeFigureOut">
              <a:rPr lang="en-US" smtClean="0"/>
              <a:pPr/>
              <a:t>3/4/2021</a:t>
            </a:fld>
            <a:endParaRPr lang="en-US"/>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en-US"/>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A483448D-3A78-4528-A469-B745A65DA48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med" advClick="0" advTm="5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7EAF463A-BC7C-46EE-9F1E-7F377CCA4891}" type="datetimeFigureOut">
              <a:rPr lang="en-US" smtClean="0"/>
              <a:pPr/>
              <a:t>3/4/2021</a:t>
            </a:fld>
            <a:endParaRPr lang="en-US"/>
          </a:p>
        </p:txBody>
      </p:sp>
      <p:sp>
        <p:nvSpPr>
          <p:cNvPr id="9" name="Номер слайда 8"/>
          <p:cNvSpPr>
            <a:spLocks noGrp="1"/>
          </p:cNvSpPr>
          <p:nvPr>
            <p:ph type="sldNum" sz="quarter" idx="15"/>
          </p:nvPr>
        </p:nvSpPr>
        <p:spPr/>
        <p:txBody>
          <a:bodyPr rtlCol="0"/>
          <a:lstStyle/>
          <a:p>
            <a:fld id="{A483448D-3A78-4528-A469-B745A65DA480}" type="slidenum">
              <a:rPr lang="en-US" smtClean="0"/>
              <a:pPr/>
              <a:t>‹#›</a:t>
            </a:fld>
            <a:endParaRPr lang="en-US"/>
          </a:p>
        </p:txBody>
      </p:sp>
      <p:sp>
        <p:nvSpPr>
          <p:cNvPr id="10" name="Нижний колонтитул 9"/>
          <p:cNvSpPr>
            <a:spLocks noGrp="1"/>
          </p:cNvSpPr>
          <p:nvPr>
            <p:ph type="ftr" sz="quarter" idx="16"/>
          </p:nvPr>
        </p:nvSpPr>
        <p:spPr/>
        <p:txBody>
          <a:bodyPr rtlCol="0"/>
          <a:lstStyle/>
          <a:p>
            <a:endParaRPr lang="en-US"/>
          </a:p>
        </p:txBody>
      </p:sp>
    </p:spTree>
  </p:cSld>
  <p:clrMapOvr>
    <a:masterClrMapping/>
  </p:clrMapOvr>
  <p:transition spd="med" advClick="0" advTm="5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7EAF463A-BC7C-46EE-9F1E-7F377CCA4891}" type="datetimeFigureOut">
              <a:rPr lang="en-US" smtClean="0"/>
              <a:pPr/>
              <a:t>3/4/2021</a:t>
            </a:fld>
            <a:endParaRPr lang="en-US"/>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en-US"/>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A483448D-3A78-4528-A469-B745A65DA4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med" advClick="0" advTm="5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3/4/2021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spd="med" advClick="0" advTm="5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7EAF463A-BC7C-46EE-9F1E-7F377CCA4891}" type="datetimeFigureOut">
              <a:rPr lang="en-US" smtClean="0"/>
              <a:pPr/>
              <a:t>3/4/2021</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transition spd="med" advClick="0" advTm="5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7EAF463A-BC7C-46EE-9F1E-7F377CCA4891}" type="datetimeFigureOut">
              <a:rPr lang="en-US" smtClean="0"/>
              <a:pPr/>
              <a:t>3/4/2021</a:t>
            </a:fld>
            <a:endParaRPr lang="en-US"/>
          </a:p>
        </p:txBody>
      </p:sp>
      <p:sp>
        <p:nvSpPr>
          <p:cNvPr id="7" name="Номер слайда 6"/>
          <p:cNvSpPr>
            <a:spLocks noGrp="1"/>
          </p:cNvSpPr>
          <p:nvPr>
            <p:ph type="sldNum" sz="quarter" idx="11"/>
          </p:nvPr>
        </p:nvSpPr>
        <p:spPr/>
        <p:txBody>
          <a:bodyPr rtlCol="0"/>
          <a:lstStyle/>
          <a:p>
            <a:fld id="{A483448D-3A78-4528-A469-B745A65DA480}" type="slidenum">
              <a:rPr lang="en-US" smtClean="0"/>
              <a:pPr/>
              <a:t>‹#›</a:t>
            </a:fld>
            <a:endParaRPr lang="en-US"/>
          </a:p>
        </p:txBody>
      </p:sp>
      <p:sp>
        <p:nvSpPr>
          <p:cNvPr id="8" name="Нижний колонтитул 7"/>
          <p:cNvSpPr>
            <a:spLocks noGrp="1"/>
          </p:cNvSpPr>
          <p:nvPr>
            <p:ph type="ftr" sz="quarter" idx="12"/>
          </p:nvPr>
        </p:nvSpPr>
        <p:spPr/>
        <p:txBody>
          <a:bodyPr rtlCol="0"/>
          <a:lstStyle/>
          <a:p>
            <a:endParaRPr lang="en-US"/>
          </a:p>
        </p:txBody>
      </p:sp>
    </p:spTree>
  </p:cSld>
  <p:clrMapOvr>
    <a:masterClrMapping/>
  </p:clrMapOvr>
  <p:transition spd="med" advClick="0" advTm="5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3/4/2021</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med" advClick="0" advTm="5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7EAF463A-BC7C-46EE-9F1E-7F377CCA4891}" type="datetimeFigureOut">
              <a:rPr lang="en-US" smtClean="0"/>
              <a:pPr/>
              <a:t>3/4/2021</a:t>
            </a:fld>
            <a:endParaRPr lang="en-US"/>
          </a:p>
        </p:txBody>
      </p:sp>
      <p:sp>
        <p:nvSpPr>
          <p:cNvPr id="22" name="Номер слайда 21"/>
          <p:cNvSpPr>
            <a:spLocks noGrp="1"/>
          </p:cNvSpPr>
          <p:nvPr>
            <p:ph type="sldNum" sz="quarter" idx="15"/>
          </p:nvPr>
        </p:nvSpPr>
        <p:spPr/>
        <p:txBody>
          <a:bodyPr rtlCol="0"/>
          <a:lstStyle/>
          <a:p>
            <a:fld id="{A483448D-3A78-4528-A469-B745A65DA480}" type="slidenum">
              <a:rPr lang="en-US" smtClean="0"/>
              <a:pPr/>
              <a:t>‹#›</a:t>
            </a:fld>
            <a:endParaRPr lang="en-US"/>
          </a:p>
        </p:txBody>
      </p:sp>
      <p:sp>
        <p:nvSpPr>
          <p:cNvPr id="23" name="Нижний колонтитул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transition spd="med" advClick="0" advTm="5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7EAF463A-BC7C-46EE-9F1E-7F377CCA4891}" type="datetimeFigureOut">
              <a:rPr lang="en-US" smtClean="0"/>
              <a:pPr/>
              <a:t>3/4/2021</a:t>
            </a:fld>
            <a:endParaRPr lang="en-US"/>
          </a:p>
        </p:txBody>
      </p:sp>
      <p:sp>
        <p:nvSpPr>
          <p:cNvPr id="18" name="Номер слайда 17"/>
          <p:cNvSpPr>
            <a:spLocks noGrp="1"/>
          </p:cNvSpPr>
          <p:nvPr>
            <p:ph type="sldNum" sz="quarter" idx="11"/>
          </p:nvPr>
        </p:nvSpPr>
        <p:spPr/>
        <p:txBody>
          <a:bodyPr rtlCol="0"/>
          <a:lstStyle/>
          <a:p>
            <a:fld id="{A483448D-3A78-4528-A469-B745A65DA480}" type="slidenum">
              <a:rPr lang="en-US" smtClean="0"/>
              <a:pPr/>
              <a:t>‹#›</a:t>
            </a:fld>
            <a:endParaRPr lang="en-US"/>
          </a:p>
        </p:txBody>
      </p:sp>
      <p:sp>
        <p:nvSpPr>
          <p:cNvPr id="21" name="Нижний колонтитул 20"/>
          <p:cNvSpPr>
            <a:spLocks noGrp="1"/>
          </p:cNvSpPr>
          <p:nvPr>
            <p:ph type="ftr" sz="quarter" idx="12"/>
          </p:nvPr>
        </p:nvSpPr>
        <p:spPr/>
        <p:txBody>
          <a:bodyPr rtlCol="0"/>
          <a:lstStyle/>
          <a:p>
            <a:endParaRPr lang="en-US"/>
          </a:p>
        </p:txBody>
      </p:sp>
    </p:spTree>
  </p:cSld>
  <p:clrMapOvr>
    <a:masterClrMapping/>
  </p:clrMapOvr>
  <p:transition spd="med" advClick="0" advTm="5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3/4/2021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med" advClick="0" advTm="5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3/4/2021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transition spd="med" advClick="0" advTm="5000">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EAF463A-BC7C-46EE-9F1E-7F377CCA4891}" type="datetimeFigureOut">
              <a:rPr lang="en-US" smtClean="0"/>
              <a:pPr/>
              <a:t>3/4/2021</a:t>
            </a:fld>
            <a:endParaRPr lang="en-US"/>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Click="0" advTm="5000">
    <p:wedge/>
  </p:transition>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p:cNvSpPr>
            <a:spLocks noGrp="1"/>
          </p:cNvSpPr>
          <p:nvPr>
            <p:ph sz="quarter" idx="1"/>
          </p:nvPr>
        </p:nvSpPr>
        <p:spPr>
          <a:xfrm>
            <a:off x="457200" y="762000"/>
            <a:ext cx="7924800" cy="5711825"/>
          </a:xfrm>
        </p:spPr>
        <p:txBody>
          <a:bodyPr>
            <a:normAutofit fontScale="47500" lnSpcReduction="20000"/>
          </a:bodyPr>
          <a:lstStyle/>
          <a:p>
            <a:pPr marL="0" indent="0" algn="ctr">
              <a:lnSpc>
                <a:spcPct val="110000"/>
              </a:lnSpc>
              <a:buNone/>
            </a:pPr>
            <a:r>
              <a:rPr lang="ru-RU" sz="3800" dirty="0" smtClean="0">
                <a:solidFill>
                  <a:schemeClr val="tx1"/>
                </a:solidFill>
                <a:latin typeface="Times New Roman" pitchFamily="18" charset="0"/>
                <a:cs typeface="Times New Roman" pitchFamily="18" charset="0"/>
              </a:rPr>
              <a:t>БДОУ г.Омск «Центр развития ребенка  детский</a:t>
            </a:r>
          </a:p>
          <a:p>
            <a:pPr marL="0" indent="0" algn="ctr">
              <a:lnSpc>
                <a:spcPct val="110000"/>
              </a:lnSpc>
              <a:buNone/>
            </a:pPr>
            <a:r>
              <a:rPr lang="ru-RU" sz="3800" dirty="0" smtClean="0">
                <a:solidFill>
                  <a:schemeClr val="tx1"/>
                </a:solidFill>
                <a:latin typeface="Times New Roman" pitchFamily="18" charset="0"/>
                <a:cs typeface="Times New Roman" pitchFamily="18" charset="0"/>
              </a:rPr>
              <a:t> сад № 122»</a:t>
            </a:r>
          </a:p>
          <a:p>
            <a:pPr marL="0" indent="0" algn="ctr">
              <a:lnSpc>
                <a:spcPct val="110000"/>
              </a:lnSpc>
              <a:buNone/>
            </a:pPr>
            <a:endParaRPr lang="ru-RU" sz="2600" dirty="0" smtClean="0">
              <a:latin typeface="Times New Roman" pitchFamily="18" charset="0"/>
              <a:cs typeface="Times New Roman" pitchFamily="18" charset="0"/>
            </a:endParaRPr>
          </a:p>
          <a:p>
            <a:pPr marL="0" indent="0" algn="ctr">
              <a:lnSpc>
                <a:spcPct val="110000"/>
              </a:lnSpc>
              <a:buNone/>
            </a:pPr>
            <a:endParaRPr lang="ru-RU" sz="2600" dirty="0" smtClean="0">
              <a:solidFill>
                <a:schemeClr val="tx1"/>
              </a:solidFill>
              <a:latin typeface="Times New Roman" pitchFamily="18" charset="0"/>
              <a:cs typeface="Times New Roman" pitchFamily="18" charset="0"/>
            </a:endParaRPr>
          </a:p>
          <a:p>
            <a:pPr marL="0" indent="0" algn="ctr">
              <a:lnSpc>
                <a:spcPct val="110000"/>
              </a:lnSpc>
              <a:buNone/>
            </a:pPr>
            <a:endParaRPr lang="ru-RU" sz="2600" dirty="0" smtClean="0">
              <a:latin typeface="Times New Roman" pitchFamily="18" charset="0"/>
              <a:cs typeface="Times New Roman" pitchFamily="18" charset="0"/>
            </a:endParaRPr>
          </a:p>
          <a:p>
            <a:pPr marL="0" indent="0" algn="ctr">
              <a:lnSpc>
                <a:spcPct val="110000"/>
              </a:lnSpc>
              <a:buNone/>
            </a:pPr>
            <a:endParaRPr lang="ru-RU" sz="2600" dirty="0" smtClean="0">
              <a:solidFill>
                <a:schemeClr val="tx1"/>
              </a:solidFill>
              <a:latin typeface="Times New Roman" pitchFamily="18" charset="0"/>
              <a:cs typeface="Times New Roman" pitchFamily="18" charset="0"/>
            </a:endParaRPr>
          </a:p>
          <a:p>
            <a:pPr marL="0" indent="0" algn="ctr">
              <a:lnSpc>
                <a:spcPct val="110000"/>
              </a:lnSpc>
              <a:buNone/>
            </a:pPr>
            <a:r>
              <a:rPr lang="ru-RU" sz="2600" dirty="0" smtClean="0">
                <a:solidFill>
                  <a:schemeClr val="tx1"/>
                </a:solidFill>
                <a:latin typeface="Times New Roman" pitchFamily="18" charset="0"/>
                <a:cs typeface="Times New Roman" pitchFamily="18" charset="0"/>
              </a:rPr>
              <a:t/>
            </a:r>
            <a:br>
              <a:rPr lang="ru-RU" sz="2600" dirty="0" smtClean="0">
                <a:solidFill>
                  <a:schemeClr val="tx1"/>
                </a:solidFill>
                <a:latin typeface="Times New Roman" pitchFamily="18" charset="0"/>
                <a:cs typeface="Times New Roman" pitchFamily="18" charset="0"/>
              </a:rPr>
            </a:br>
            <a:r>
              <a:rPr lang="ru-RU" sz="4400" dirty="0" smtClean="0">
                <a:solidFill>
                  <a:schemeClr val="tx1"/>
                </a:solidFill>
                <a:latin typeface="Times New Roman" pitchFamily="18" charset="0"/>
                <a:cs typeface="Times New Roman" pitchFamily="18" charset="0"/>
              </a:rPr>
              <a:t>«ИТК – КОМПЕТЕНТНОСТЬ ПЕДАГОГА В СОВРЕМЕННОМ ОБРАЗОВАНИИ»</a:t>
            </a:r>
            <a:br>
              <a:rPr lang="ru-RU" sz="4400" dirty="0" smtClean="0">
                <a:solidFill>
                  <a:schemeClr val="tx1"/>
                </a:solidFill>
                <a:latin typeface="Times New Roman" pitchFamily="18" charset="0"/>
                <a:cs typeface="Times New Roman" pitchFamily="18" charset="0"/>
              </a:rPr>
            </a:br>
            <a:r>
              <a:rPr lang="ru-RU" sz="4400" dirty="0" smtClean="0">
                <a:solidFill>
                  <a:schemeClr val="tx1"/>
                </a:solidFill>
                <a:latin typeface="Times New Roman" pitchFamily="18" charset="0"/>
                <a:cs typeface="Times New Roman" pitchFamily="18" charset="0"/>
              </a:rPr>
              <a:t>Как правильно читать детскую литературу</a:t>
            </a:r>
          </a:p>
          <a:p>
            <a:pPr marL="0" indent="0" algn="ctr">
              <a:lnSpc>
                <a:spcPct val="110000"/>
              </a:lnSpc>
              <a:buNone/>
            </a:pPr>
            <a:r>
              <a:rPr lang="ru-RU" sz="4400" dirty="0" smtClean="0">
                <a:latin typeface="Times New Roman" pitchFamily="18" charset="0"/>
                <a:cs typeface="Times New Roman" pitchFamily="18" charset="0"/>
              </a:rPr>
              <a:t>Методическая рекомендация</a:t>
            </a:r>
          </a:p>
          <a:p>
            <a:pPr marL="0" indent="0" algn="ctr">
              <a:lnSpc>
                <a:spcPct val="110000"/>
              </a:lnSpc>
              <a:buNone/>
            </a:pPr>
            <a:r>
              <a:rPr lang="ru-RU" sz="4400" dirty="0" smtClean="0">
                <a:solidFill>
                  <a:schemeClr val="tx1"/>
                </a:solidFill>
                <a:latin typeface="Times New Roman" pitchFamily="18" charset="0"/>
                <a:cs typeface="Times New Roman" pitchFamily="18" charset="0"/>
              </a:rPr>
              <a:t>Из опыта работы</a:t>
            </a:r>
            <a:r>
              <a:rPr lang="ru-RU" sz="3600" dirty="0" smtClean="0">
                <a:solidFill>
                  <a:schemeClr val="tx1"/>
                </a:solidFill>
                <a:latin typeface="Times New Roman" pitchFamily="18" charset="0"/>
                <a:cs typeface="Times New Roman" pitchFamily="18" charset="0"/>
              </a:rPr>
              <a:t/>
            </a:r>
            <a:br>
              <a:rPr lang="ru-RU" sz="3600" dirty="0" smtClean="0">
                <a:solidFill>
                  <a:schemeClr val="tx1"/>
                </a:solidFill>
                <a:latin typeface="Times New Roman" pitchFamily="18" charset="0"/>
                <a:cs typeface="Times New Roman" pitchFamily="18" charset="0"/>
              </a:rPr>
            </a:br>
            <a:r>
              <a:rPr lang="ru-RU" sz="3600" dirty="0" smtClean="0">
                <a:solidFill>
                  <a:schemeClr val="tx1"/>
                </a:solidFill>
                <a:latin typeface="Times New Roman" pitchFamily="18" charset="0"/>
                <a:cs typeface="Times New Roman" pitchFamily="18" charset="0"/>
              </a:rPr>
              <a:t/>
            </a:r>
            <a:br>
              <a:rPr lang="ru-RU" sz="3600" dirty="0" smtClean="0">
                <a:solidFill>
                  <a:schemeClr val="tx1"/>
                </a:solidFill>
                <a:latin typeface="Times New Roman" pitchFamily="18" charset="0"/>
                <a:cs typeface="Times New Roman" pitchFamily="18" charset="0"/>
              </a:rPr>
            </a:br>
            <a:r>
              <a:rPr lang="ru-RU" sz="3600" dirty="0" smtClean="0">
                <a:solidFill>
                  <a:schemeClr val="tx1"/>
                </a:solidFill>
                <a:latin typeface="Times New Roman" pitchFamily="18" charset="0"/>
                <a:cs typeface="Times New Roman" pitchFamily="18" charset="0"/>
              </a:rPr>
              <a:t/>
            </a:r>
            <a:br>
              <a:rPr lang="ru-RU" sz="3600" dirty="0" smtClean="0">
                <a:solidFill>
                  <a:schemeClr val="tx1"/>
                </a:solidFill>
                <a:latin typeface="Times New Roman" pitchFamily="18" charset="0"/>
                <a:cs typeface="Times New Roman" pitchFamily="18" charset="0"/>
              </a:rPr>
            </a:br>
            <a:r>
              <a:rPr lang="ru-RU" sz="3600" dirty="0" smtClean="0">
                <a:solidFill>
                  <a:schemeClr val="tx1"/>
                </a:solidFill>
                <a:latin typeface="Times New Roman" pitchFamily="18" charset="0"/>
                <a:cs typeface="Times New Roman" pitchFamily="18" charset="0"/>
              </a:rPr>
              <a:t/>
            </a:r>
            <a:br>
              <a:rPr lang="ru-RU" sz="3600" dirty="0" smtClean="0">
                <a:solidFill>
                  <a:schemeClr val="tx1"/>
                </a:solidFill>
                <a:latin typeface="Times New Roman" pitchFamily="18" charset="0"/>
                <a:cs typeface="Times New Roman" pitchFamily="18" charset="0"/>
              </a:rPr>
            </a:br>
            <a:r>
              <a:rPr lang="ru-RU" sz="3600" dirty="0" smtClean="0">
                <a:solidFill>
                  <a:schemeClr val="tx1"/>
                </a:solidFill>
                <a:latin typeface="Times New Roman" pitchFamily="18" charset="0"/>
                <a:cs typeface="Times New Roman" pitchFamily="18" charset="0"/>
              </a:rPr>
              <a:t/>
            </a:r>
            <a:br>
              <a:rPr lang="ru-RU" sz="3600" dirty="0" smtClean="0">
                <a:solidFill>
                  <a:schemeClr val="tx1"/>
                </a:solidFill>
                <a:latin typeface="Times New Roman" pitchFamily="18" charset="0"/>
                <a:cs typeface="Times New Roman" pitchFamily="18" charset="0"/>
              </a:rPr>
            </a:br>
            <a:r>
              <a:rPr lang="ru-RU" sz="3600" dirty="0" smtClean="0">
                <a:solidFill>
                  <a:schemeClr val="tx1"/>
                </a:solidFill>
                <a:latin typeface="Times New Roman" pitchFamily="18" charset="0"/>
                <a:cs typeface="Times New Roman" pitchFamily="18" charset="0"/>
              </a:rPr>
              <a:t>			                                           		                                                    		</a:t>
            </a:r>
            <a:r>
              <a:rPr lang="ru-RU" sz="3400" dirty="0" smtClean="0">
                <a:solidFill>
                  <a:schemeClr val="tx1"/>
                </a:solidFill>
                <a:latin typeface="Times New Roman" pitchFamily="18" charset="0"/>
                <a:cs typeface="Times New Roman" pitchFamily="18" charset="0"/>
              </a:rPr>
              <a:t>Авторы : Старший воспитатель Гидеон Алеся Васильевна </a:t>
            </a:r>
            <a:br>
              <a:rPr lang="ru-RU" sz="3400" dirty="0" smtClean="0">
                <a:solidFill>
                  <a:schemeClr val="tx1"/>
                </a:solidFill>
                <a:latin typeface="Times New Roman" pitchFamily="18" charset="0"/>
                <a:cs typeface="Times New Roman" pitchFamily="18" charset="0"/>
              </a:rPr>
            </a:br>
            <a:r>
              <a:rPr lang="ru-RU" sz="3400" dirty="0" smtClean="0">
                <a:solidFill>
                  <a:schemeClr val="tx1"/>
                </a:solidFill>
                <a:latin typeface="Times New Roman" pitchFamily="18" charset="0"/>
                <a:cs typeface="Times New Roman" pitchFamily="18" charset="0"/>
              </a:rPr>
              <a:t>					</a:t>
            </a:r>
            <a:r>
              <a:rPr lang="ru-RU" sz="3400" dirty="0" smtClean="0">
                <a:latin typeface="Times New Roman" pitchFamily="18" charset="0"/>
                <a:cs typeface="Times New Roman" pitchFamily="18" charset="0"/>
              </a:rPr>
              <a:t>                                               </a:t>
            </a:r>
            <a:r>
              <a:rPr lang="ru-RU" sz="3400" dirty="0" smtClean="0">
                <a:solidFill>
                  <a:schemeClr val="tx1"/>
                </a:solidFill>
                <a:latin typeface="Times New Roman" pitchFamily="18" charset="0"/>
                <a:cs typeface="Times New Roman" pitchFamily="18" charset="0"/>
              </a:rPr>
              <a:t>		                                                воспитатель Куликова Ольга Сергеевна </a:t>
            </a:r>
            <a:endParaRPr lang="ru-RU" sz="3400" dirty="0">
              <a:latin typeface="Times New Roman" pitchFamily="18" charset="0"/>
              <a:cs typeface="Times New Roman" pitchFamily="18" charset="0"/>
            </a:endParaRPr>
          </a:p>
        </p:txBody>
      </p:sp>
    </p:spTree>
  </p:cSld>
  <p:clrMapOvr>
    <a:masterClrMapping/>
  </p:clrMapOvr>
  <p:transition spd="med" advClick="0" advTm="5000">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2514600" y="0"/>
            <a:ext cx="5029200" cy="715962"/>
          </a:xfrm>
        </p:spPr>
        <p:txBody>
          <a:bodyPr>
            <a:normAutofit/>
          </a:bodyPr>
          <a:lstStyle/>
          <a:p>
            <a:r>
              <a:rPr lang="ru-RU" sz="3600" b="1" i="1" dirty="0" smtClean="0">
                <a:solidFill>
                  <a:schemeClr val="accent3">
                    <a:lumMod val="50000"/>
                  </a:schemeClr>
                </a:solidFill>
                <a:latin typeface="Monotype Corsiva" panose="03010101010201010101" pitchFamily="66" charset="0"/>
              </a:rPr>
              <a:t>Читаем</a:t>
            </a:r>
            <a:r>
              <a:rPr lang="ru-RU" sz="3600" b="1" dirty="0" smtClean="0">
                <a:solidFill>
                  <a:schemeClr val="accent3">
                    <a:lumMod val="50000"/>
                  </a:schemeClr>
                </a:solidFill>
                <a:latin typeface="Monotype Corsiva" panose="03010101010201010101" pitchFamily="66" charset="0"/>
              </a:rPr>
              <a:t> </a:t>
            </a:r>
            <a:r>
              <a:rPr lang="ru-RU" sz="3600" b="1" dirty="0" err="1" smtClean="0">
                <a:solidFill>
                  <a:schemeClr val="accent3">
                    <a:lumMod val="50000"/>
                  </a:schemeClr>
                </a:solidFill>
                <a:latin typeface="Monotype Corsiva" panose="03010101010201010101" pitchFamily="66" charset="0"/>
              </a:rPr>
              <a:t>потешки</a:t>
            </a:r>
            <a:endParaRPr lang="ru-RU" sz="3600" b="1" dirty="0">
              <a:solidFill>
                <a:schemeClr val="accent3">
                  <a:lumMod val="50000"/>
                </a:schemeClr>
              </a:solidFill>
            </a:endParaRPr>
          </a:p>
        </p:txBody>
      </p:sp>
      <p:sp>
        <p:nvSpPr>
          <p:cNvPr id="10" name="Содержимое 9"/>
          <p:cNvSpPr>
            <a:spLocks noGrp="1"/>
          </p:cNvSpPr>
          <p:nvPr>
            <p:ph sz="quarter" idx="1"/>
          </p:nvPr>
        </p:nvSpPr>
        <p:spPr>
          <a:xfrm>
            <a:off x="304800" y="609600"/>
            <a:ext cx="4267200" cy="5791200"/>
          </a:xfrm>
        </p:spPr>
        <p:txBody>
          <a:bodyPr>
            <a:normAutofit fontScale="25000" lnSpcReduction="20000"/>
          </a:bodyPr>
          <a:lstStyle/>
          <a:p>
            <a:pPr marL="0" indent="450000" algn="just">
              <a:lnSpc>
                <a:spcPct val="120000"/>
              </a:lnSpc>
              <a:spcBef>
                <a:spcPts val="0"/>
              </a:spcBef>
              <a:buNone/>
            </a:pPr>
            <a:r>
              <a:rPr lang="ru-RU" sz="4800" i="1" dirty="0" smtClean="0">
                <a:latin typeface="Times New Roman" panose="02020603050405020304" pitchFamily="18" charset="0"/>
                <a:cs typeface="Times New Roman" panose="02020603050405020304" pitchFamily="18" charset="0"/>
              </a:rPr>
              <a:t>	</a:t>
            </a:r>
            <a:r>
              <a:rPr lang="ru-RU" sz="4800" dirty="0" err="1" smtClean="0">
                <a:latin typeface="Times New Roman" pitchFamily="18" charset="0"/>
                <a:cs typeface="Times New Roman" pitchFamily="18" charset="0"/>
              </a:rPr>
              <a:t>Потешки</a:t>
            </a:r>
            <a:r>
              <a:rPr lang="ru-RU" sz="4800" dirty="0" smtClean="0">
                <a:latin typeface="Times New Roman" pitchFamily="18" charset="0"/>
                <a:cs typeface="Times New Roman" pitchFamily="18" charset="0"/>
              </a:rPr>
              <a:t> – маленькие мелодичные народные песенки, первые поэтические произведения, которые слышит ребёнок. Им  присущи чёткость, ритмичность, выразительность, обладают богатой мелодикой звучания. Знакомство с каждой новой </a:t>
            </a:r>
            <a:r>
              <a:rPr lang="ru-RU" sz="4800" dirty="0" err="1" smtClean="0">
                <a:latin typeface="Times New Roman" pitchFamily="18" charset="0"/>
                <a:cs typeface="Times New Roman" pitchFamily="18" charset="0"/>
              </a:rPr>
              <a:t>потешкой</a:t>
            </a:r>
            <a:r>
              <a:rPr lang="ru-RU" sz="4800" dirty="0" smtClean="0">
                <a:latin typeface="Times New Roman" pitchFamily="18" charset="0"/>
                <a:cs typeface="Times New Roman" pitchFamily="18" charset="0"/>
              </a:rPr>
              <a:t> доставляет малышам радость. Они с удовольствием вслушиваются в звучание народной речи, улавливают стихотворный ритм.</a:t>
            </a:r>
          </a:p>
          <a:p>
            <a:pPr marL="0" indent="450000" algn="just">
              <a:lnSpc>
                <a:spcPct val="120000"/>
              </a:lnSpc>
              <a:spcBef>
                <a:spcPts val="0"/>
              </a:spcBef>
              <a:buNone/>
            </a:pPr>
            <a:r>
              <a:rPr lang="ru-RU" sz="4800" dirty="0" smtClean="0">
                <a:latin typeface="Times New Roman" pitchFamily="18" charset="0"/>
                <a:cs typeface="Times New Roman" pitchFamily="18" charset="0"/>
              </a:rPr>
              <a:t>	</a:t>
            </a:r>
            <a:r>
              <a:rPr lang="ru-RU" sz="4800" dirty="0" err="1" smtClean="0">
                <a:latin typeface="Times New Roman" pitchFamily="18" charset="0"/>
                <a:cs typeface="Times New Roman" pitchFamily="18" charset="0"/>
              </a:rPr>
              <a:t>Потешки</a:t>
            </a:r>
            <a:r>
              <a:rPr lang="ru-RU" sz="4800" dirty="0" smtClean="0">
                <a:latin typeface="Times New Roman" pitchFamily="18" charset="0"/>
                <a:cs typeface="Times New Roman" pitchFamily="18" charset="0"/>
              </a:rPr>
              <a:t> можно сопровождать игрой с  пальчиками, ручками, головкой, ножками Они лаконичны, музыкальны по ритму, легко запоминаются именно в той форме звучания, в которой были услышаны от взрослых. Важно помнить, что ребёнку  необходимо быть соучастником происходящего и слышать от взрослого непосредственное обращение к себе, чтобы чувствовать отношение мамы, папы или бабушки и др. в конкретной ситуации, понимать их настроение в данный момент.</a:t>
            </a:r>
          </a:p>
          <a:p>
            <a:pPr marL="0" indent="450000" algn="just">
              <a:lnSpc>
                <a:spcPct val="120000"/>
              </a:lnSpc>
              <a:spcBef>
                <a:spcPts val="0"/>
              </a:spcBef>
              <a:buNone/>
            </a:pPr>
            <a:r>
              <a:rPr lang="ru-RU" sz="4800" dirty="0" smtClean="0">
                <a:latin typeface="Times New Roman" pitchFamily="18" charset="0"/>
                <a:cs typeface="Times New Roman" pitchFamily="18" charset="0"/>
              </a:rPr>
              <a:t>	Так, например, </a:t>
            </a:r>
            <a:r>
              <a:rPr lang="ru-RU" sz="4800" dirty="0" err="1" smtClean="0">
                <a:latin typeface="Times New Roman" pitchFamily="18" charset="0"/>
                <a:cs typeface="Times New Roman" pitchFamily="18" charset="0"/>
              </a:rPr>
              <a:t>потешку</a:t>
            </a:r>
            <a:r>
              <a:rPr lang="ru-RU" sz="4800" dirty="0" smtClean="0">
                <a:latin typeface="Times New Roman" pitchFamily="18" charset="0"/>
                <a:cs typeface="Times New Roman" pitchFamily="18" charset="0"/>
              </a:rPr>
              <a:t> «Водичка – </a:t>
            </a:r>
            <a:r>
              <a:rPr lang="ru-RU" sz="4800" dirty="0" err="1" smtClean="0">
                <a:latin typeface="Times New Roman" pitchFamily="18" charset="0"/>
                <a:cs typeface="Times New Roman" pitchFamily="18" charset="0"/>
              </a:rPr>
              <a:t>водичка</a:t>
            </a:r>
            <a:r>
              <a:rPr lang="ru-RU" sz="4800" dirty="0" smtClean="0">
                <a:latin typeface="Times New Roman" pitchFamily="18" charset="0"/>
                <a:cs typeface="Times New Roman" pitchFamily="18" charset="0"/>
              </a:rPr>
              <a:t>…» можно приговаривать во время купания, обучая умыванию, и в дальнейшем,  при этих процедурах. Эмоциональное общение - одна из ведущих линий развития маленького ребенка, начиная с первых месяцев его жизни. Ласковые мамины прикосновения, ее голос, пение, любящий взгляд, первые игры в сочетании с поэтическим словом способны сгладить неприятные ощущения, эмоции от столкновения малыша с новым, неизвестным.</a:t>
            </a:r>
            <a:br>
              <a:rPr lang="ru-RU" sz="4800" dirty="0" smtClean="0">
                <a:latin typeface="Times New Roman" pitchFamily="18" charset="0"/>
                <a:cs typeface="Times New Roman" pitchFamily="18" charset="0"/>
              </a:rPr>
            </a:br>
            <a:r>
              <a:rPr lang="ru-RU" sz="4800" i="1" dirty="0" smtClean="0">
                <a:latin typeface="Times New Roman" pitchFamily="18" charset="0"/>
                <a:cs typeface="Times New Roman" pitchFamily="18" charset="0"/>
              </a:rPr>
              <a:t>	</a:t>
            </a:r>
            <a:r>
              <a:rPr lang="ru-RU" sz="4800" dirty="0" err="1" smtClean="0">
                <a:latin typeface="Times New Roman" pitchFamily="18" charset="0"/>
                <a:cs typeface="Times New Roman" pitchFamily="18" charset="0"/>
              </a:rPr>
              <a:t>Потешка</a:t>
            </a:r>
            <a:r>
              <a:rPr lang="ru-RU" sz="4800" dirty="0" smtClean="0">
                <a:latin typeface="Times New Roman" pitchFamily="18" charset="0"/>
                <a:cs typeface="Times New Roman" pitchFamily="18" charset="0"/>
              </a:rPr>
              <a:t> «Ладушки, ладушки…»  преподносится ребенку с целью научить самостоятельно выполнять последовательную цепь, игровых действий, когда малыш делает ручками "фонарики", затем хлопает ладошками. В конце исполнения, на словах «на головку сели…» стоит показать малышу, как  вскидывать  ручки, взмахивать и прикладывать  ладошки к головке. Как правило, после первого чтения  повторяют  </a:t>
            </a:r>
            <a:r>
              <a:rPr lang="ru-RU" sz="4800" dirty="0" err="1" smtClean="0">
                <a:latin typeface="Times New Roman" pitchFamily="18" charset="0"/>
                <a:cs typeface="Times New Roman" pitchFamily="18" charset="0"/>
              </a:rPr>
              <a:t>потешку</a:t>
            </a:r>
            <a:r>
              <a:rPr lang="ru-RU" sz="4800" dirty="0" smtClean="0">
                <a:latin typeface="Times New Roman" pitchFamily="18" charset="0"/>
                <a:cs typeface="Times New Roman" pitchFamily="18" charset="0"/>
              </a:rPr>
              <a:t> еще 3–4 раза.</a:t>
            </a:r>
            <a:r>
              <a:rPr lang="ru-RU" sz="5600" dirty="0" smtClean="0">
                <a:latin typeface="Times New Roman" pitchFamily="18" charset="0"/>
                <a:cs typeface="Times New Roman" pitchFamily="18" charset="0"/>
              </a:rPr>
              <a:t/>
            </a:r>
            <a:br>
              <a:rPr lang="ru-RU" sz="5600" dirty="0" smtClean="0">
                <a:latin typeface="Times New Roman" pitchFamily="18" charset="0"/>
                <a:cs typeface="Times New Roman" pitchFamily="18" charset="0"/>
              </a:rPr>
            </a:br>
            <a:endParaRPr lang="ru-RU" sz="5600" dirty="0" smtClean="0">
              <a:latin typeface="Times New Roman" pitchFamily="18" charset="0"/>
              <a:cs typeface="Times New Roman" pitchFamily="18" charset="0"/>
            </a:endParaRPr>
          </a:p>
          <a:p>
            <a:endParaRPr lang="ru-RU" sz="5600" dirty="0"/>
          </a:p>
        </p:txBody>
      </p:sp>
      <p:sp>
        <p:nvSpPr>
          <p:cNvPr id="11" name="Содержимое 10"/>
          <p:cNvSpPr>
            <a:spLocks noGrp="1"/>
          </p:cNvSpPr>
          <p:nvPr>
            <p:ph sz="quarter" idx="2"/>
          </p:nvPr>
        </p:nvSpPr>
        <p:spPr>
          <a:xfrm>
            <a:off x="4648200" y="1143000"/>
            <a:ext cx="4038600" cy="5410200"/>
          </a:xfrm>
        </p:spPr>
        <p:txBody>
          <a:bodyPr>
            <a:normAutofit fontScale="25000" lnSpcReduction="20000"/>
          </a:bodyPr>
          <a:lstStyle/>
          <a:p>
            <a:pPr lvl="0">
              <a:buNone/>
            </a:pPr>
            <a:r>
              <a:rPr lang="ru-RU" sz="2900" dirty="0" smtClean="0">
                <a:latin typeface="Times New Roman" panose="02020603050405020304" pitchFamily="18" charset="0"/>
                <a:cs typeface="Times New Roman" panose="02020603050405020304" pitchFamily="18" charset="0"/>
              </a:rPr>
              <a:t>	</a:t>
            </a:r>
            <a:r>
              <a:rPr lang="ru-RU" altLang="ru-RU" sz="2900" dirty="0" smtClean="0">
                <a:latin typeface="Times New Roman" panose="02020603050405020304" pitchFamily="18" charset="0"/>
                <a:ea typeface="Times New Roman" panose="02020603050405020304" pitchFamily="18" charset="0"/>
                <a:cs typeface="Times New Roman" panose="02020603050405020304" pitchFamily="18" charset="0"/>
              </a:rPr>
              <a:t> *     *     *</a:t>
            </a:r>
            <a:endParaRPr lang="ru-RU" sz="2900" dirty="0" smtClean="0">
              <a:latin typeface="Times New Roman" panose="02020603050405020304" pitchFamily="18" charset="0"/>
              <a:cs typeface="Times New Roman" panose="02020603050405020304" pitchFamily="18" charset="0"/>
            </a:endParaRPr>
          </a:p>
          <a:p>
            <a:pPr>
              <a:buNone/>
            </a:pPr>
            <a:r>
              <a:rPr lang="ru-RU" sz="5600" i="1" dirty="0" smtClean="0">
                <a:latin typeface="Times New Roman" panose="02020603050405020304" pitchFamily="18" charset="0"/>
                <a:cs typeface="Times New Roman" panose="02020603050405020304" pitchFamily="18" charset="0"/>
              </a:rPr>
              <a:t>Ладушки, ладушки! </a:t>
            </a:r>
          </a:p>
          <a:p>
            <a:pPr>
              <a:buNone/>
            </a:pPr>
            <a:r>
              <a:rPr lang="ru-RU" sz="5600" i="1" dirty="0" smtClean="0">
                <a:latin typeface="Times New Roman" panose="02020603050405020304" pitchFamily="18" charset="0"/>
                <a:cs typeface="Times New Roman" panose="02020603050405020304" pitchFamily="18" charset="0"/>
              </a:rPr>
              <a:t>Где были? </a:t>
            </a:r>
          </a:p>
          <a:p>
            <a:pPr>
              <a:buNone/>
            </a:pPr>
            <a:r>
              <a:rPr lang="ru-RU" sz="5600" i="1" dirty="0" smtClean="0">
                <a:latin typeface="Times New Roman" panose="02020603050405020304" pitchFamily="18" charset="0"/>
                <a:cs typeface="Times New Roman" panose="02020603050405020304" pitchFamily="18" charset="0"/>
              </a:rPr>
              <a:t>У бабушки. </a:t>
            </a:r>
          </a:p>
          <a:p>
            <a:pPr>
              <a:buNone/>
            </a:pPr>
            <a:r>
              <a:rPr lang="ru-RU" sz="5600" i="1" dirty="0" smtClean="0">
                <a:latin typeface="Times New Roman" panose="02020603050405020304" pitchFamily="18" charset="0"/>
                <a:cs typeface="Times New Roman" panose="02020603050405020304" pitchFamily="18" charset="0"/>
              </a:rPr>
              <a:t>Что вы ели? </a:t>
            </a:r>
          </a:p>
          <a:p>
            <a:pPr>
              <a:buNone/>
            </a:pPr>
            <a:r>
              <a:rPr lang="ru-RU" sz="5600" i="1" dirty="0" smtClean="0">
                <a:latin typeface="Times New Roman" panose="02020603050405020304" pitchFamily="18" charset="0"/>
                <a:cs typeface="Times New Roman" panose="02020603050405020304" pitchFamily="18" charset="0"/>
              </a:rPr>
              <a:t>Кашку. Пили? </a:t>
            </a:r>
          </a:p>
          <a:p>
            <a:pPr>
              <a:buNone/>
            </a:pPr>
            <a:r>
              <a:rPr lang="ru-RU" sz="5600" i="1" dirty="0" err="1" smtClean="0">
                <a:latin typeface="Times New Roman" panose="02020603050405020304" pitchFamily="18" charset="0"/>
                <a:cs typeface="Times New Roman" panose="02020603050405020304" pitchFamily="18" charset="0"/>
              </a:rPr>
              <a:t>Простоквашку</a:t>
            </a:r>
            <a:r>
              <a:rPr lang="ru-RU" sz="5600" i="1" dirty="0" smtClean="0">
                <a:latin typeface="Times New Roman" panose="02020603050405020304" pitchFamily="18" charset="0"/>
                <a:cs typeface="Times New Roman" panose="02020603050405020304" pitchFamily="18" charset="0"/>
              </a:rPr>
              <a:t>. </a:t>
            </a:r>
          </a:p>
          <a:p>
            <a:pPr>
              <a:buNone/>
            </a:pPr>
            <a:r>
              <a:rPr lang="ru-RU" sz="5600" i="1" dirty="0" err="1" smtClean="0">
                <a:latin typeface="Times New Roman" panose="02020603050405020304" pitchFamily="18" charset="0"/>
                <a:cs typeface="Times New Roman" panose="02020603050405020304" pitchFamily="18" charset="0"/>
              </a:rPr>
              <a:t>Простоквашка</a:t>
            </a:r>
            <a:r>
              <a:rPr lang="ru-RU" sz="5600" i="1" dirty="0" smtClean="0">
                <a:latin typeface="Times New Roman" panose="02020603050405020304" pitchFamily="18" charset="0"/>
                <a:cs typeface="Times New Roman" panose="02020603050405020304" pitchFamily="18" charset="0"/>
              </a:rPr>
              <a:t> вкусненька, </a:t>
            </a:r>
          </a:p>
          <a:p>
            <a:pPr>
              <a:buNone/>
            </a:pPr>
            <a:r>
              <a:rPr lang="ru-RU" sz="5600" i="1" dirty="0" smtClean="0">
                <a:latin typeface="Times New Roman" panose="02020603050405020304" pitchFamily="18" charset="0"/>
                <a:cs typeface="Times New Roman" panose="02020603050405020304" pitchFamily="18" charset="0"/>
              </a:rPr>
              <a:t>Бабушка добренька! </a:t>
            </a:r>
          </a:p>
          <a:p>
            <a:pPr>
              <a:buNone/>
            </a:pPr>
            <a:r>
              <a:rPr lang="ru-RU" sz="5600" i="1" dirty="0" smtClean="0">
                <a:latin typeface="Times New Roman" panose="02020603050405020304" pitchFamily="18" charset="0"/>
                <a:cs typeface="Times New Roman" panose="02020603050405020304" pitchFamily="18" charset="0"/>
              </a:rPr>
              <a:t>Попили, поели, </a:t>
            </a:r>
            <a:r>
              <a:rPr lang="ru-RU" sz="5600" i="1" dirty="0" err="1" smtClean="0">
                <a:latin typeface="Times New Roman" panose="02020603050405020304" pitchFamily="18" charset="0"/>
                <a:cs typeface="Times New Roman" panose="02020603050405020304" pitchFamily="18" charset="0"/>
              </a:rPr>
              <a:t>шу-у-у</a:t>
            </a:r>
            <a:r>
              <a:rPr lang="ru-RU" sz="5600" i="1" dirty="0" smtClean="0">
                <a:latin typeface="Times New Roman" panose="02020603050405020304" pitchFamily="18" charset="0"/>
                <a:cs typeface="Times New Roman" panose="02020603050405020304" pitchFamily="18" charset="0"/>
              </a:rPr>
              <a:t>: </a:t>
            </a:r>
          </a:p>
          <a:p>
            <a:pPr>
              <a:buNone/>
            </a:pPr>
            <a:r>
              <a:rPr lang="ru-RU" sz="5600" i="1" dirty="0" smtClean="0">
                <a:latin typeface="Times New Roman" panose="02020603050405020304" pitchFamily="18" charset="0"/>
                <a:cs typeface="Times New Roman" panose="02020603050405020304" pitchFamily="18" charset="0"/>
              </a:rPr>
              <a:t>Домой полетели, </a:t>
            </a:r>
          </a:p>
          <a:p>
            <a:pPr>
              <a:buNone/>
            </a:pPr>
            <a:r>
              <a:rPr lang="ru-RU" sz="5600" i="1" dirty="0" smtClean="0">
                <a:latin typeface="Times New Roman" panose="02020603050405020304" pitchFamily="18" charset="0"/>
                <a:cs typeface="Times New Roman" panose="02020603050405020304" pitchFamily="18" charset="0"/>
              </a:rPr>
              <a:t>На головку сели, </a:t>
            </a:r>
          </a:p>
          <a:p>
            <a:pPr>
              <a:buNone/>
            </a:pPr>
            <a:r>
              <a:rPr lang="ru-RU" sz="5600" i="1" dirty="0" smtClean="0">
                <a:latin typeface="Times New Roman" panose="02020603050405020304" pitchFamily="18" charset="0"/>
                <a:cs typeface="Times New Roman" panose="02020603050405020304" pitchFamily="18" charset="0"/>
              </a:rPr>
              <a:t>Ладушки запели. </a:t>
            </a:r>
          </a:p>
          <a:p>
            <a:pPr>
              <a:buNone/>
            </a:pPr>
            <a:endParaRPr 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 *     *     *</a:t>
            </a:r>
            <a:endParaRPr lang="ru-RU" alt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20000"/>
              </a:lnSpc>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Водичка-водичка, </a:t>
            </a:r>
            <a:endParaRPr lang="ru-RU" alt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20000"/>
              </a:lnSpc>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Умой наше личико, </a:t>
            </a:r>
            <a:endParaRPr lang="ru-RU" alt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20000"/>
              </a:lnSpc>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Чтобы глазоньки блестели, </a:t>
            </a:r>
            <a:endParaRPr lang="ru-RU" alt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20000"/>
              </a:lnSpc>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Чтобы щечки краснели, </a:t>
            </a:r>
            <a:endParaRPr lang="ru-RU" alt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20000"/>
              </a:lnSpc>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Чтоб смеялся роток, </a:t>
            </a:r>
            <a:endParaRPr lang="ru-RU" altLang="ru-RU" sz="5600" i="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20000"/>
              </a:lnSpc>
              <a:spcBef>
                <a:spcPct val="0"/>
              </a:spcBef>
              <a:spcAft>
                <a:spcPct val="0"/>
              </a:spcAft>
              <a:buNone/>
            </a:pPr>
            <a:r>
              <a:rPr lang="ru-RU" altLang="ru-RU" sz="5600" i="1" dirty="0" smtClean="0">
                <a:latin typeface="Times New Roman" panose="02020603050405020304" pitchFamily="18" charset="0"/>
                <a:ea typeface="Times New Roman" panose="02020603050405020304" pitchFamily="18" charset="0"/>
                <a:cs typeface="Times New Roman" panose="02020603050405020304" pitchFamily="18" charset="0"/>
              </a:rPr>
              <a:t>Чтоб кусался зубок. </a:t>
            </a:r>
          </a:p>
          <a:p>
            <a:pPr marL="0" lvl="0" indent="0" algn="just" eaLnBrk="0" fontAlgn="base" hangingPunct="0">
              <a:lnSpc>
                <a:spcPct val="170000"/>
              </a:lnSpc>
              <a:spcBef>
                <a:spcPct val="0"/>
              </a:spcBef>
              <a:spcAft>
                <a:spcPct val="0"/>
              </a:spcAft>
              <a:buNone/>
            </a:pPr>
            <a:endParaRPr lang="ru-RU" sz="5600" dirty="0"/>
          </a:p>
        </p:txBody>
      </p:sp>
      <p:pic>
        <p:nvPicPr>
          <p:cNvPr id="12" name="Picture 1"/>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781800" y="1143000"/>
            <a:ext cx="2089354" cy="2590800"/>
          </a:xfrm>
          <a:prstGeom prst="rect">
            <a:avLst/>
          </a:prstGeom>
          <a:noFill/>
          <a:ln w="15875">
            <a:solidFill>
              <a:srgbClr val="993300"/>
            </a:solidFill>
            <a:miter lim="800000"/>
            <a:headEnd/>
            <a:tailEnd/>
          </a:ln>
          <a:extLst>
            <a:ext uri="{909E8E84-426E-40DD-AFC4-6F175D3DCCD1}">
              <a14:hiddenFill xmlns="" xmlns:a14="http://schemas.microsoft.com/office/drawing/2010/main">
                <a:solidFill>
                  <a:srgbClr val="FFFFFF"/>
                </a:solidFill>
              </a14:hiddenFill>
            </a:ext>
          </a:extLst>
        </p:spPr>
      </p:pic>
    </p:spTree>
  </p:cSld>
  <p:clrMapOvr>
    <a:masterClrMapping/>
  </p:clrMapOvr>
  <p:transition spd="med" advClick="0" advTm="5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одержимое 9"/>
          <p:cNvSpPr>
            <a:spLocks noGrp="1"/>
          </p:cNvSpPr>
          <p:nvPr>
            <p:ph sz="quarter" idx="1"/>
          </p:nvPr>
        </p:nvSpPr>
        <p:spPr>
          <a:xfrm>
            <a:off x="381000" y="609600"/>
            <a:ext cx="3581400" cy="5486400"/>
          </a:xfrm>
        </p:spPr>
        <p:txBody>
          <a:bodyPr>
            <a:noAutofit/>
          </a:bodyPr>
          <a:lstStyle/>
          <a:p>
            <a:pPr indent="450000" algn="just">
              <a:spcAft>
                <a:spcPts val="0"/>
              </a:spcAft>
              <a:buNone/>
            </a:pPr>
            <a:r>
              <a:rPr lang="ru-RU" sz="1400" dirty="0" err="1" smtClean="0">
                <a:latin typeface="Times New Roman" panose="02020603050405020304" pitchFamily="18" charset="0"/>
                <a:ea typeface="Times New Roman" panose="02020603050405020304" pitchFamily="18" charset="0"/>
              </a:rPr>
              <a:t>Потешки</a:t>
            </a:r>
            <a:r>
              <a:rPr lang="ru-RU" sz="1400" dirty="0" smtClean="0">
                <a:latin typeface="Times New Roman" panose="02020603050405020304" pitchFamily="18" charset="0"/>
                <a:ea typeface="Times New Roman" panose="02020603050405020304" pitchFamily="18" charset="0"/>
              </a:rPr>
              <a:t> о знакомых ребёнку животных доставляют радость. Чтение их полезно сопровождать рассматриванием иллюстраций с названными животными. Можно использовать и игрушку. Малыш рассматривает игрушку (предмет), высказывают свои впечатления (отмечают, какие у петушка, например, лапки, носик, хвостик и т.д.). Затем взрослый  читает </a:t>
            </a:r>
            <a:r>
              <a:rPr lang="ru-RU" sz="1400" dirty="0" err="1" smtClean="0">
                <a:latin typeface="Times New Roman" panose="02020603050405020304" pitchFamily="18" charset="0"/>
                <a:ea typeface="Times New Roman" panose="02020603050405020304" pitchFamily="18" charset="0"/>
              </a:rPr>
              <a:t>потешку</a:t>
            </a:r>
            <a:r>
              <a:rPr lang="ru-RU" sz="1400" dirty="0" smtClean="0">
                <a:latin typeface="Times New Roman" panose="02020603050405020304" pitchFamily="18" charset="0"/>
                <a:ea typeface="Times New Roman" panose="02020603050405020304" pitchFamily="18" charset="0"/>
              </a:rPr>
              <a:t> "Петушок, петушок…".</a:t>
            </a:r>
          </a:p>
          <a:p>
            <a:pPr indent="450000" algn="just">
              <a:spcAft>
                <a:spcPts val="0"/>
              </a:spcAft>
              <a:buNone/>
            </a:pPr>
            <a:r>
              <a:rPr lang="ru-RU" sz="1400" dirty="0" smtClean="0">
                <a:latin typeface="Times New Roman" panose="02020603050405020304" pitchFamily="18" charset="0"/>
                <a:ea typeface="Times New Roman" panose="02020603050405020304" pitchFamily="18" charset="0"/>
              </a:rPr>
              <a:t>Такие </a:t>
            </a:r>
            <a:r>
              <a:rPr lang="ru-RU" sz="1400" dirty="0" err="1" smtClean="0">
                <a:latin typeface="Times New Roman" panose="02020603050405020304" pitchFamily="18" charset="0"/>
                <a:ea typeface="Times New Roman" panose="02020603050405020304" pitchFamily="18" charset="0"/>
              </a:rPr>
              <a:t>потешки</a:t>
            </a:r>
            <a:r>
              <a:rPr lang="ru-RU" sz="1400" dirty="0" smtClean="0">
                <a:latin typeface="Times New Roman" panose="02020603050405020304" pitchFamily="18" charset="0"/>
                <a:ea typeface="Times New Roman" panose="02020603050405020304" pitchFamily="18" charset="0"/>
              </a:rPr>
              <a:t> носят жизнерадостный, бодрый характер. В них звучит много ласки, тепла. Эти чувства и следует передавать при чтении соответствующими, весёлыми, шутливыми  интонациями голоса. Исполнять эти песенки следует напевным, спокойным голосом, плавно, выразительно отмечая вопросительные и восклицательные фразы.</a:t>
            </a:r>
          </a:p>
          <a:p>
            <a:pPr indent="450000" algn="just">
              <a:spcAft>
                <a:spcPts val="0"/>
              </a:spcAft>
              <a:buNone/>
            </a:pPr>
            <a:r>
              <a:rPr lang="ru-RU" sz="1400" dirty="0" smtClean="0">
                <a:latin typeface="Times New Roman" panose="02020603050405020304" pitchFamily="18" charset="0"/>
                <a:ea typeface="Times New Roman" panose="02020603050405020304" pitchFamily="18" charset="0"/>
              </a:rPr>
              <a:t> Большое количество слов с уменьшительно – ласкательными суффиксами располагают к речи ласковой, добродушной, неторопливой.</a:t>
            </a:r>
          </a:p>
          <a:p>
            <a:endParaRPr lang="ru-RU" sz="1400" dirty="0"/>
          </a:p>
        </p:txBody>
      </p:sp>
      <p:sp>
        <p:nvSpPr>
          <p:cNvPr id="12" name="Rectangle 4"/>
          <p:cNvSpPr>
            <a:spLocks noGrp="1" noChangeArrowheads="1"/>
          </p:cNvSpPr>
          <p:nvPr>
            <p:ph sz="quarter" idx="2"/>
          </p:nvPr>
        </p:nvSpPr>
        <p:spPr bwMode="auto">
          <a:xfrm>
            <a:off x="4343400" y="685800"/>
            <a:ext cx="2050369" cy="20313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     *</a:t>
            </a:r>
            <a:endParaRPr kumimoji="0" lang="ru-RU" altLang="ru-RU"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Петушок, петушок,</a:t>
            </a:r>
            <a:endParaRPr kumimoji="0" lang="ru-RU" altLang="ru-RU" sz="1400" b="0"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Золотой гребешок,</a:t>
            </a:r>
            <a:endParaRPr kumimoji="0" lang="ru-RU" altLang="ru-RU" sz="1400" b="0"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Маслена</a:t>
            </a:r>
            <a:r>
              <a:rPr kumimoji="0" lang="ru-RU" altLang="ru-RU" sz="14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головушка, </a:t>
            </a:r>
            <a:endParaRPr kumimoji="0" lang="ru-RU" altLang="ru-RU" sz="1400" b="0"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Шелкова бородушка,</a:t>
            </a:r>
          </a:p>
          <a:p>
            <a:pPr marL="0" marR="0" lvl="0" indent="0" algn="l" defTabSz="914400" rtl="0" eaLnBrk="0" fontAlgn="base" latinLnBrk="0" hangingPunct="0">
              <a:lnSpc>
                <a:spcPct val="100000"/>
              </a:lnSpc>
              <a:spcBef>
                <a:spcPct val="0"/>
              </a:spcBef>
              <a:spcAft>
                <a:spcPct val="0"/>
              </a:spcAft>
              <a:buClrTx/>
              <a:buSzTx/>
              <a:buFontTx/>
              <a:buNone/>
              <a:tabLst/>
            </a:pPr>
            <a:r>
              <a:rPr lang="ru-RU" altLang="ru-RU" sz="1400" i="1" dirty="0" smtClean="0">
                <a:latin typeface="Times New Roman" panose="02020603050405020304" pitchFamily="18" charset="0"/>
                <a:cs typeface="Times New Roman" panose="02020603050405020304" pitchFamily="18" charset="0"/>
              </a:rPr>
              <a:t>Что ты рано встаешь,</a:t>
            </a:r>
          </a:p>
          <a:p>
            <a:pPr marL="0" marR="0" lvl="0" indent="0" algn="l" defTabSz="914400" rtl="0" eaLnBrk="0" fontAlgn="base" latinLnBrk="0" hangingPunct="0">
              <a:lnSpc>
                <a:spcPct val="100000"/>
              </a:lnSpc>
              <a:spcBef>
                <a:spcPct val="0"/>
              </a:spcBef>
              <a:spcAft>
                <a:spcPct val="0"/>
              </a:spcAft>
              <a:buClrTx/>
              <a:buSzTx/>
              <a:buFontTx/>
              <a:buNone/>
              <a:tabLst/>
            </a:pPr>
            <a:r>
              <a:rPr lang="ru-RU" altLang="ru-RU" sz="1400" i="1" dirty="0" smtClean="0">
                <a:latin typeface="Times New Roman" panose="02020603050405020304" pitchFamily="18" charset="0"/>
                <a:cs typeface="Times New Roman" panose="02020603050405020304" pitchFamily="18" charset="0"/>
              </a:rPr>
              <a:t>Голосисто поешь</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Детям спать не даешь?</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400" b="0" i="1" u="none" strike="noStrike" cap="none" normalizeH="0" baseline="0" dirty="0" smtClean="0">
              <a:ln>
                <a:noFill/>
              </a:ln>
              <a:solidFill>
                <a:schemeClr val="tx1"/>
              </a:solidFill>
              <a:effectLst/>
              <a:latin typeface="Arial" panose="020B0604020202020204" pitchFamily="34" charset="0"/>
            </a:endParaRPr>
          </a:p>
        </p:txBody>
      </p:sp>
      <p:pic>
        <p:nvPicPr>
          <p:cNvPr id="1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324600" y="457200"/>
            <a:ext cx="2209800" cy="2537178"/>
          </a:xfrm>
          <a:prstGeom prst="rect">
            <a:avLst/>
          </a:prstGeom>
          <a:noFill/>
          <a:ln w="15875">
            <a:solidFill>
              <a:srgbClr val="993300"/>
            </a:solidFill>
            <a:miter lim="800000"/>
            <a:headEnd/>
            <a:tailEnd/>
          </a:ln>
          <a:extLst>
            <a:ext uri="{909E8E84-426E-40DD-AFC4-6F175D3DCCD1}">
              <a14:hiddenFill xmlns="" xmlns:a14="http://schemas.microsoft.com/office/drawing/2010/main">
                <a:solidFill>
                  <a:srgbClr val="FFFFFF"/>
                </a:solidFill>
              </a14:hiddenFill>
            </a:ext>
          </a:extLst>
        </p:spPr>
      </p:pic>
      <p:sp>
        <p:nvSpPr>
          <p:cNvPr id="15" name="Прямоугольник 14"/>
          <p:cNvSpPr/>
          <p:nvPr/>
        </p:nvSpPr>
        <p:spPr>
          <a:xfrm>
            <a:off x="4419600" y="3048000"/>
            <a:ext cx="2133600" cy="2985433"/>
          </a:xfrm>
          <a:prstGeom prst="rect">
            <a:avLst/>
          </a:prstGeom>
        </p:spPr>
        <p:txBody>
          <a:bodyPr wrap="square">
            <a:spAutoFit/>
          </a:bodyPr>
          <a:lstStyle/>
          <a:p>
            <a:pPr algn="just">
              <a:spcAft>
                <a:spcPts val="0"/>
              </a:spcAft>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     *     *</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Сорока - белобока,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Кашу варила,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Деток кормила. </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Этому дала,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Этому дала,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Этому дала,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Этому дала,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А этому не дала:</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Ты воды не носил,</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Дров не рубил,</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Каши не варил - </a:t>
            </a:r>
          </a:p>
          <a:p>
            <a:pPr algn="just">
              <a:spcAft>
                <a:spcPts val="0"/>
              </a:spcAft>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Тебе нет ничего!</a:t>
            </a:r>
            <a:endParaRPr lang="ru-RU" sz="1400" i="1" dirty="0"/>
          </a:p>
        </p:txBody>
      </p:sp>
      <p:pic>
        <p:nvPicPr>
          <p:cNvPr id="16" name="Picture 1"/>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324600" y="3429000"/>
            <a:ext cx="2181514" cy="2571070"/>
          </a:xfrm>
          <a:prstGeom prst="rect">
            <a:avLst/>
          </a:prstGeom>
          <a:noFill/>
          <a:ln w="15875">
            <a:solidFill>
              <a:srgbClr val="993300"/>
            </a:solidFill>
            <a:miter lim="800000"/>
            <a:headEnd/>
            <a:tailEnd/>
          </a:ln>
          <a:extLst>
            <a:ext uri="{909E8E84-426E-40DD-AFC4-6F175D3DCCD1}">
              <a14:hiddenFill xmlns="" xmlns:a14="http://schemas.microsoft.com/office/drawing/2010/main">
                <a:solidFill>
                  <a:srgbClr val="FFFFFF"/>
                </a:solidFill>
              </a14:hiddenFill>
            </a:ext>
          </a:extLst>
        </p:spPr>
      </p:pic>
    </p:spTree>
  </p:cSld>
  <p:clrMapOvr>
    <a:masterClrMapping/>
  </p:clrMapOvr>
  <p:transition spd="med" advClick="0" advTm="5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304800" y="304800"/>
            <a:ext cx="4191000" cy="6400800"/>
          </a:xfrm>
        </p:spPr>
        <p:txBody>
          <a:bodyPr>
            <a:normAutofit fontScale="25000" lnSpcReduction="20000"/>
          </a:bodyPr>
          <a:lstStyle/>
          <a:p>
            <a:pPr marL="0" indent="450000" algn="just">
              <a:lnSpc>
                <a:spcPct val="120000"/>
              </a:lnSpc>
              <a:spcAft>
                <a:spcPts val="0"/>
              </a:spcAft>
              <a:buNone/>
            </a:pPr>
            <a:r>
              <a:rPr lang="ru-RU" sz="5600" dirty="0" smtClean="0">
                <a:latin typeface="Times New Roman" panose="02020603050405020304" pitchFamily="18" charset="0"/>
                <a:ea typeface="Times New Roman" panose="02020603050405020304" pitchFamily="18" charset="0"/>
              </a:rPr>
              <a:t>В </a:t>
            </a:r>
            <a:r>
              <a:rPr lang="ru-RU" sz="5600" dirty="0" err="1" smtClean="0">
                <a:latin typeface="Times New Roman" panose="02020603050405020304" pitchFamily="18" charset="0"/>
                <a:ea typeface="Times New Roman" panose="02020603050405020304" pitchFamily="18" charset="0"/>
              </a:rPr>
              <a:t>потешку</a:t>
            </a:r>
            <a:r>
              <a:rPr lang="ru-RU" sz="5600" dirty="0" smtClean="0">
                <a:latin typeface="Times New Roman" panose="02020603050405020304" pitchFamily="18" charset="0"/>
                <a:ea typeface="Times New Roman" panose="02020603050405020304" pitchFamily="18" charset="0"/>
              </a:rPr>
              <a:t> можно поставить любое имя: важно, чтобы малыш понимал, что речь идет о нем. Ему будет очень интересно, если мама разыграет эту </a:t>
            </a:r>
            <a:r>
              <a:rPr lang="ru-RU" sz="5600" dirty="0" err="1" smtClean="0">
                <a:latin typeface="Times New Roman" panose="02020603050405020304" pitchFamily="18" charset="0"/>
                <a:ea typeface="Times New Roman" panose="02020603050405020304" pitchFamily="18" charset="0"/>
              </a:rPr>
              <a:t>потешку</a:t>
            </a:r>
            <a:r>
              <a:rPr lang="ru-RU" sz="5600" dirty="0" smtClean="0">
                <a:latin typeface="Times New Roman" panose="02020603050405020304" pitchFamily="18" charset="0"/>
                <a:ea typeface="Times New Roman" panose="02020603050405020304" pitchFamily="18" charset="0"/>
              </a:rPr>
              <a:t> перед ним с куклой: народная педагогика выработала свои традиционные фольклорные жанры для самых маленьких. Все они незатейливы по содержанию и просты по форме, однако таят в себе немалые эстетические и дидактические достоинства.  </a:t>
            </a:r>
          </a:p>
          <a:p>
            <a:pPr marL="0" indent="450000" algn="just">
              <a:lnSpc>
                <a:spcPct val="120000"/>
              </a:lnSpc>
              <a:spcAft>
                <a:spcPts val="0"/>
              </a:spcAft>
              <a:buNone/>
            </a:pPr>
            <a:r>
              <a:rPr lang="ru-RU" sz="5600" dirty="0" smtClean="0">
                <a:latin typeface="Times New Roman" panose="02020603050405020304" pitchFamily="18" charset="0"/>
                <a:ea typeface="Times New Roman" panose="02020603050405020304" pitchFamily="18" charset="0"/>
              </a:rPr>
              <a:t> Простая рифма, неоднократно повторяющиеся звукосочетания и слова, восклицания и эмоциональные обращения невольно заставляют малыша прислушиваться, замирать на какое-то мгновение, всматриваясь в лицо говорящего. Неповторимое своеобразие фольклора особенно ценно для активизации ребенка в тот период, когда у него еще не сформированы произвольные действия, внимание, реакция на слова.</a:t>
            </a:r>
          </a:p>
          <a:p>
            <a:pPr marL="0" indent="450000" algn="just">
              <a:lnSpc>
                <a:spcPct val="120000"/>
              </a:lnSpc>
              <a:spcAft>
                <a:spcPts val="0"/>
              </a:spcAft>
              <a:buNone/>
            </a:pPr>
            <a:r>
              <a:rPr lang="ru-RU" sz="5600" dirty="0" err="1" smtClean="0">
                <a:latin typeface="Times New Roman" panose="02020603050405020304" pitchFamily="18" charset="0"/>
                <a:ea typeface="Times New Roman" panose="02020603050405020304" pitchFamily="18" charset="0"/>
              </a:rPr>
              <a:t>Потешка</a:t>
            </a:r>
            <a:r>
              <a:rPr lang="ru-RU" sz="5600" dirty="0" smtClean="0">
                <a:latin typeface="Times New Roman" panose="02020603050405020304" pitchFamily="18" charset="0"/>
                <a:ea typeface="Times New Roman" panose="02020603050405020304" pitchFamily="18" charset="0"/>
              </a:rPr>
              <a:t> повторяется после первого прочтения, читается до конца с называнием имени малыша. После этого предложите поиграть ребёнку с вами. </a:t>
            </a:r>
            <a:r>
              <a:rPr lang="ru-RU" sz="5600" dirty="0" err="1" smtClean="0">
                <a:latin typeface="Times New Roman" panose="02020603050405020304" pitchFamily="18" charset="0"/>
                <a:ea typeface="Times New Roman" panose="02020603050405020304" pitchFamily="18" charset="0"/>
              </a:rPr>
              <a:t>Потешки</a:t>
            </a:r>
            <a:r>
              <a:rPr lang="ru-RU" sz="5600" dirty="0" smtClean="0">
                <a:latin typeface="Times New Roman" panose="02020603050405020304" pitchFamily="18" charset="0"/>
                <a:ea typeface="Times New Roman" panose="02020603050405020304" pitchFamily="18" charset="0"/>
              </a:rPr>
              <a:t>  рассчитаны на активность самого ребенка, который выполняет самостоятельно игровые движения, соотнося их с содержанием песенки - </a:t>
            </a:r>
            <a:r>
              <a:rPr lang="ru-RU" sz="5600" dirty="0" err="1" smtClean="0">
                <a:latin typeface="Times New Roman" panose="02020603050405020304" pitchFamily="18" charset="0"/>
                <a:ea typeface="Times New Roman" panose="02020603050405020304" pitchFamily="18" charset="0"/>
              </a:rPr>
              <a:t>потешки</a:t>
            </a:r>
            <a:r>
              <a:rPr lang="ru-RU" sz="5600" dirty="0" smtClean="0">
                <a:latin typeface="Times New Roman" panose="02020603050405020304" pitchFamily="18" charset="0"/>
                <a:ea typeface="Times New Roman" panose="02020603050405020304" pitchFamily="18" charset="0"/>
              </a:rPr>
              <a:t>: движения пальчиками, кручение ладошками ("фонарики"), похлопывания ручками ("ладушки"), прикладывание пальчиков к головке ("ушки") и т.п.</a:t>
            </a:r>
          </a:p>
          <a:p>
            <a:pPr algn="just">
              <a:spcAft>
                <a:spcPts val="0"/>
              </a:spcAft>
            </a:pPr>
            <a:endParaRPr lang="ru-RU" sz="5600" dirty="0" smtClean="0">
              <a:latin typeface="Times New Roman" panose="02020603050405020304" pitchFamily="18" charset="0"/>
              <a:ea typeface="Times New Roman" panose="02020603050405020304" pitchFamily="18" charset="0"/>
            </a:endParaRPr>
          </a:p>
          <a:p>
            <a:endParaRPr lang="ru-RU" dirty="0"/>
          </a:p>
        </p:txBody>
      </p:sp>
      <p:sp>
        <p:nvSpPr>
          <p:cNvPr id="7" name="Содержимое 6"/>
          <p:cNvSpPr>
            <a:spLocks noGrp="1"/>
          </p:cNvSpPr>
          <p:nvPr>
            <p:ph sz="quarter" idx="2"/>
          </p:nvPr>
        </p:nvSpPr>
        <p:spPr>
          <a:xfrm>
            <a:off x="4648200" y="304800"/>
            <a:ext cx="3810000" cy="7063472"/>
          </a:xfrm>
          <a:prstGeom prst="rect">
            <a:avLst/>
          </a:prstGeom>
        </p:spPr>
        <p:txBody>
          <a:bodyPr wrap="square">
            <a:spAutoFit/>
          </a:bodyPr>
          <a:lstStyle/>
          <a:p>
            <a:pPr>
              <a:spcAft>
                <a:spcPts val="0"/>
              </a:spcAft>
              <a:buNone/>
            </a:pPr>
            <a:r>
              <a:rPr lang="ru-RU" sz="1400" dirty="0" smtClean="0">
                <a:effectLst/>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 *     *     * </a:t>
            </a:r>
          </a:p>
          <a:p>
            <a:pPr>
              <a:spcAft>
                <a:spcPts val="0"/>
              </a:spcAft>
              <a:buNone/>
            </a:pPr>
            <a:r>
              <a:rPr lang="ru-RU" sz="1400" i="1" dirty="0" smtClean="0">
                <a:effectLst/>
                <a:latin typeface="Times New Roman" panose="02020603050405020304" pitchFamily="18" charset="0"/>
                <a:ea typeface="Times New Roman" panose="02020603050405020304" pitchFamily="18" charset="0"/>
              </a:rPr>
              <a:t>Наша </a:t>
            </a:r>
            <a:r>
              <a:rPr lang="ru-RU" sz="1400" i="1" dirty="0" err="1" smtClean="0">
                <a:effectLst/>
                <a:latin typeface="Times New Roman" panose="02020603050405020304" pitchFamily="18" charset="0"/>
                <a:ea typeface="Times New Roman" panose="02020603050405020304" pitchFamily="18" charset="0"/>
              </a:rPr>
              <a:t>Мана</a:t>
            </a:r>
            <a:r>
              <a:rPr lang="ru-RU" sz="1400" i="1" dirty="0" smtClean="0">
                <a:effectLst/>
                <a:latin typeface="Times New Roman" panose="02020603050405020304" pitchFamily="18" charset="0"/>
                <a:ea typeface="Times New Roman" panose="02020603050405020304" pitchFamily="18" charset="0"/>
              </a:rPr>
              <a:t> (Даша, Саша, Катя) </a:t>
            </a:r>
            <a:r>
              <a:rPr lang="ru-RU" sz="1400" i="1" dirty="0" err="1" smtClean="0">
                <a:effectLst/>
                <a:latin typeface="Times New Roman" panose="02020603050405020304" pitchFamily="18" charset="0"/>
                <a:ea typeface="Times New Roman" panose="02020603050405020304" pitchFamily="18" charset="0"/>
              </a:rPr>
              <a:t>маленька</a:t>
            </a:r>
            <a:r>
              <a:rPr lang="ru-RU" sz="1400" i="1" dirty="0" smtClean="0">
                <a:effectLst/>
                <a:latin typeface="Times New Roman" panose="02020603050405020304" pitchFamily="18" charset="0"/>
                <a:ea typeface="Times New Roman" panose="02020603050405020304" pitchFamily="18" charset="0"/>
              </a:rPr>
              <a:t>,</a:t>
            </a:r>
          </a:p>
          <a:p>
            <a:pPr>
              <a:spcAft>
                <a:spcPts val="0"/>
              </a:spcAft>
              <a:buNone/>
            </a:pPr>
            <a:r>
              <a:rPr lang="ru-RU" sz="1400" i="1" dirty="0" smtClean="0">
                <a:latin typeface="Times New Roman" panose="02020603050405020304" pitchFamily="18" charset="0"/>
                <a:ea typeface="Times New Roman" panose="02020603050405020304" pitchFamily="18" charset="0"/>
              </a:rPr>
              <a:t>На ней шубка аленька,</a:t>
            </a:r>
          </a:p>
          <a:p>
            <a:pPr>
              <a:spcAft>
                <a:spcPts val="0"/>
              </a:spcAft>
              <a:buNone/>
            </a:pPr>
            <a:r>
              <a:rPr lang="ru-RU" sz="1400" i="1" dirty="0" smtClean="0">
                <a:effectLst/>
                <a:latin typeface="Times New Roman" panose="02020603050405020304" pitchFamily="18" charset="0"/>
                <a:ea typeface="Times New Roman" panose="02020603050405020304" pitchFamily="18" charset="0"/>
              </a:rPr>
              <a:t>Опушка бобровая,</a:t>
            </a:r>
          </a:p>
          <a:p>
            <a:pPr>
              <a:spcAft>
                <a:spcPts val="0"/>
              </a:spcAft>
              <a:buNone/>
            </a:pPr>
            <a:r>
              <a:rPr lang="ru-RU" sz="1400" i="1" dirty="0" smtClean="0">
                <a:latin typeface="Times New Roman" panose="02020603050405020304" pitchFamily="18" charset="0"/>
                <a:ea typeface="Times New Roman" panose="02020603050405020304" pitchFamily="18" charset="0"/>
              </a:rPr>
              <a:t>Маша чернобровая.</a:t>
            </a:r>
          </a:p>
          <a:p>
            <a:pPr>
              <a:spcAft>
                <a:spcPts val="0"/>
              </a:spcAft>
              <a:buNone/>
            </a:pPr>
            <a:endParaRPr lang="ru-RU" sz="1400" i="1" dirty="0" smtClean="0">
              <a:latin typeface="Times New Roman" panose="02020603050405020304" pitchFamily="18" charset="0"/>
              <a:ea typeface="Times New Roman" panose="02020603050405020304" pitchFamily="18" charset="0"/>
            </a:endParaRPr>
          </a:p>
          <a:p>
            <a:pPr>
              <a:spcAft>
                <a:spcPts val="0"/>
              </a:spcAft>
              <a:buNone/>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       *     *     * </a:t>
            </a:r>
            <a:endParaRPr lang="ru-RU" sz="1400" i="1" dirty="0" smtClean="0">
              <a:effectLst/>
              <a:latin typeface="Times New Roman" panose="02020603050405020304" pitchFamily="18" charset="0"/>
              <a:ea typeface="Times New Roman" panose="02020603050405020304" pitchFamily="18" charset="0"/>
            </a:endParaRPr>
          </a:p>
          <a:p>
            <a:pPr>
              <a:spcAft>
                <a:spcPts val="0"/>
              </a:spcAft>
              <a:buNone/>
            </a:pPr>
            <a:r>
              <a:rPr lang="ru-RU" sz="1400" i="1" dirty="0" smtClean="0">
                <a:latin typeface="Times New Roman" panose="02020603050405020304" pitchFamily="18" charset="0"/>
                <a:ea typeface="Times New Roman" panose="02020603050405020304" pitchFamily="18" charset="0"/>
              </a:rPr>
              <a:t>Умница, Катенька,</a:t>
            </a:r>
          </a:p>
          <a:p>
            <a:pPr>
              <a:spcAft>
                <a:spcPts val="0"/>
              </a:spcAft>
              <a:buNone/>
            </a:pPr>
            <a:r>
              <a:rPr lang="ru-RU" sz="1400" i="1" dirty="0" smtClean="0">
                <a:effectLst/>
                <a:latin typeface="Times New Roman" panose="02020603050405020304" pitchFamily="18" charset="0"/>
                <a:ea typeface="Times New Roman" panose="02020603050405020304" pitchFamily="18" charset="0"/>
              </a:rPr>
              <a:t>Ешь кашу </a:t>
            </a:r>
            <a:r>
              <a:rPr lang="ru-RU" sz="1400" i="1" dirty="0" err="1" smtClean="0">
                <a:effectLst/>
                <a:latin typeface="Times New Roman" panose="02020603050405020304" pitchFamily="18" charset="0"/>
                <a:ea typeface="Times New Roman" panose="02020603050405020304" pitchFamily="18" charset="0"/>
              </a:rPr>
              <a:t>сладеньку</a:t>
            </a:r>
            <a:r>
              <a:rPr lang="ru-RU" sz="1400" i="1" dirty="0" smtClean="0">
                <a:effectLst/>
                <a:latin typeface="Times New Roman" panose="02020603050405020304" pitchFamily="18" charset="0"/>
                <a:ea typeface="Times New Roman" panose="02020603050405020304" pitchFamily="18" charset="0"/>
              </a:rPr>
              <a:t>,</a:t>
            </a:r>
          </a:p>
          <a:p>
            <a:pPr>
              <a:spcAft>
                <a:spcPts val="0"/>
              </a:spcAft>
              <a:buNone/>
            </a:pPr>
            <a:r>
              <a:rPr lang="ru-RU" sz="1400" i="1" dirty="0" smtClean="0">
                <a:latin typeface="Times New Roman" panose="02020603050405020304" pitchFamily="18" charset="0"/>
                <a:ea typeface="Times New Roman" panose="02020603050405020304" pitchFamily="18" charset="0"/>
              </a:rPr>
              <a:t>Вкусную, душистую,</a:t>
            </a:r>
          </a:p>
          <a:p>
            <a:pPr>
              <a:spcAft>
                <a:spcPts val="0"/>
              </a:spcAft>
              <a:buNone/>
            </a:pPr>
            <a:r>
              <a:rPr lang="ru-RU" sz="1400" i="1" dirty="0" smtClean="0">
                <a:effectLst/>
                <a:latin typeface="Times New Roman" panose="02020603050405020304" pitchFamily="18" charset="0"/>
                <a:ea typeface="Times New Roman" panose="02020603050405020304" pitchFamily="18" charset="0"/>
              </a:rPr>
              <a:t>Мягкую, пушистую</a:t>
            </a:r>
          </a:p>
          <a:p>
            <a:pPr>
              <a:spcAft>
                <a:spcPts val="0"/>
              </a:spcAft>
              <a:buNone/>
            </a:pPr>
            <a:endParaRPr lang="ru-RU" sz="1400"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buNone/>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      *     *     * </a:t>
            </a:r>
          </a:p>
          <a:p>
            <a:pPr>
              <a:spcAft>
                <a:spcPts val="0"/>
              </a:spcAft>
              <a:buNone/>
            </a:pPr>
            <a:r>
              <a:rPr lang="ru-RU" sz="1400" i="1" dirty="0" smtClean="0">
                <a:effectLst/>
                <a:latin typeface="Times New Roman" panose="02020603050405020304" pitchFamily="18" charset="0"/>
                <a:ea typeface="Times New Roman" panose="02020603050405020304" pitchFamily="18" charset="0"/>
                <a:cs typeface="Times New Roman" panose="02020603050405020304" pitchFamily="18" charset="0"/>
              </a:rPr>
              <a:t>В светлом теремке</a:t>
            </a:r>
          </a:p>
          <a:p>
            <a:pPr>
              <a:spcAft>
                <a:spcPts val="0"/>
              </a:spcAft>
              <a:buNone/>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Вырос наш </a:t>
            </a:r>
            <a:r>
              <a:rPr lang="ru-RU" sz="1400" i="1" dirty="0" err="1" smtClean="0">
                <a:latin typeface="Times New Roman" panose="02020603050405020304" pitchFamily="18" charset="0"/>
                <a:ea typeface="Times New Roman" panose="02020603050405020304" pitchFamily="18" charset="0"/>
                <a:cs typeface="Times New Roman" panose="02020603050405020304" pitchFamily="18" charset="0"/>
              </a:rPr>
              <a:t>Колюша</a:t>
            </a: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spcAft>
                <a:spcPts val="0"/>
              </a:spcAft>
              <a:buNone/>
            </a:pPr>
            <a:r>
              <a:rPr lang="ru-RU" sz="1400" i="1" dirty="0" smtClean="0">
                <a:effectLst/>
                <a:latin typeface="Times New Roman" panose="02020603050405020304" pitchFamily="18" charset="0"/>
                <a:ea typeface="Times New Roman" panose="02020603050405020304" pitchFamily="18" charset="0"/>
                <a:cs typeface="Times New Roman" panose="02020603050405020304" pitchFamily="18" charset="0"/>
              </a:rPr>
              <a:t>Люди его любят,</a:t>
            </a:r>
          </a:p>
          <a:p>
            <a:pPr>
              <a:spcAft>
                <a:spcPts val="0"/>
              </a:spcAft>
              <a:buNone/>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Все его голубят.</a:t>
            </a:r>
          </a:p>
          <a:p>
            <a:pPr>
              <a:spcAft>
                <a:spcPts val="0"/>
              </a:spcAft>
              <a:buNone/>
            </a:pPr>
            <a:r>
              <a:rPr lang="ru-RU" sz="1400" i="1" dirty="0" smtClean="0">
                <a:effectLst/>
                <a:latin typeface="Times New Roman" panose="02020603050405020304" pitchFamily="18" charset="0"/>
                <a:ea typeface="Times New Roman" panose="02020603050405020304" pitchFamily="18" charset="0"/>
                <a:cs typeface="Times New Roman" panose="02020603050405020304" pitchFamily="18" charset="0"/>
              </a:rPr>
              <a:t>Кто у нас хороший?</a:t>
            </a:r>
          </a:p>
          <a:p>
            <a:pPr>
              <a:spcAft>
                <a:spcPts val="0"/>
              </a:spcAft>
              <a:buNone/>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Кто у нас пригожий?</a:t>
            </a:r>
          </a:p>
          <a:p>
            <a:pPr>
              <a:spcAft>
                <a:spcPts val="0"/>
              </a:spcAft>
              <a:buNone/>
            </a:pPr>
            <a:r>
              <a:rPr lang="ru-RU" sz="1400" i="1" dirty="0" smtClean="0">
                <a:effectLst/>
                <a:latin typeface="Times New Roman" panose="02020603050405020304" pitchFamily="18" charset="0"/>
                <a:ea typeface="Times New Roman" panose="02020603050405020304" pitchFamily="18" charset="0"/>
                <a:cs typeface="Times New Roman" panose="02020603050405020304" pitchFamily="18" charset="0"/>
              </a:rPr>
              <a:t>Коленька хороший,</a:t>
            </a:r>
          </a:p>
          <a:p>
            <a:pPr>
              <a:spcAft>
                <a:spcPts val="0"/>
              </a:spcAft>
              <a:buNone/>
            </a:pP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Коленька пригожий</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smtClean="0">
              <a:effectLst/>
              <a:latin typeface="Times New Roman" panose="02020603050405020304" pitchFamily="18" charset="0"/>
              <a:ea typeface="Times New Roman" panose="02020603050405020304" pitchFamily="18" charset="0"/>
            </a:endParaRPr>
          </a:p>
          <a:p>
            <a:pPr>
              <a:spcAft>
                <a:spcPts val="0"/>
              </a:spcAft>
              <a:buNone/>
            </a:pPr>
            <a:endParaRPr lang="ru-RU" sz="1400" dirty="0" smtClean="0">
              <a:latin typeface="Times New Roman" panose="02020603050405020304" pitchFamily="18" charset="0"/>
              <a:ea typeface="Times New Roman" panose="02020603050405020304" pitchFamily="18" charset="0"/>
            </a:endParaRPr>
          </a:p>
          <a:p>
            <a:pPr>
              <a:spcAft>
                <a:spcPts val="0"/>
              </a:spcAft>
              <a:buNone/>
            </a:pPr>
            <a:endParaRPr lang="ru-RU" sz="1400" dirty="0" smtClean="0">
              <a:effectLst/>
              <a:latin typeface="Times New Roman" panose="02020603050405020304" pitchFamily="18" charset="0"/>
              <a:ea typeface="Times New Roman" panose="02020603050405020304" pitchFamily="18" charset="0"/>
            </a:endParaRPr>
          </a:p>
          <a:p>
            <a:pPr marL="1598295" algn="just">
              <a:spcAft>
                <a:spcPts val="0"/>
              </a:spcAft>
              <a:buNone/>
            </a:pPr>
            <a:endParaRPr lang="ru-RU" sz="1600" dirty="0">
              <a:effectLst/>
              <a:latin typeface="Times New Roman" panose="02020603050405020304" pitchFamily="18" charset="0"/>
              <a:ea typeface="Times New Roman" panose="02020603050405020304" pitchFamily="18" charset="0"/>
            </a:endParaRPr>
          </a:p>
        </p:txBody>
      </p:sp>
      <p:pic>
        <p:nvPicPr>
          <p:cNvPr id="10" name="Picture 7"/>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477000" y="1600200"/>
            <a:ext cx="2286711" cy="3886200"/>
          </a:xfrm>
          <a:prstGeom prst="rect">
            <a:avLst/>
          </a:prstGeom>
          <a:noFill/>
          <a:ln w="19050">
            <a:solidFill>
              <a:srgbClr val="FF6600"/>
            </a:solidFill>
            <a:miter lim="800000"/>
            <a:headEnd/>
            <a:tailEnd/>
          </a:ln>
          <a:extLst>
            <a:ext uri="{909E8E84-426E-40DD-AFC4-6F175D3DCCD1}">
              <a14:hiddenFill xmlns="" xmlns:a14="http://schemas.microsoft.com/office/drawing/2010/main">
                <a:solidFill>
                  <a:srgbClr val="FFFFFF"/>
                </a:solidFill>
              </a14:hiddenFill>
            </a:ext>
          </a:extLst>
        </p:spPr>
      </p:pic>
    </p:spTree>
  </p:cSld>
  <p:clrMapOvr>
    <a:masterClrMapping/>
  </p:clrMapOvr>
  <p:transition spd="med" advClick="0" advTm="5000">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sz="quarter" idx="2"/>
          </p:nvPr>
        </p:nvSpPr>
        <p:spPr>
          <a:xfrm>
            <a:off x="4114800" y="0"/>
            <a:ext cx="3886200" cy="6858000"/>
          </a:xfrm>
        </p:spPr>
        <p:txBody>
          <a:bodyPr>
            <a:normAutofit fontScale="70000" lnSpcReduction="20000"/>
          </a:bodyPr>
          <a:lstStyle/>
          <a:p>
            <a:pPr marL="1714500" algn="just">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1714500" algn="just">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     *     *</a:t>
            </a:r>
          </a:p>
          <a:p>
            <a:pPr marL="1714500" algn="just">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Маленькие заиньки</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Захотели </a:t>
            </a:r>
            <a:r>
              <a:rPr lang="ru-RU" sz="2000" dirty="0" err="1" smtClean="0">
                <a:latin typeface="Times New Roman" panose="02020603050405020304" pitchFamily="18" charset="0"/>
                <a:ea typeface="Times New Roman" panose="02020603050405020304" pitchFamily="18" charset="0"/>
                <a:cs typeface="Times New Roman" panose="02020603050405020304" pitchFamily="18" charset="0"/>
              </a:rPr>
              <a:t>баиньки</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Захотели </a:t>
            </a:r>
            <a:r>
              <a:rPr lang="ru-RU" sz="2000" dirty="0" err="1" smtClean="0">
                <a:latin typeface="Times New Roman" panose="02020603050405020304" pitchFamily="18" charset="0"/>
                <a:ea typeface="Times New Roman" panose="02020603050405020304" pitchFamily="18" charset="0"/>
                <a:cs typeface="Times New Roman" panose="02020603050405020304" pitchFamily="18" charset="0"/>
              </a:rPr>
              <a:t>баиньки</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Потому что заиньки.</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Мы немножечко поспим,</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Мы на спинке полежим.</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Мы на спинке полежим</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И тихонько посопим</a:t>
            </a: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endParaRPr lang="ru-RU" sz="1400" dirty="0" smtClean="0">
              <a:latin typeface="Times New Roman" panose="02020603050405020304" pitchFamily="18" charset="0"/>
              <a:cs typeface="Times New Roman" panose="02020603050405020304" pitchFamily="18" charset="0"/>
            </a:endParaRP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     *     *</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Паучок-паучок</a:t>
            </a:r>
          </a:p>
          <a:p>
            <a:pPr marL="1714500">
              <a:spcAft>
                <a:spcPts val="0"/>
              </a:spcAft>
              <a:buNone/>
            </a:pPr>
            <a:r>
              <a:rPr lang="ru-RU" sz="2000" dirty="0" err="1" smtClean="0">
                <a:latin typeface="Times New Roman" panose="02020603050405020304" pitchFamily="18" charset="0"/>
                <a:ea typeface="Times New Roman" panose="02020603050405020304" pitchFamily="18" charset="0"/>
                <a:cs typeface="Times New Roman" panose="02020603050405020304" pitchFamily="18" charset="0"/>
              </a:rPr>
              <a:t>Паутиновый</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жучок</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Семь ночей не спал,</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Для Катюши соткал</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Сон про </a:t>
            </a:r>
            <a:r>
              <a:rPr lang="ru-RU" sz="2000" dirty="0" err="1" smtClean="0">
                <a:latin typeface="Times New Roman" panose="02020603050405020304" pitchFamily="18" charset="0"/>
                <a:ea typeface="Times New Roman" panose="02020603050405020304" pitchFamily="18" charset="0"/>
                <a:cs typeface="Times New Roman" panose="02020603050405020304" pitchFamily="18" charset="0"/>
              </a:rPr>
              <a:t>солнышко-колоколнышко</a:t>
            </a:r>
            <a:endParaRPr lang="ru-RU"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И про дождик грибной,</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И про нас с тобой.</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Хочешь по лесу во сне побродить?</a:t>
            </a:r>
          </a:p>
          <a:p>
            <a:pPr marL="1714500">
              <a:spcAft>
                <a:spcPts val="0"/>
              </a:spcAft>
              <a:buNone/>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Глазки попробуй закрыть.</a:t>
            </a:r>
          </a:p>
          <a:p>
            <a:pPr marL="1714500" algn="just">
              <a:spcAft>
                <a:spcPts val="0"/>
              </a:spcAft>
              <a:buNone/>
            </a:pPr>
            <a:endParaRPr lang="ru-RU" sz="20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Содержимое 6"/>
          <p:cNvSpPr>
            <a:spLocks noGrp="1"/>
          </p:cNvSpPr>
          <p:nvPr>
            <p:ph sz="quarter" idx="1"/>
          </p:nvPr>
        </p:nvSpPr>
        <p:spPr>
          <a:xfrm>
            <a:off x="381000" y="228600"/>
            <a:ext cx="4267200" cy="6540252"/>
          </a:xfrm>
          <a:prstGeom prst="rect">
            <a:avLst/>
          </a:prstGeom>
        </p:spPr>
        <p:txBody>
          <a:bodyPr wrap="square">
            <a:spAutoFit/>
          </a:bodyPr>
          <a:lstStyle/>
          <a:p>
            <a:pPr marL="0" indent="450000" algn="just">
              <a:spcAft>
                <a:spcPts val="0"/>
              </a:spcAft>
              <a:buNone/>
            </a:pPr>
            <a:r>
              <a:rPr lang="ru-RU" sz="1400" dirty="0" smtClean="0">
                <a:latin typeface="Times New Roman" panose="02020603050405020304" pitchFamily="18" charset="0"/>
                <a:ea typeface="Times New Roman" panose="02020603050405020304" pitchFamily="18" charset="0"/>
              </a:rPr>
              <a:t> </a:t>
            </a:r>
            <a:r>
              <a:rPr lang="ru-RU" sz="1400" dirty="0">
                <a:latin typeface="Times New Roman" panose="02020603050405020304" pitchFamily="18" charset="0"/>
                <a:ea typeface="Times New Roman" panose="02020603050405020304" pitchFamily="18" charset="0"/>
              </a:rPr>
              <a:t>Если у малыша есть желание, можно потанцевать под </a:t>
            </a:r>
            <a:r>
              <a:rPr lang="ru-RU" sz="1400" dirty="0" err="1">
                <a:latin typeface="Times New Roman" panose="02020603050405020304" pitchFamily="18" charset="0"/>
                <a:ea typeface="Times New Roman" panose="02020603050405020304" pitchFamily="18" charset="0"/>
              </a:rPr>
              <a:t>потешку</a:t>
            </a:r>
            <a:r>
              <a:rPr lang="ru-RU" sz="1400" dirty="0">
                <a:latin typeface="Times New Roman" panose="02020603050405020304" pitchFamily="18" charset="0"/>
                <a:ea typeface="Times New Roman" panose="02020603050405020304" pitchFamily="18" charset="0"/>
              </a:rPr>
              <a:t>,  исполняя какие – либо движения (наклоны, </a:t>
            </a:r>
            <a:r>
              <a:rPr lang="ru-RU" sz="1400" dirty="0" err="1">
                <a:latin typeface="Times New Roman" panose="02020603050405020304" pitchFamily="18" charset="0"/>
                <a:ea typeface="Times New Roman" panose="02020603050405020304" pitchFamily="18" charset="0"/>
              </a:rPr>
              <a:t>топотушки</a:t>
            </a:r>
            <a:r>
              <a:rPr lang="ru-RU" sz="1400" dirty="0">
                <a:latin typeface="Times New Roman" panose="02020603050405020304" pitchFamily="18" charset="0"/>
                <a:ea typeface="Times New Roman" panose="02020603050405020304" pitchFamily="18" charset="0"/>
              </a:rPr>
              <a:t>, пружинки, сопровождать их хлопками).</a:t>
            </a:r>
          </a:p>
          <a:p>
            <a:pPr marL="0" indent="450000" algn="just">
              <a:spcAft>
                <a:spcPts val="0"/>
              </a:spcAft>
              <a:buNone/>
            </a:pPr>
            <a:r>
              <a:rPr lang="ru-RU" sz="1400" dirty="0">
                <a:latin typeface="Times New Roman" panose="02020603050405020304" pitchFamily="18" charset="0"/>
                <a:ea typeface="Times New Roman" panose="02020603050405020304" pitchFamily="18" charset="0"/>
              </a:rPr>
              <a:t>Поощряйте  попытки ребёнка договаривать (подговаривать) отдельные слова и фразы, интонационно указывая ему, где именно это требуется  </a:t>
            </a:r>
            <a:r>
              <a:rPr lang="ru-RU" sz="1400" dirty="0" smtClean="0">
                <a:latin typeface="Times New Roman" panose="02020603050405020304" pitchFamily="18" charset="0"/>
                <a:ea typeface="Times New Roman" panose="02020603050405020304" pitchFamily="18" charset="0"/>
              </a:rPr>
              <a:t>помощь. </a:t>
            </a:r>
          </a:p>
          <a:p>
            <a:pPr marL="0" indent="450000" algn="just">
              <a:spcAft>
                <a:spcPts val="0"/>
              </a:spcAft>
              <a:buNone/>
            </a:pPr>
            <a:r>
              <a:rPr lang="ru-RU" sz="1400" dirty="0" smtClean="0">
                <a:effectLst/>
                <a:latin typeface="Times New Roman" panose="02020603050405020304" pitchFamily="18" charset="0"/>
                <a:ea typeface="Times New Roman" panose="02020603050405020304" pitchFamily="18" charset="0"/>
              </a:rPr>
              <a:t>Знакомство с </a:t>
            </a:r>
            <a:r>
              <a:rPr lang="ru-RU" sz="1400" dirty="0" err="1" smtClean="0">
                <a:effectLst/>
                <a:latin typeface="Times New Roman" panose="02020603050405020304" pitchFamily="18" charset="0"/>
                <a:ea typeface="Times New Roman" panose="02020603050405020304" pitchFamily="18" charset="0"/>
              </a:rPr>
              <a:t>потешками</a:t>
            </a:r>
            <a:r>
              <a:rPr lang="ru-RU" sz="1400" dirty="0" smtClean="0">
                <a:effectLst/>
                <a:latin typeface="Times New Roman" panose="02020603050405020304" pitchFamily="18" charset="0"/>
                <a:ea typeface="Times New Roman" panose="02020603050405020304" pitchFamily="18" charset="0"/>
              </a:rPr>
              <a:t> играет большую роль в формировании отношения к окружающему миру, обогащает чувства ребёнка, его речь. Это ценное средство пробуждения познавательной активности, самостоятельности, яркой индивидуальности. </a:t>
            </a:r>
          </a:p>
          <a:p>
            <a:pPr marL="0" indent="450000" algn="just">
              <a:spcAft>
                <a:spcPts val="0"/>
              </a:spcAft>
              <a:buNone/>
            </a:pPr>
            <a:r>
              <a:rPr lang="ru-RU" sz="1400" dirty="0" smtClean="0">
                <a:latin typeface="Times New Roman" panose="02020603050405020304" pitchFamily="18" charset="0"/>
                <a:ea typeface="Times New Roman" panose="02020603050405020304" pitchFamily="18" charset="0"/>
              </a:rPr>
              <a:t>Чтение </a:t>
            </a:r>
            <a:r>
              <a:rPr lang="ru-RU" sz="1400" dirty="0">
                <a:latin typeface="Times New Roman" panose="02020603050405020304" pitchFamily="18" charset="0"/>
                <a:ea typeface="Times New Roman" panose="02020603050405020304" pitchFamily="18" charset="0"/>
              </a:rPr>
              <a:t>детям </a:t>
            </a:r>
            <a:r>
              <a:rPr lang="ru-RU" sz="1400" dirty="0" err="1">
                <a:latin typeface="Times New Roman" panose="02020603050405020304" pitchFamily="18" charset="0"/>
                <a:ea typeface="Times New Roman" panose="02020603050405020304" pitchFamily="18" charset="0"/>
              </a:rPr>
              <a:t>потешек</a:t>
            </a:r>
            <a:r>
              <a:rPr lang="ru-RU" sz="1400" dirty="0">
                <a:latin typeface="Times New Roman" panose="02020603050405020304" pitchFamily="18" charset="0"/>
                <a:ea typeface="Times New Roman" panose="02020603050405020304" pitchFamily="18" charset="0"/>
              </a:rPr>
              <a:t>, песенок, обогащает их представления о мире, отношениях между людьми, даёт толчок к творчеству, фантазии. </a:t>
            </a:r>
          </a:p>
          <a:p>
            <a:pPr marL="0" indent="450000" algn="just">
              <a:spcAft>
                <a:spcPts val="0"/>
              </a:spcAft>
              <a:buNone/>
            </a:pPr>
            <a:r>
              <a:rPr lang="ru-RU" sz="1400" dirty="0">
                <a:latin typeface="Times New Roman" panose="02020603050405020304" pitchFamily="18" charset="0"/>
                <a:ea typeface="Times New Roman" panose="02020603050405020304" pitchFamily="18" charset="0"/>
              </a:rPr>
              <a:t>Хорошо подобранные, с выразительностью рассказанные </a:t>
            </a:r>
            <a:r>
              <a:rPr lang="ru-RU" sz="1400" dirty="0" err="1">
                <a:latin typeface="Times New Roman" panose="02020603050405020304" pitchFamily="18" charset="0"/>
                <a:ea typeface="Times New Roman" panose="02020603050405020304" pitchFamily="18" charset="0"/>
              </a:rPr>
              <a:t>потешки</a:t>
            </a:r>
            <a:r>
              <a:rPr lang="ru-RU" sz="1400" dirty="0">
                <a:latin typeface="Times New Roman" panose="02020603050405020304" pitchFamily="18" charset="0"/>
                <a:ea typeface="Times New Roman" panose="02020603050405020304" pitchFamily="18" charset="0"/>
              </a:rPr>
              <a:t> помогают установить контакт с ребёнком, вызвать у него положительные эмоции. </a:t>
            </a:r>
          </a:p>
          <a:p>
            <a:pPr marL="0" indent="450000" algn="just">
              <a:spcAft>
                <a:spcPts val="0"/>
              </a:spcAft>
              <a:buNone/>
            </a:pPr>
            <a:r>
              <a:rPr lang="ru-RU" sz="1400" dirty="0" smtClean="0">
                <a:latin typeface="Times New Roman" panose="02020603050405020304" pitchFamily="18" charset="0"/>
                <a:ea typeface="Times New Roman" panose="02020603050405020304" pitchFamily="18" charset="0"/>
              </a:rPr>
              <a:t>Поэтому </a:t>
            </a:r>
            <a:r>
              <a:rPr lang="ru-RU" sz="1400" dirty="0">
                <a:latin typeface="Times New Roman" panose="02020603050405020304" pitchFamily="18" charset="0"/>
                <a:ea typeface="Times New Roman" panose="02020603050405020304" pitchFamily="18" charset="0"/>
              </a:rPr>
              <a:t>они должны соответствовать уровню развития ребёнка, должны быть понятны ему. </a:t>
            </a:r>
          </a:p>
          <a:p>
            <a:pPr marL="0" indent="450000" algn="just">
              <a:spcAft>
                <a:spcPts val="0"/>
              </a:spcAft>
              <a:buNone/>
            </a:pPr>
            <a:r>
              <a:rPr lang="ru-RU" sz="1400" dirty="0" smtClean="0">
                <a:latin typeface="Times New Roman" panose="02020603050405020304" pitchFamily="18" charset="0"/>
                <a:ea typeface="Times New Roman" panose="02020603050405020304" pitchFamily="18" charset="0"/>
              </a:rPr>
              <a:t>И </a:t>
            </a:r>
            <a:r>
              <a:rPr lang="ru-RU" sz="1400" dirty="0">
                <a:latin typeface="Times New Roman" panose="02020603050405020304" pitchFamily="18" charset="0"/>
                <a:ea typeface="Times New Roman" panose="02020603050405020304" pitchFamily="18" charset="0"/>
              </a:rPr>
              <a:t>если одни </a:t>
            </a:r>
            <a:r>
              <a:rPr lang="ru-RU" sz="1400" dirty="0" err="1">
                <a:latin typeface="Times New Roman" panose="02020603050405020304" pitchFamily="18" charset="0"/>
                <a:ea typeface="Times New Roman" panose="02020603050405020304" pitchFamily="18" charset="0"/>
              </a:rPr>
              <a:t>потешки</a:t>
            </a:r>
            <a:r>
              <a:rPr lang="ru-RU" sz="1400" dirty="0">
                <a:latin typeface="Times New Roman" panose="02020603050405020304" pitchFamily="18" charset="0"/>
                <a:ea typeface="Times New Roman" panose="02020603050405020304" pitchFamily="18" charset="0"/>
              </a:rPr>
              <a:t> побуждают к действию, другие, наоборот, успокаивают, настраивают на сон, отдых. Исполнять такие </a:t>
            </a:r>
            <a:r>
              <a:rPr lang="ru-RU" sz="1400" dirty="0" err="1">
                <a:latin typeface="Times New Roman" panose="02020603050405020304" pitchFamily="18" charset="0"/>
                <a:ea typeface="Times New Roman" panose="02020603050405020304" pitchFamily="18" charset="0"/>
              </a:rPr>
              <a:t>потешки</a:t>
            </a:r>
            <a:r>
              <a:rPr lang="ru-RU" sz="1400" dirty="0">
                <a:latin typeface="Times New Roman" panose="02020603050405020304" pitchFamily="18" charset="0"/>
                <a:ea typeface="Times New Roman" panose="02020603050405020304" pitchFamily="18" charset="0"/>
              </a:rPr>
              <a:t> нужно вкрадчивым, тихим, певучим голосом</a:t>
            </a:r>
            <a:r>
              <a:rPr lang="ru-RU" sz="1400" i="1" dirty="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marL="0" indent="450000" algn="just">
              <a:spcAft>
                <a:spcPts val="0"/>
              </a:spcAft>
              <a:buNone/>
            </a:pPr>
            <a:endParaRPr lang="ru-RU" sz="2000" dirty="0">
              <a:effectLst/>
              <a:latin typeface="Times New Roman" panose="02020603050405020304" pitchFamily="18" charset="0"/>
              <a:ea typeface="Times New Roman" panose="02020603050405020304" pitchFamily="18" charset="0"/>
            </a:endParaRPr>
          </a:p>
        </p:txBody>
      </p:sp>
      <p:pic>
        <p:nvPicPr>
          <p:cNvPr id="8" name="Рисунок 7"/>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705600" y="2438400"/>
            <a:ext cx="1981200" cy="1297686"/>
          </a:xfrm>
          <a:prstGeom prst="rect">
            <a:avLst/>
          </a:prstGeom>
        </p:spPr>
      </p:pic>
      <p:pic>
        <p:nvPicPr>
          <p:cNvPr id="10" name="Рисунок 9"/>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934200" y="4572000"/>
            <a:ext cx="1535529" cy="1569310"/>
          </a:xfrm>
          <a:prstGeom prst="rect">
            <a:avLst/>
          </a:prstGeom>
        </p:spPr>
      </p:pic>
    </p:spTree>
  </p:cSld>
  <p:clrMapOvr>
    <a:masterClrMapping/>
  </p:clrMapOvr>
  <p:transition spd="med" advClick="0" advTm="5000">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752600" y="304800"/>
            <a:ext cx="4981956"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7800" b="1" i="0" u="none" strike="noStrike" cap="none" normalizeH="0" baseline="0" dirty="0" smtClean="0">
                <a:ln>
                  <a:noFill/>
                </a:ln>
                <a:solidFill>
                  <a:schemeClr val="accent3">
                    <a:lumMod val="50000"/>
                  </a:schemeClr>
                </a:solidFill>
                <a:effectLst/>
                <a:latin typeface="Monotype Corsiva" panose="03010101010201010101" pitchFamily="66" charset="0"/>
                <a:ea typeface="Times New Roman" panose="02020603050405020304" pitchFamily="18" charset="0"/>
              </a:rPr>
              <a:t>К о л о б о к</a:t>
            </a:r>
            <a:endParaRPr kumimoji="0" lang="ru-RU" altLang="ru-RU" sz="7800" b="0" i="0" u="none" strike="noStrike" cap="none" normalizeH="0" baseline="0" dirty="0" smtClean="0">
              <a:ln>
                <a:noFill/>
              </a:ln>
              <a:solidFill>
                <a:schemeClr val="accent3">
                  <a:lumMod val="50000"/>
                </a:schemeClr>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pic>
        <p:nvPicPr>
          <p:cNvPr id="2049" name="Picture 1" descr="MCj04358330000[1]"/>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276600" y="1371600"/>
            <a:ext cx="2228850" cy="4864100"/>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3"/>
          <p:cNvSpPr>
            <a:spLocks noChangeArrowheads="1"/>
          </p:cNvSpPr>
          <p:nvPr/>
        </p:nvSpPr>
        <p:spPr bwMode="auto">
          <a:xfrm>
            <a:off x="5280660" y="5934670"/>
            <a:ext cx="3490722" cy="7078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1" u="none" strike="noStrike" cap="none" normalizeH="0" baseline="0" dirty="0" smtClean="0">
                <a:ln>
                  <a:noFill/>
                </a:ln>
                <a:solidFill>
                  <a:schemeClr val="accent3">
                    <a:lumMod val="50000"/>
                  </a:schemeClr>
                </a:solidFill>
                <a:effectLst/>
                <a:latin typeface="Monotype Corsiva" panose="03010101010201010101" pitchFamily="66" charset="0"/>
                <a:ea typeface="Times New Roman" panose="02020603050405020304" pitchFamily="18" charset="0"/>
              </a:rPr>
              <a:t>       (русская народная сказка)</a:t>
            </a:r>
            <a:endParaRPr kumimoji="0" lang="ru-RU" altLang="ru-RU" sz="2000" b="0" i="0" u="none" strike="noStrike" cap="none" normalizeH="0" baseline="0" dirty="0" smtClean="0">
              <a:ln>
                <a:noFill/>
              </a:ln>
              <a:solidFill>
                <a:schemeClr val="accent3">
                  <a:lumMod val="50000"/>
                </a:schemeClr>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smtClean="0">
              <a:ln>
                <a:noFill/>
              </a:ln>
              <a:solidFill>
                <a:schemeClr val="accent3">
                  <a:lumMod val="50000"/>
                </a:schemeClr>
              </a:solidFill>
              <a:effectLst/>
              <a:latin typeface="Arial" panose="020B0604020202020204" pitchFamily="34" charset="0"/>
            </a:endParaRPr>
          </a:p>
        </p:txBody>
      </p:sp>
    </p:spTree>
    <p:extLst>
      <p:ext uri="{BB962C8B-B14F-4D97-AF65-F5344CB8AC3E}">
        <p14:creationId xmlns="" xmlns:p14="http://schemas.microsoft.com/office/powerpoint/2010/main" val="3324994973"/>
      </p:ext>
    </p:extLst>
  </p:cSld>
  <p:clrMapOvr>
    <a:masterClrMapping/>
  </p:clrMapOvr>
  <p:transition spd="med" advClick="0" advTm="5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228600" y="228600"/>
            <a:ext cx="4114800" cy="6400800"/>
          </a:xfrm>
        </p:spPr>
        <p:txBody>
          <a:bodyPr>
            <a:noAutofit/>
          </a:bodyPr>
          <a:lstStyle/>
          <a:p>
            <a:pPr marL="0" indent="450000" algn="just">
              <a:lnSpc>
                <a:spcPct val="120000"/>
              </a:lnSpc>
              <a:spcBef>
                <a:spcPts val="0"/>
              </a:spcBef>
              <a:spcAft>
                <a:spcPts val="0"/>
              </a:spcAft>
              <a:buNone/>
            </a:pPr>
            <a:r>
              <a:rPr lang="ru-RU" sz="1200" dirty="0" smtClean="0">
                <a:latin typeface="Times New Roman" panose="02020603050405020304" pitchFamily="18" charset="0"/>
                <a:ea typeface="Times New Roman" panose="02020603050405020304" pitchFamily="18" charset="0"/>
              </a:rPr>
              <a:t>Когда вы сядете </a:t>
            </a:r>
            <a:r>
              <a:rPr lang="ru-RU" sz="1200" dirty="0" err="1" smtClean="0">
                <a:latin typeface="Times New Roman" panose="02020603050405020304" pitchFamily="18" charset="0"/>
                <a:ea typeface="Times New Roman" panose="02020603050405020304" pitchFamily="18" charset="0"/>
              </a:rPr>
              <a:t>c</a:t>
            </a:r>
            <a:r>
              <a:rPr lang="ru-RU" sz="1200" dirty="0" smtClean="0">
                <a:latin typeface="Times New Roman" panose="02020603050405020304" pitchFamily="18" charset="0"/>
                <a:ea typeface="Times New Roman" panose="02020603050405020304" pitchFamily="18" charset="0"/>
              </a:rPr>
              <a:t> малышом читать эту сказку, не забудьте вначале создать соответствующую этому занятию атмосферу - ничто не должно отвлекать внимание маленького слушателя от чтения, он  должен видеть Ваше  лицо,  артикуляцию, мимику, а не только слышать Ваш голос. Для усиления эмоционального восприятия текста можно поставить негромкую классическую музыку, адаптированную для прослушивания детьми, - подберите ее заранее, чтобы она подошла по интонации к читаемому произведению. Следите также за выражением  глаз ребёнка  и мимикой. Эмоции ребенка расскажут вам о многом: что его удивило, обрадовало, испугало. Наблюдательная мама после таких занятий сможет сделать кое-какие выводы о характере подрастающего человечка (насколько он чувствительный, боязливый, восприимчивый и т. д.). Придумайте волшебные «кодовые» слова, которые в дальнейшем будете произносить перед прочтением сказок: например, «сказка любит тишину», «смотрим в оба и слушаем внимательно», «чудеса начинаются» и т. п.,  чтобы привлечь внимание  к рассказу в книге. </a:t>
            </a:r>
          </a:p>
          <a:p>
            <a:pPr marL="0" indent="450000" algn="just">
              <a:lnSpc>
                <a:spcPct val="120000"/>
              </a:lnSpc>
              <a:spcBef>
                <a:spcPts val="0"/>
              </a:spcBef>
              <a:spcAft>
                <a:spcPts val="0"/>
              </a:spcAft>
              <a:buNone/>
            </a:pPr>
            <a:r>
              <a:rPr lang="ru-RU" sz="1200" dirty="0" smtClean="0">
                <a:latin typeface="Times New Roman" panose="02020603050405020304" pitchFamily="18" charset="0"/>
                <a:ea typeface="Times New Roman" panose="02020603050405020304" pitchFamily="18" charset="0"/>
              </a:rPr>
              <a:t> Начать можно с рассматривания  картинок и комментирования их. Не дольше нескольких секунд на комментарий к одной картинке, но: к следующей картинке переходим только по желанию малыша — он попытался перевернуть страничку или потерял интерес к разглядыванию данной. И так несколько раз.                          Не отчаивайтесь, если ребенка хватило буквально на пару минут, он смог удержать внимание только на одной картинке — это уже большая победа. </a:t>
            </a:r>
            <a:endParaRPr lang="ru-RU" sz="1200" dirty="0"/>
          </a:p>
        </p:txBody>
      </p:sp>
      <p:sp>
        <p:nvSpPr>
          <p:cNvPr id="4" name="Содержимое 3"/>
          <p:cNvSpPr>
            <a:spLocks noGrp="1"/>
          </p:cNvSpPr>
          <p:nvPr>
            <p:ph sz="quarter" idx="2"/>
          </p:nvPr>
        </p:nvSpPr>
        <p:spPr>
          <a:xfrm>
            <a:off x="4191000" y="228600"/>
            <a:ext cx="4340352" cy="6019800"/>
          </a:xfrm>
        </p:spPr>
        <p:txBody>
          <a:bodyPr>
            <a:normAutofit/>
          </a:bodyPr>
          <a:lstStyle/>
          <a:p>
            <a:pPr indent="450000" algn="just">
              <a:buNone/>
            </a:pPr>
            <a:r>
              <a:rPr lang="ru-RU" sz="1400" i="1" dirty="0" smtClean="0">
                <a:latin typeface="Times New Roman" pitchFamily="18" charset="0"/>
                <a:cs typeface="Times New Roman" pitchFamily="18" charset="0"/>
              </a:rPr>
              <a:t>Жил-был старик со старухою. Просит старик:</a:t>
            </a:r>
          </a:p>
          <a:p>
            <a:pPr indent="450000" algn="just">
              <a:buNone/>
            </a:pPr>
            <a:r>
              <a:rPr lang="ru-RU" sz="1400" i="1" dirty="0" smtClean="0">
                <a:latin typeface="Times New Roman" pitchFamily="18" charset="0"/>
                <a:cs typeface="Times New Roman" pitchFamily="18" charset="0"/>
              </a:rPr>
              <a:t>- Испеки, старуха, колобок.</a:t>
            </a:r>
          </a:p>
          <a:p>
            <a:pPr indent="450000" algn="just">
              <a:buNone/>
            </a:pPr>
            <a:r>
              <a:rPr lang="ru-RU" sz="1400" i="1" dirty="0" smtClean="0">
                <a:latin typeface="Times New Roman" pitchFamily="18" charset="0"/>
                <a:cs typeface="Times New Roman" pitchFamily="18" charset="0"/>
              </a:rPr>
              <a:t>- из чего испечь – то? Муки нет.</a:t>
            </a:r>
          </a:p>
          <a:p>
            <a:pPr indent="450000" algn="just">
              <a:buNone/>
            </a:pPr>
            <a:r>
              <a:rPr lang="ru-RU" sz="1400" i="1" dirty="0" smtClean="0">
                <a:latin typeface="Times New Roman" pitchFamily="18" charset="0"/>
                <a:cs typeface="Times New Roman" pitchFamily="18" charset="0"/>
              </a:rPr>
              <a:t>- Э – эх, старуха! По коробу поскреби, по сусеку помети: так муки и наберется.</a:t>
            </a:r>
          </a:p>
          <a:p>
            <a:pPr indent="450000" algn="just">
              <a:buNone/>
            </a:pPr>
            <a:r>
              <a:rPr lang="ru-RU" sz="1400" i="1" dirty="0" smtClean="0">
                <a:latin typeface="Times New Roman" pitchFamily="18" charset="0"/>
                <a:cs typeface="Times New Roman" pitchFamily="18" charset="0"/>
              </a:rPr>
              <a:t>Взяла старуха крылышко, по коробу поскребла, по сусеку помела, и набралось муки пригоршни с две. Замесила на сметане, изжарила на масле и положила на окошечко постудить.</a:t>
            </a:r>
          </a:p>
          <a:p>
            <a:pPr indent="450000" algn="just">
              <a:buNone/>
            </a:pPr>
            <a:r>
              <a:rPr lang="ru-RU" sz="1400" i="1" dirty="0" smtClean="0">
                <a:latin typeface="Times New Roman" pitchFamily="18" charset="0"/>
                <a:cs typeface="Times New Roman" pitchFamily="18" charset="0"/>
              </a:rPr>
              <a:t>Колобок полежал – </a:t>
            </a:r>
            <a:r>
              <a:rPr lang="ru-RU" sz="1400" i="1" dirty="0" err="1" smtClean="0">
                <a:latin typeface="Times New Roman" pitchFamily="18" charset="0"/>
                <a:cs typeface="Times New Roman" pitchFamily="18" charset="0"/>
              </a:rPr>
              <a:t>полежал</a:t>
            </a:r>
            <a:r>
              <a:rPr lang="ru-RU" sz="1400" i="1" dirty="0" smtClean="0">
                <a:latin typeface="Times New Roman" pitchFamily="18" charset="0"/>
                <a:cs typeface="Times New Roman" pitchFamily="18" charset="0"/>
              </a:rPr>
              <a:t>, да вдруг и покатился – с окна на лавку, с лавки на пол, с полу да к дверям, перепрыгнул через порог в сени, из сеней, на крыльцо, с крыльца – на двор, со двора за ворота, дальше и дальше.</a:t>
            </a:r>
          </a:p>
          <a:p>
            <a:pPr indent="450000" algn="just">
              <a:buNone/>
            </a:pPr>
            <a:r>
              <a:rPr lang="ru-RU" sz="1400" i="1" dirty="0" smtClean="0">
                <a:latin typeface="Times New Roman" pitchFamily="18" charset="0"/>
                <a:cs typeface="Times New Roman" pitchFamily="18" charset="0"/>
              </a:rPr>
              <a:t>Катится колобок по дороге, а на встречу ему заяц: «Колобок, колобок! Я тебя съем».</a:t>
            </a:r>
          </a:p>
          <a:p>
            <a:pPr>
              <a:buNone/>
            </a:pPr>
            <a:endParaRPr lang="ru-RU" sz="1400" i="1" dirty="0">
              <a:latin typeface="Times New Roman" pitchFamily="18" charset="0"/>
              <a:cs typeface="Times New Roman" pitchFamily="18" charset="0"/>
            </a:endParaRPr>
          </a:p>
        </p:txBody>
      </p:sp>
      <p:pic>
        <p:nvPicPr>
          <p:cNvPr id="6" name="Рисунок 5" descr="https://steshka.ru/wp-content/uploads/2015/05/geroi_skazki_kolobok_kartinki_4.jpg"/>
          <p:cNvPicPr/>
          <p:nvPr/>
        </p:nvPicPr>
        <p:blipFill>
          <a:blip r:embed="rId2"/>
          <a:srcRect/>
          <a:stretch>
            <a:fillRect/>
          </a:stretch>
        </p:blipFill>
        <p:spPr bwMode="auto">
          <a:xfrm>
            <a:off x="4953000" y="4419600"/>
            <a:ext cx="2590800" cy="2286000"/>
          </a:xfrm>
          <a:prstGeom prst="rect">
            <a:avLst/>
          </a:prstGeom>
          <a:noFill/>
          <a:ln w="9525">
            <a:noFill/>
            <a:miter lim="800000"/>
            <a:headEnd/>
            <a:tailEnd/>
          </a:ln>
        </p:spPr>
      </p:pic>
    </p:spTree>
  </p:cSld>
  <p:clrMapOvr>
    <a:masterClrMapping/>
  </p:clrMapOvr>
  <p:transition spd="med" advClick="0" advTm="5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sz="quarter" idx="1"/>
          </p:nvPr>
        </p:nvSpPr>
        <p:spPr>
          <a:xfrm>
            <a:off x="152400" y="152400"/>
            <a:ext cx="4267200" cy="6771084"/>
          </a:xfrm>
          <a:prstGeom prst="rect">
            <a:avLst/>
          </a:prstGeom>
        </p:spPr>
        <p:txBody>
          <a:bodyPr wrap="square">
            <a:spAutoFit/>
          </a:bodyPr>
          <a:lstStyle/>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Чтение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может сопровождаться изображением действия, происходящего на страницах книги. Например, мама надувает важно щеки и растопыривает руки - неуклюжий Топтыгин ковыляет по лесу. Таким образом, в сознании малыша выстраивается трехмерная картинка: он слышит, что читает ему мама о Мишке Косолапом, видит его изображение на рисунке и вдобавок с помощью маминых движений узнает, что такое неуклюжесть. После кроха сам попробует изобразить косолапого Мишку. Так же можно имитировать движения замеса теста, прыжков по тропинке зайчика и т. д.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Для полноты восприятия образов героев необходимо оттенками интонаций, изменением темпа, тембра, высоты и силы  голоса рисовать неуклюжего большого  медведя (низкий голос, неторопливое исполнение), грубого, быстрого  волка (грубый голос, отрывисто произнесённые фразы), робкого зайчишку (негромкое исполнение, слабый голос), хитрую лису (лукавый, вкрадчивый певучий голос).</a:t>
            </a:r>
          </a:p>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Если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Вы хорошо знаете сюжет истории, то время от времени отрывайтесь от книги и смотрите на своего слушателя. Стоит также следить за тем, чтобы ребёнок  внимательно слушал Ваше чтение.</a:t>
            </a:r>
          </a:p>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В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сказках часто встречаются песенки. Песенку колобка следует петь, но её мелодия должна быть простой, незатейливой. Песенка не должна выделяться из общего тона всей сказки. Если спеть не получается, прочитать её на речитативе, в соответствующем ритме.</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Содержимое 3"/>
          <p:cNvSpPr>
            <a:spLocks noGrp="1"/>
          </p:cNvSpPr>
          <p:nvPr>
            <p:ph sz="quarter" idx="2"/>
          </p:nvPr>
        </p:nvSpPr>
        <p:spPr>
          <a:xfrm>
            <a:off x="4495800" y="304800"/>
            <a:ext cx="4343400" cy="5867400"/>
          </a:xfrm>
        </p:spPr>
        <p:txBody>
          <a:bodyPr>
            <a:normAutofit/>
          </a:bodyPr>
          <a:lstStyle/>
          <a:p>
            <a:pPr marL="0" indent="450000" algn="just">
              <a:buNone/>
            </a:pPr>
            <a:r>
              <a:rPr lang="ru-RU" sz="1400" i="1" dirty="0" smtClean="0">
                <a:latin typeface="Times New Roman" pitchFamily="18" charset="0"/>
                <a:cs typeface="Times New Roman" pitchFamily="18" charset="0"/>
              </a:rPr>
              <a:t>«Не ешь меня, зайчик! Я тебе песенку спою», - сказал колобок и запел:</a:t>
            </a:r>
          </a:p>
          <a:p>
            <a:pPr marL="0" indent="450000" algn="just">
              <a:buNone/>
            </a:pPr>
            <a:r>
              <a:rPr lang="ru-RU" sz="1400" i="1" dirty="0" smtClean="0">
                <a:latin typeface="Times New Roman" pitchFamily="18" charset="0"/>
                <a:cs typeface="Times New Roman" pitchFamily="18" charset="0"/>
              </a:rPr>
              <a:t>Я по коробу </a:t>
            </a:r>
            <a:r>
              <a:rPr lang="ru-RU" sz="1400" i="1" dirty="0" err="1" smtClean="0">
                <a:latin typeface="Times New Roman" pitchFamily="18" charset="0"/>
                <a:cs typeface="Times New Roman" pitchFamily="18" charset="0"/>
              </a:rPr>
              <a:t>скребен</a:t>
            </a:r>
            <a:r>
              <a:rPr lang="ru-RU" sz="1400" i="1" dirty="0" smtClean="0">
                <a:latin typeface="Times New Roman" pitchFamily="18" charset="0"/>
                <a:cs typeface="Times New Roman" pitchFamily="18" charset="0"/>
              </a:rPr>
              <a:t>,</a:t>
            </a:r>
          </a:p>
          <a:p>
            <a:pPr marL="0" indent="450000" algn="just">
              <a:buNone/>
            </a:pPr>
            <a:r>
              <a:rPr lang="ru-RU" sz="1400" i="1" dirty="0" smtClean="0">
                <a:latin typeface="Times New Roman" pitchFamily="18" charset="0"/>
                <a:cs typeface="Times New Roman" pitchFamily="18" charset="0"/>
              </a:rPr>
              <a:t>По сусеку метен,</a:t>
            </a:r>
          </a:p>
          <a:p>
            <a:pPr marL="0" indent="450000" algn="just">
              <a:buNone/>
            </a:pPr>
            <a:r>
              <a:rPr lang="ru-RU" sz="1400" i="1" dirty="0" smtClean="0">
                <a:latin typeface="Times New Roman" pitchFamily="18" charset="0"/>
                <a:cs typeface="Times New Roman" pitchFamily="18" charset="0"/>
              </a:rPr>
              <a:t>На сметане мешен,</a:t>
            </a:r>
          </a:p>
          <a:p>
            <a:pPr marL="0" indent="450000" algn="just">
              <a:buNone/>
            </a:pPr>
            <a:r>
              <a:rPr lang="ru-RU" sz="1400" i="1" dirty="0" smtClean="0">
                <a:latin typeface="Times New Roman" pitchFamily="18" charset="0"/>
                <a:cs typeface="Times New Roman" pitchFamily="18" charset="0"/>
              </a:rPr>
              <a:t>Да в масле </a:t>
            </a:r>
            <a:r>
              <a:rPr lang="ru-RU" sz="1400" i="1" dirty="0" err="1" smtClean="0">
                <a:latin typeface="Times New Roman" pitchFamily="18" charset="0"/>
                <a:cs typeface="Times New Roman" pitchFamily="18" charset="0"/>
              </a:rPr>
              <a:t>пряжен</a:t>
            </a:r>
            <a:r>
              <a:rPr lang="ru-RU" sz="1400" i="1" dirty="0" smtClean="0">
                <a:latin typeface="Times New Roman" pitchFamily="18" charset="0"/>
                <a:cs typeface="Times New Roman" pitchFamily="18" charset="0"/>
              </a:rPr>
              <a:t>,</a:t>
            </a:r>
          </a:p>
          <a:p>
            <a:pPr marL="0" indent="450000" algn="just">
              <a:buNone/>
            </a:pPr>
            <a:r>
              <a:rPr lang="ru-RU" sz="1400" i="1" dirty="0" smtClean="0">
                <a:latin typeface="Times New Roman" pitchFamily="18" charset="0"/>
                <a:cs typeface="Times New Roman" pitchFamily="18" charset="0"/>
              </a:rPr>
              <a:t>На окошке стужен:</a:t>
            </a:r>
          </a:p>
          <a:p>
            <a:pPr marL="0" indent="450000" algn="just">
              <a:buNone/>
            </a:pPr>
            <a:r>
              <a:rPr lang="ru-RU" sz="1400" i="1" dirty="0" smtClean="0">
                <a:latin typeface="Times New Roman" pitchFamily="18" charset="0"/>
                <a:cs typeface="Times New Roman" pitchFamily="18" charset="0"/>
              </a:rPr>
              <a:t>Я от дедушки ушел,</a:t>
            </a:r>
          </a:p>
          <a:p>
            <a:pPr marL="0" indent="450000" algn="just">
              <a:buNone/>
            </a:pPr>
            <a:r>
              <a:rPr lang="ru-RU" sz="1400" i="1" dirty="0" smtClean="0">
                <a:latin typeface="Times New Roman" pitchFamily="18" charset="0"/>
                <a:cs typeface="Times New Roman" pitchFamily="18" charset="0"/>
              </a:rPr>
              <a:t>Я от бабушки ушел, </a:t>
            </a:r>
          </a:p>
          <a:p>
            <a:pPr marL="0" indent="450000" algn="just">
              <a:buNone/>
            </a:pPr>
            <a:r>
              <a:rPr lang="ru-RU" sz="1400" i="1" dirty="0" smtClean="0">
                <a:latin typeface="Times New Roman" pitchFamily="18" charset="0"/>
                <a:cs typeface="Times New Roman" pitchFamily="18" charset="0"/>
              </a:rPr>
              <a:t>От тебя, заяц, не хитро уйти!</a:t>
            </a:r>
          </a:p>
          <a:p>
            <a:pPr marL="0" indent="450000" algn="just">
              <a:buNone/>
            </a:pPr>
            <a:r>
              <a:rPr lang="ru-RU" sz="1400" i="1" dirty="0" smtClean="0">
                <a:latin typeface="Times New Roman" pitchFamily="18" charset="0"/>
                <a:cs typeface="Times New Roman" pitchFamily="18" charset="0"/>
              </a:rPr>
              <a:t>И покатился себе дальше: только заяц его и видел!.. Катится колобок, а на встречу ему волк: « Колобок, колобок! Я тебя съем!» - «Не ешь меня, волк! Я тебе песенку спою!»</a:t>
            </a:r>
          </a:p>
          <a:p>
            <a:pPr marL="0" indent="450000" algn="just">
              <a:buNone/>
            </a:pPr>
            <a:r>
              <a:rPr lang="ru-RU" sz="1400" i="1" dirty="0" smtClean="0">
                <a:latin typeface="Times New Roman" pitchFamily="18" charset="0"/>
                <a:cs typeface="Times New Roman" pitchFamily="18" charset="0"/>
              </a:rPr>
              <a:t> </a:t>
            </a:r>
          </a:p>
          <a:p>
            <a:pPr>
              <a:buNone/>
            </a:pPr>
            <a:endParaRPr lang="ru-RU" dirty="0"/>
          </a:p>
        </p:txBody>
      </p:sp>
      <p:pic>
        <p:nvPicPr>
          <p:cNvPr id="5" name="Рисунок 4" descr="https://grandgames.net/puzzle/source/kolobok.jpg"/>
          <p:cNvPicPr/>
          <p:nvPr/>
        </p:nvPicPr>
        <p:blipFill>
          <a:blip r:embed="rId2" cstate="print"/>
          <a:srcRect/>
          <a:stretch>
            <a:fillRect/>
          </a:stretch>
        </p:blipFill>
        <p:spPr bwMode="auto">
          <a:xfrm>
            <a:off x="5105400" y="4114800"/>
            <a:ext cx="2514600" cy="2057400"/>
          </a:xfrm>
          <a:prstGeom prst="rect">
            <a:avLst/>
          </a:prstGeom>
          <a:noFill/>
          <a:ln w="9525">
            <a:noFill/>
            <a:miter lim="800000"/>
            <a:headEnd/>
            <a:tailEnd/>
          </a:ln>
        </p:spPr>
      </p:pic>
    </p:spTree>
  </p:cSld>
  <p:clrMapOvr>
    <a:masterClrMapping/>
  </p:clrMapOvr>
  <p:transition spd="med" advClick="0" advTm="5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sz="quarter" idx="1"/>
          </p:nvPr>
        </p:nvSpPr>
        <p:spPr>
          <a:xfrm>
            <a:off x="228600" y="381000"/>
            <a:ext cx="3657600" cy="5867400"/>
          </a:xfrm>
          <a:prstGeom prst="rect">
            <a:avLst/>
          </a:prstGeom>
        </p:spPr>
        <p:txBody>
          <a:bodyPr wrap="square">
            <a:spAutoFit/>
          </a:bodyPr>
          <a:lstStyle/>
          <a:p>
            <a:pPr marL="0" indent="450000">
              <a:spcBef>
                <a:spcPts val="0"/>
              </a:spcBef>
              <a:buNone/>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Сказку </a:t>
            </a:r>
            <a:r>
              <a:rPr lang="ru-RU" sz="1400" dirty="0">
                <a:latin typeface="Times New Roman" panose="02020603050405020304" pitchFamily="18" charset="0"/>
                <a:cs typeface="Times New Roman" panose="02020603050405020304" pitchFamily="18" charset="0"/>
              </a:rPr>
              <a:t>лучше рассказывать, тогда удастся сохранить выразительность, колорит произведения. Но и правильно прочитав её, можно передать жизнерадостный и бодрый тон. </a:t>
            </a:r>
          </a:p>
          <a:p>
            <a:pPr marL="0" indent="450000">
              <a:spcBef>
                <a:spcPts val="0"/>
              </a:spcBef>
              <a:buNone/>
            </a:pPr>
            <a:r>
              <a:rPr lang="ru-RU" sz="1400" dirty="0">
                <a:latin typeface="Times New Roman" panose="02020603050405020304" pitchFamily="18" charset="0"/>
                <a:cs typeface="Times New Roman" panose="02020603050405020304" pitchFamily="18" charset="0"/>
              </a:rPr>
              <a:t>Не торопитесь и не читайте слишком быстро. Пусть Ваши слова станут медленным и нежным потоком, который льется со страниц</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 Ребенку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с 1,5лет уже пора осваивать  коротенькие простенькие сказки с повторами. Повторы помогают ребенку лучше представить картину происходящего и усвоить смысл услышанного. При передаче содержания следует отметить нарастание действия, акцентируя внимание на том новом, что появляется в каждом новом </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повтор.</a:t>
            </a:r>
          </a:p>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Не переживайте, если ребенок  будет бесконечными вопросами перебивать чтение сказки: это своеобразная форма живого общения с Вами — обсуждение увиденного. Это должно стать для Вас сигналом того, что сказка нашла отклик у малыша, заинтересовала его. Важно, чтобы потом оно переросло в такую же тягу к обсуждению прочитанного.</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Содержимое 3"/>
          <p:cNvSpPr>
            <a:spLocks noGrp="1"/>
          </p:cNvSpPr>
          <p:nvPr>
            <p:ph sz="quarter" idx="2"/>
          </p:nvPr>
        </p:nvSpPr>
        <p:spPr>
          <a:xfrm>
            <a:off x="4191000" y="457200"/>
            <a:ext cx="4724400" cy="5715000"/>
          </a:xfrm>
        </p:spPr>
        <p:txBody>
          <a:bodyPr>
            <a:normAutofit/>
          </a:bodyPr>
          <a:lstStyle/>
          <a:p>
            <a:pPr marL="0" indent="450000" algn="just">
              <a:buNone/>
            </a:pPr>
            <a:r>
              <a:rPr lang="ru-RU" sz="1400" i="1" dirty="0" smtClean="0">
                <a:latin typeface="Times New Roman" pitchFamily="18" charset="0"/>
                <a:cs typeface="Times New Roman" pitchFamily="18" charset="0"/>
              </a:rPr>
              <a:t>Я по коробу </a:t>
            </a:r>
            <a:r>
              <a:rPr lang="ru-RU" sz="1400" i="1" dirty="0" err="1" smtClean="0">
                <a:latin typeface="Times New Roman" pitchFamily="18" charset="0"/>
                <a:cs typeface="Times New Roman" pitchFamily="18" charset="0"/>
              </a:rPr>
              <a:t>скребен</a:t>
            </a:r>
            <a:r>
              <a:rPr lang="ru-RU" sz="1400" i="1" dirty="0" smtClean="0">
                <a:latin typeface="Times New Roman" pitchFamily="18" charset="0"/>
                <a:cs typeface="Times New Roman" pitchFamily="18" charset="0"/>
              </a:rPr>
              <a:t>,</a:t>
            </a:r>
          </a:p>
          <a:p>
            <a:pPr marL="0" indent="450000" algn="just">
              <a:buNone/>
            </a:pPr>
            <a:r>
              <a:rPr lang="ru-RU" sz="1400" i="1" dirty="0" smtClean="0">
                <a:latin typeface="Times New Roman" pitchFamily="18" charset="0"/>
                <a:cs typeface="Times New Roman" pitchFamily="18" charset="0"/>
              </a:rPr>
              <a:t>По сусеку метен,</a:t>
            </a:r>
          </a:p>
          <a:p>
            <a:pPr marL="0" indent="450000" algn="just">
              <a:buNone/>
            </a:pPr>
            <a:r>
              <a:rPr lang="ru-RU" sz="1400" i="1" dirty="0" smtClean="0">
                <a:latin typeface="Times New Roman" pitchFamily="18" charset="0"/>
                <a:cs typeface="Times New Roman" pitchFamily="18" charset="0"/>
              </a:rPr>
              <a:t>На сметане мешен,</a:t>
            </a:r>
          </a:p>
          <a:p>
            <a:pPr marL="0" indent="450000" algn="just">
              <a:buNone/>
            </a:pPr>
            <a:r>
              <a:rPr lang="ru-RU" sz="1400" i="1" dirty="0" smtClean="0">
                <a:latin typeface="Times New Roman" pitchFamily="18" charset="0"/>
                <a:cs typeface="Times New Roman" pitchFamily="18" charset="0"/>
              </a:rPr>
              <a:t>Да в масле </a:t>
            </a:r>
            <a:r>
              <a:rPr lang="ru-RU" sz="1400" i="1" dirty="0" err="1" smtClean="0">
                <a:latin typeface="Times New Roman" pitchFamily="18" charset="0"/>
                <a:cs typeface="Times New Roman" pitchFamily="18" charset="0"/>
              </a:rPr>
              <a:t>пряжен</a:t>
            </a:r>
            <a:r>
              <a:rPr lang="ru-RU" sz="1400" i="1" dirty="0" smtClean="0">
                <a:latin typeface="Times New Roman" pitchFamily="18" charset="0"/>
                <a:cs typeface="Times New Roman" pitchFamily="18" charset="0"/>
              </a:rPr>
              <a:t>,</a:t>
            </a:r>
          </a:p>
          <a:p>
            <a:pPr marL="0" indent="450000" algn="just">
              <a:buNone/>
            </a:pPr>
            <a:r>
              <a:rPr lang="ru-RU" sz="1400" i="1" dirty="0" smtClean="0">
                <a:latin typeface="Times New Roman" pitchFamily="18" charset="0"/>
                <a:cs typeface="Times New Roman" pitchFamily="18" charset="0"/>
              </a:rPr>
              <a:t>На окошке стужен:</a:t>
            </a:r>
          </a:p>
          <a:p>
            <a:pPr marL="0" indent="450000" algn="just">
              <a:buNone/>
            </a:pPr>
            <a:r>
              <a:rPr lang="ru-RU" sz="1400" i="1" dirty="0" smtClean="0">
                <a:latin typeface="Times New Roman" pitchFamily="18" charset="0"/>
                <a:cs typeface="Times New Roman" pitchFamily="18" charset="0"/>
              </a:rPr>
              <a:t>Я от дедушки ушел,</a:t>
            </a:r>
          </a:p>
          <a:p>
            <a:pPr marL="0" indent="450000" algn="just">
              <a:buNone/>
            </a:pPr>
            <a:r>
              <a:rPr lang="ru-RU" sz="1400" i="1" dirty="0" smtClean="0">
                <a:latin typeface="Times New Roman" pitchFamily="18" charset="0"/>
                <a:cs typeface="Times New Roman" pitchFamily="18" charset="0"/>
              </a:rPr>
              <a:t>Я от бабушки ушел, </a:t>
            </a:r>
          </a:p>
          <a:p>
            <a:pPr marL="0" indent="450000" algn="just">
              <a:buNone/>
            </a:pPr>
            <a:r>
              <a:rPr lang="ru-RU" sz="1400" i="1" dirty="0" smtClean="0">
                <a:latin typeface="Times New Roman" pitchFamily="18" charset="0"/>
                <a:cs typeface="Times New Roman" pitchFamily="18" charset="0"/>
              </a:rPr>
              <a:t>Я от  заяц ушел,</a:t>
            </a:r>
          </a:p>
          <a:p>
            <a:pPr marL="0" indent="450000" algn="just">
              <a:buNone/>
            </a:pPr>
            <a:r>
              <a:rPr lang="ru-RU" sz="1400" i="1" dirty="0" smtClean="0">
                <a:latin typeface="Times New Roman" pitchFamily="18" charset="0"/>
                <a:cs typeface="Times New Roman" pitchFamily="18" charset="0"/>
              </a:rPr>
              <a:t>От тебя, волк, не хитро уйти!</a:t>
            </a:r>
          </a:p>
          <a:p>
            <a:pPr marL="0" indent="450000" algn="just">
              <a:buNone/>
            </a:pPr>
            <a:r>
              <a:rPr lang="ru-RU" sz="1400" i="1" dirty="0" smtClean="0">
                <a:latin typeface="Times New Roman" pitchFamily="18" charset="0"/>
                <a:cs typeface="Times New Roman" pitchFamily="18" charset="0"/>
              </a:rPr>
              <a:t>И покатился себе дальше: только волк его и видел!.. Катится колобок, а на встречу ему медведь: « Колобок, колобок! Я тебя съем!» - «Где тебе, косолапому, съесть меня!»</a:t>
            </a:r>
          </a:p>
          <a:p>
            <a:pPr marL="0" indent="450000" algn="just">
              <a:buNone/>
            </a:pPr>
            <a:r>
              <a:rPr lang="ru-RU" sz="1400" i="1" dirty="0" smtClean="0">
                <a:latin typeface="Times New Roman" pitchFamily="18" charset="0"/>
                <a:cs typeface="Times New Roman" pitchFamily="18" charset="0"/>
              </a:rPr>
              <a:t>Я по коробу </a:t>
            </a:r>
            <a:r>
              <a:rPr lang="ru-RU" sz="1400" i="1" dirty="0" err="1" smtClean="0">
                <a:latin typeface="Times New Roman" pitchFamily="18" charset="0"/>
                <a:cs typeface="Times New Roman" pitchFamily="18" charset="0"/>
              </a:rPr>
              <a:t>скребен</a:t>
            </a:r>
            <a:r>
              <a:rPr lang="ru-RU" sz="1400" i="1" dirty="0" smtClean="0">
                <a:latin typeface="Times New Roman" pitchFamily="18" charset="0"/>
                <a:cs typeface="Times New Roman" pitchFamily="18" charset="0"/>
              </a:rPr>
              <a:t>,</a:t>
            </a:r>
          </a:p>
          <a:p>
            <a:pPr marL="0" indent="450000" algn="just">
              <a:buNone/>
            </a:pPr>
            <a:r>
              <a:rPr lang="ru-RU" sz="1400" i="1" dirty="0" smtClean="0">
                <a:latin typeface="Times New Roman" pitchFamily="18" charset="0"/>
                <a:cs typeface="Times New Roman" pitchFamily="18" charset="0"/>
              </a:rPr>
              <a:t>По сусеку метен,</a:t>
            </a:r>
          </a:p>
          <a:p>
            <a:pPr marL="0" indent="450000" algn="just">
              <a:buNone/>
            </a:pPr>
            <a:endParaRPr lang="ru-RU" sz="1400" i="1" dirty="0">
              <a:latin typeface="Times New Roman" pitchFamily="18" charset="0"/>
              <a:cs typeface="Times New Roman" pitchFamily="18" charset="0"/>
            </a:endParaRPr>
          </a:p>
        </p:txBody>
      </p:sp>
      <p:pic>
        <p:nvPicPr>
          <p:cNvPr id="5" name="Рисунок 4" descr="https://deti-club.ru/wp-content/uploads/2017/09/21466588-800x564.jpg"/>
          <p:cNvPicPr/>
          <p:nvPr/>
        </p:nvPicPr>
        <p:blipFill>
          <a:blip r:embed="rId2"/>
          <a:srcRect/>
          <a:stretch>
            <a:fillRect/>
          </a:stretch>
        </p:blipFill>
        <p:spPr bwMode="auto">
          <a:xfrm>
            <a:off x="4953000" y="4648200"/>
            <a:ext cx="2667000" cy="1981200"/>
          </a:xfrm>
          <a:prstGeom prst="rect">
            <a:avLst/>
          </a:prstGeom>
          <a:noFill/>
          <a:ln w="9525">
            <a:noFill/>
            <a:miter lim="800000"/>
            <a:headEnd/>
            <a:tailEnd/>
          </a:ln>
        </p:spPr>
      </p:pic>
    </p:spTree>
  </p:cSld>
  <p:clrMapOvr>
    <a:masterClrMapping/>
  </p:clrMapOvr>
  <p:transition spd="med" advClick="0" advTm="5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533400" y="381000"/>
            <a:ext cx="7467600" cy="4873752"/>
          </a:xfrm>
        </p:spPr>
        <p:txBody>
          <a:bodyPr>
            <a:normAutofit/>
          </a:bodyPr>
          <a:lstStyle/>
          <a:p>
            <a:pPr>
              <a:buNone/>
            </a:pPr>
            <a:r>
              <a:rPr lang="ru-RU" sz="1400" i="1" dirty="0" smtClean="0">
                <a:latin typeface="Times New Roman" pitchFamily="18" charset="0"/>
                <a:cs typeface="Times New Roman" pitchFamily="18" charset="0"/>
              </a:rPr>
              <a:t>На сметане мешен,</a:t>
            </a:r>
          </a:p>
          <a:p>
            <a:pPr>
              <a:buNone/>
            </a:pPr>
            <a:r>
              <a:rPr lang="ru-RU" sz="1400" i="1" dirty="0" smtClean="0">
                <a:latin typeface="Times New Roman" pitchFamily="18" charset="0"/>
                <a:cs typeface="Times New Roman" pitchFamily="18" charset="0"/>
              </a:rPr>
              <a:t>Да в масле </a:t>
            </a:r>
            <a:r>
              <a:rPr lang="ru-RU" sz="1400" i="1" dirty="0" err="1" smtClean="0">
                <a:latin typeface="Times New Roman" pitchFamily="18" charset="0"/>
                <a:cs typeface="Times New Roman" pitchFamily="18" charset="0"/>
              </a:rPr>
              <a:t>пряжен</a:t>
            </a:r>
            <a:r>
              <a:rPr lang="ru-RU" sz="1400" i="1" dirty="0" smtClean="0">
                <a:latin typeface="Times New Roman" pitchFamily="18" charset="0"/>
                <a:cs typeface="Times New Roman" pitchFamily="18" charset="0"/>
              </a:rPr>
              <a:t>,</a:t>
            </a:r>
          </a:p>
          <a:p>
            <a:pPr>
              <a:buNone/>
            </a:pPr>
            <a:r>
              <a:rPr lang="ru-RU" sz="1400" i="1" dirty="0" smtClean="0">
                <a:latin typeface="Times New Roman" pitchFamily="18" charset="0"/>
                <a:cs typeface="Times New Roman" pitchFamily="18" charset="0"/>
              </a:rPr>
              <a:t>На окошке стужен, </a:t>
            </a:r>
          </a:p>
          <a:p>
            <a:pPr>
              <a:buNone/>
            </a:pPr>
            <a:r>
              <a:rPr lang="ru-RU" sz="1400" i="1" dirty="0" smtClean="0">
                <a:latin typeface="Times New Roman" pitchFamily="18" charset="0"/>
                <a:cs typeface="Times New Roman" pitchFamily="18" charset="0"/>
              </a:rPr>
              <a:t>Я от дедушки ушел,</a:t>
            </a:r>
          </a:p>
          <a:p>
            <a:pPr>
              <a:buNone/>
            </a:pPr>
            <a:r>
              <a:rPr lang="ru-RU" sz="1400" i="1" dirty="0" smtClean="0">
                <a:latin typeface="Times New Roman" pitchFamily="18" charset="0"/>
                <a:cs typeface="Times New Roman" pitchFamily="18" charset="0"/>
              </a:rPr>
              <a:t>Я от бабушки ушел, </a:t>
            </a:r>
          </a:p>
          <a:p>
            <a:pPr>
              <a:buNone/>
            </a:pPr>
            <a:r>
              <a:rPr lang="ru-RU" sz="1400" i="1" dirty="0" smtClean="0">
                <a:latin typeface="Times New Roman" pitchFamily="18" charset="0"/>
                <a:cs typeface="Times New Roman" pitchFamily="18" charset="0"/>
              </a:rPr>
              <a:t>Я от  заяц ушел,</a:t>
            </a:r>
          </a:p>
          <a:p>
            <a:pPr>
              <a:buNone/>
            </a:pPr>
            <a:r>
              <a:rPr lang="ru-RU" sz="1400" i="1" dirty="0" smtClean="0">
                <a:latin typeface="Times New Roman" pitchFamily="18" charset="0"/>
                <a:cs typeface="Times New Roman" pitchFamily="18" charset="0"/>
              </a:rPr>
              <a:t>Я от волка ушел,</a:t>
            </a:r>
          </a:p>
          <a:p>
            <a:pPr>
              <a:buNone/>
            </a:pPr>
            <a:r>
              <a:rPr lang="ru-RU" sz="1400" i="1" dirty="0" smtClean="0">
                <a:latin typeface="Times New Roman" pitchFamily="18" charset="0"/>
                <a:cs typeface="Times New Roman" pitchFamily="18" charset="0"/>
              </a:rPr>
              <a:t>От тебя,  медведь, не хитро уйти!</a:t>
            </a:r>
          </a:p>
          <a:p>
            <a:pPr>
              <a:buNone/>
            </a:pPr>
            <a:r>
              <a:rPr lang="ru-RU" sz="1400" i="1" dirty="0" smtClean="0">
                <a:latin typeface="Times New Roman" pitchFamily="18" charset="0"/>
                <a:cs typeface="Times New Roman" pitchFamily="18" charset="0"/>
              </a:rPr>
              <a:t>И опять укатился : только медведь  его и видел!.. Катится колобок, а на встречу ему лиса: «Здравствуй, колобок! Какой ты хорошенький». А колобок запел:</a:t>
            </a:r>
          </a:p>
          <a:p>
            <a:pPr>
              <a:buNone/>
            </a:pPr>
            <a:r>
              <a:rPr lang="ru-RU" sz="1400" i="1" dirty="0" smtClean="0">
                <a:latin typeface="Times New Roman" pitchFamily="18" charset="0"/>
                <a:cs typeface="Times New Roman" pitchFamily="18" charset="0"/>
              </a:rPr>
              <a:t> Я по коробу </a:t>
            </a:r>
            <a:r>
              <a:rPr lang="ru-RU" sz="1400" i="1" dirty="0" err="1" smtClean="0">
                <a:latin typeface="Times New Roman" pitchFamily="18" charset="0"/>
                <a:cs typeface="Times New Roman" pitchFamily="18" charset="0"/>
              </a:rPr>
              <a:t>скребен</a:t>
            </a:r>
            <a:r>
              <a:rPr lang="ru-RU" sz="1400" i="1" dirty="0" smtClean="0">
                <a:latin typeface="Times New Roman" pitchFamily="18" charset="0"/>
                <a:cs typeface="Times New Roman" pitchFamily="18" charset="0"/>
              </a:rPr>
              <a:t>,</a:t>
            </a:r>
          </a:p>
          <a:p>
            <a:pPr>
              <a:buNone/>
            </a:pPr>
            <a:r>
              <a:rPr lang="ru-RU" sz="1400" i="1" dirty="0" smtClean="0">
                <a:latin typeface="Times New Roman" pitchFamily="18" charset="0"/>
                <a:cs typeface="Times New Roman" pitchFamily="18" charset="0"/>
              </a:rPr>
              <a:t>По сусеку метен,</a:t>
            </a:r>
          </a:p>
          <a:p>
            <a:pPr>
              <a:buNone/>
            </a:pPr>
            <a:r>
              <a:rPr lang="ru-RU" sz="1400" i="1" dirty="0" smtClean="0">
                <a:latin typeface="Times New Roman" pitchFamily="18" charset="0"/>
                <a:cs typeface="Times New Roman" pitchFamily="18" charset="0"/>
              </a:rPr>
              <a:t>На сметане мешен,</a:t>
            </a:r>
          </a:p>
          <a:p>
            <a:pPr>
              <a:buNone/>
            </a:pPr>
            <a:r>
              <a:rPr lang="ru-RU" sz="1400" i="1" dirty="0" smtClean="0">
                <a:latin typeface="Times New Roman" pitchFamily="18" charset="0"/>
                <a:cs typeface="Times New Roman" pitchFamily="18" charset="0"/>
              </a:rPr>
              <a:t>Да в масле </a:t>
            </a:r>
            <a:r>
              <a:rPr lang="ru-RU" sz="1400" i="1" dirty="0" err="1" smtClean="0">
                <a:latin typeface="Times New Roman" pitchFamily="18" charset="0"/>
                <a:cs typeface="Times New Roman" pitchFamily="18" charset="0"/>
              </a:rPr>
              <a:t>пряжен</a:t>
            </a:r>
            <a:r>
              <a:rPr lang="ru-RU" sz="1400" i="1" dirty="0" smtClean="0">
                <a:latin typeface="Times New Roman" pitchFamily="18" charset="0"/>
                <a:cs typeface="Times New Roman" pitchFamily="18" charset="0"/>
              </a:rPr>
              <a:t>,</a:t>
            </a:r>
          </a:p>
          <a:p>
            <a:pPr>
              <a:buNone/>
            </a:pPr>
            <a:r>
              <a:rPr lang="ru-RU" sz="1400" i="1" dirty="0" smtClean="0">
                <a:latin typeface="Times New Roman" pitchFamily="18" charset="0"/>
                <a:cs typeface="Times New Roman" pitchFamily="18" charset="0"/>
              </a:rPr>
              <a:t>На окошке стужен:</a:t>
            </a:r>
          </a:p>
          <a:p>
            <a:endParaRPr lang="ru-RU" dirty="0"/>
          </a:p>
        </p:txBody>
      </p:sp>
      <p:pic>
        <p:nvPicPr>
          <p:cNvPr id="6" name="Рисунок 5" descr="https://moscow.sm-news.ru/wp-content/uploads/2020/05/06/1854.jpg"/>
          <p:cNvPicPr/>
          <p:nvPr/>
        </p:nvPicPr>
        <p:blipFill>
          <a:blip r:embed="rId2"/>
          <a:srcRect/>
          <a:stretch>
            <a:fillRect/>
          </a:stretch>
        </p:blipFill>
        <p:spPr bwMode="auto">
          <a:xfrm>
            <a:off x="3429000" y="3581400"/>
            <a:ext cx="2209800" cy="2590800"/>
          </a:xfrm>
          <a:prstGeom prst="rect">
            <a:avLst/>
          </a:prstGeom>
          <a:noFill/>
          <a:ln w="9525">
            <a:noFill/>
            <a:miter lim="800000"/>
            <a:headEnd/>
            <a:tailEnd/>
          </a:ln>
        </p:spPr>
      </p:pic>
    </p:spTree>
  </p:cSld>
  <p:clrMapOvr>
    <a:masterClrMapping/>
  </p:clrMapOvr>
  <p:transition spd="med" advClick="0" advTm="5000">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одержимое 7"/>
          <p:cNvSpPr>
            <a:spLocks noGrp="1"/>
          </p:cNvSpPr>
          <p:nvPr>
            <p:ph sz="quarter" idx="1"/>
          </p:nvPr>
        </p:nvSpPr>
        <p:spPr>
          <a:xfrm>
            <a:off x="304800" y="1600200"/>
            <a:ext cx="3276600" cy="3400931"/>
          </a:xfrm>
          <a:prstGeom prst="rect">
            <a:avLst/>
          </a:prstGeom>
        </p:spPr>
        <p:txBody>
          <a:bodyPr wrap="square">
            <a:spAutoFit/>
          </a:bodyPr>
          <a:lstStyle/>
          <a:p>
            <a:pPr marL="0" indent="450215" algn="just">
              <a:spcAft>
                <a:spcPts val="0"/>
              </a:spcAft>
              <a:buNone/>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Малышу очень важно, чтобы история хорошо кончалась. Хороший конец дарит ему чувство надёжности мира, тогда как плохой (в том числе и реалистичный) конец способствует возникновению всевозможных страхов. Поэтому с  хорошим концом стоит первоначально рассказать эту сказку - например, придумав, как Колобок в последний момент сумел обхитрить Лису и убежать от неё.</a:t>
            </a:r>
          </a:p>
          <a:p>
            <a:pPr marL="0" indent="450215" algn="just">
              <a:spcAft>
                <a:spcPts val="0"/>
              </a:spcAft>
              <a:buNone/>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В конце сказки следует выдержать паузу, чтобы дать ребёнку почувствовать завершение произведения и благополучный исход.</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2" cstate="print"/>
          <a:stretch>
            <a:fillRect/>
          </a:stretch>
        </p:blipFill>
        <p:spPr>
          <a:xfrm>
            <a:off x="5891784" y="4114800"/>
            <a:ext cx="2313432" cy="2514600"/>
          </a:xfrm>
          <a:prstGeom prst="rect">
            <a:avLst/>
          </a:prstGeom>
        </p:spPr>
      </p:pic>
      <p:sp>
        <p:nvSpPr>
          <p:cNvPr id="5" name="Содержимое 4"/>
          <p:cNvSpPr>
            <a:spLocks noGrp="1"/>
          </p:cNvSpPr>
          <p:nvPr>
            <p:ph sz="quarter" idx="2"/>
          </p:nvPr>
        </p:nvSpPr>
        <p:spPr>
          <a:xfrm>
            <a:off x="3886200" y="381000"/>
            <a:ext cx="4114800" cy="4572000"/>
          </a:xfrm>
        </p:spPr>
        <p:txBody>
          <a:bodyPr>
            <a:normAutofit/>
          </a:bodyPr>
          <a:lstStyle/>
          <a:p>
            <a:pPr marL="0" indent="450000" algn="just">
              <a:buNone/>
            </a:pPr>
            <a:r>
              <a:rPr lang="ru-RU" sz="1400" i="1" dirty="0" smtClean="0">
                <a:latin typeface="Times New Roman" pitchFamily="18" charset="0"/>
                <a:cs typeface="Times New Roman" pitchFamily="18" charset="0"/>
              </a:rPr>
              <a:t>Я от дедушки ушел,</a:t>
            </a:r>
          </a:p>
          <a:p>
            <a:pPr marL="0" indent="450000" algn="just">
              <a:buNone/>
            </a:pPr>
            <a:r>
              <a:rPr lang="ru-RU" sz="1400" i="1" dirty="0" smtClean="0">
                <a:latin typeface="Times New Roman" pitchFamily="18" charset="0"/>
                <a:cs typeface="Times New Roman" pitchFamily="18" charset="0"/>
              </a:rPr>
              <a:t>Я от бабушки ушел,</a:t>
            </a:r>
          </a:p>
          <a:p>
            <a:pPr marL="0" indent="450000" algn="just">
              <a:buNone/>
            </a:pPr>
            <a:r>
              <a:rPr lang="ru-RU" sz="1400" i="1" dirty="0" smtClean="0">
                <a:latin typeface="Times New Roman" pitchFamily="18" charset="0"/>
                <a:cs typeface="Times New Roman" pitchFamily="18" charset="0"/>
              </a:rPr>
              <a:t>Я от зайца ушел,</a:t>
            </a:r>
          </a:p>
          <a:p>
            <a:pPr marL="0" indent="450000" algn="just">
              <a:buNone/>
            </a:pPr>
            <a:r>
              <a:rPr lang="ru-RU" sz="1400" i="1" dirty="0" smtClean="0">
                <a:latin typeface="Times New Roman" pitchFamily="18" charset="0"/>
                <a:cs typeface="Times New Roman" pitchFamily="18" charset="0"/>
              </a:rPr>
              <a:t>Я от волка ушел,</a:t>
            </a:r>
          </a:p>
          <a:p>
            <a:pPr marL="0" indent="450000" algn="just">
              <a:buNone/>
            </a:pPr>
            <a:r>
              <a:rPr lang="ru-RU" sz="1400" i="1" dirty="0" smtClean="0">
                <a:latin typeface="Times New Roman" pitchFamily="18" charset="0"/>
                <a:cs typeface="Times New Roman" pitchFamily="18" charset="0"/>
              </a:rPr>
              <a:t>От медведя ушел,</a:t>
            </a:r>
          </a:p>
          <a:p>
            <a:pPr marL="0" indent="450000" algn="just">
              <a:buNone/>
            </a:pPr>
            <a:r>
              <a:rPr lang="ru-RU" sz="1400" i="1" dirty="0" smtClean="0">
                <a:latin typeface="Times New Roman" pitchFamily="18" charset="0"/>
                <a:cs typeface="Times New Roman" pitchFamily="18" charset="0"/>
              </a:rPr>
              <a:t>От тебя, лиса, и подавно уйду!</a:t>
            </a:r>
          </a:p>
          <a:p>
            <a:pPr marL="0" indent="450000" algn="just">
              <a:buNone/>
            </a:pPr>
            <a:r>
              <a:rPr lang="ru-RU" sz="1400" i="1" dirty="0" smtClean="0">
                <a:latin typeface="Times New Roman" pitchFamily="18" charset="0"/>
                <a:cs typeface="Times New Roman" pitchFamily="18" charset="0"/>
              </a:rPr>
              <a:t>«Какая славная песенка! – сказала лиса. - Но ведь я, колобок, стара стала, плохо слышу: сядь – </a:t>
            </a:r>
            <a:r>
              <a:rPr lang="ru-RU" sz="1400" i="1" dirty="0" err="1" smtClean="0">
                <a:latin typeface="Times New Roman" pitchFamily="18" charset="0"/>
                <a:cs typeface="Times New Roman" pitchFamily="18" charset="0"/>
              </a:rPr>
              <a:t>ка</a:t>
            </a:r>
            <a:r>
              <a:rPr lang="ru-RU" sz="1400" i="1" dirty="0" smtClean="0">
                <a:latin typeface="Times New Roman" pitchFamily="18" charset="0"/>
                <a:cs typeface="Times New Roman" pitchFamily="18" charset="0"/>
              </a:rPr>
              <a:t> на мою мордочку, да пропой еще разок погромче». Колобок вскочил лисе на мордочку и запел ту же песню. «Спасибо, колобок! Славная песенка, еще бы послушала! Сядь – </a:t>
            </a:r>
            <a:r>
              <a:rPr lang="ru-RU" sz="1400" i="1" dirty="0" err="1" smtClean="0">
                <a:latin typeface="Times New Roman" pitchFamily="18" charset="0"/>
                <a:cs typeface="Times New Roman" pitchFamily="18" charset="0"/>
              </a:rPr>
              <a:t>ка</a:t>
            </a:r>
            <a:r>
              <a:rPr lang="ru-RU" sz="1400" i="1" dirty="0" smtClean="0">
                <a:latin typeface="Times New Roman" pitchFamily="18" charset="0"/>
                <a:cs typeface="Times New Roman" pitchFamily="18" charset="0"/>
              </a:rPr>
              <a:t> на мой язычок да пропой в последний разок», - сказала лиса и высунула свой язык: колобок прыг ей на язык, а лиса – </a:t>
            </a:r>
            <a:r>
              <a:rPr lang="ru-RU" sz="1400" i="1" dirty="0" err="1" smtClean="0">
                <a:latin typeface="Times New Roman" pitchFamily="18" charset="0"/>
                <a:cs typeface="Times New Roman" pitchFamily="18" charset="0"/>
              </a:rPr>
              <a:t>ам</a:t>
            </a:r>
            <a:r>
              <a:rPr lang="ru-RU" sz="1400" i="1" dirty="0" smtClean="0">
                <a:latin typeface="Times New Roman" pitchFamily="18" charset="0"/>
                <a:cs typeface="Times New Roman" pitchFamily="18" charset="0"/>
              </a:rPr>
              <a:t> его!  И скушала</a:t>
            </a:r>
          </a:p>
          <a:p>
            <a:pPr>
              <a:buNone/>
            </a:pPr>
            <a:endParaRPr lang="ru-RU" dirty="0"/>
          </a:p>
        </p:txBody>
      </p:sp>
    </p:spTree>
  </p:cSld>
  <p:clrMapOvr>
    <a:masterClrMapping/>
  </p:clrMapOvr>
  <p:transition spd="med" advClick="0" advTm="5000">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bwMode="auto">
          <a:xfrm>
            <a:off x="457200" y="274638"/>
            <a:ext cx="7467600"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4800" b="1" i="1" u="none" strike="noStrike" cap="none" normalizeH="0" baseline="0" dirty="0" smtClean="0">
                <a:ln>
                  <a:noFill/>
                </a:ln>
                <a:solidFill>
                  <a:schemeClr val="accent3">
                    <a:lumMod val="50000"/>
                  </a:schemeClr>
                </a:solidFill>
                <a:effectLst>
                  <a:outerShdw blurRad="38100" dist="38100" dir="2700000" algn="tl">
                    <a:srgbClr val="000000">
                      <a:alpha val="43137"/>
                    </a:srgbClr>
                  </a:outerShdw>
                </a:effectLst>
                <a:latin typeface="Times New Roman" pitchFamily="18" charset="0"/>
                <a:ea typeface="Times New Roman" panose="02020603050405020304" pitchFamily="18" charset="0"/>
                <a:cs typeface="Times New Roman" pitchFamily="18" charset="0"/>
              </a:rPr>
              <a:t>Читаем стихотворения</a:t>
            </a:r>
            <a:endParaRPr kumimoji="0" lang="ru-RU" altLang="ru-RU" sz="4800" b="1" i="1" u="none" strike="noStrike" cap="none" normalizeH="0" baseline="0" dirty="0" smtClean="0">
              <a:ln>
                <a:noFill/>
              </a:ln>
              <a:solidFill>
                <a:schemeClr val="accent3">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4800" b="1" i="1" u="none" strike="noStrike" cap="none" normalizeH="0" baseline="0" dirty="0" smtClean="0">
              <a:ln>
                <a:noFill/>
              </a:ln>
              <a:solidFill>
                <a:schemeClr val="accent3">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 name="Picture 1"/>
          <p:cNvPicPr>
            <a:picLocks noGrp="1" noChangeAspect="1" noChangeArrowheads="1"/>
          </p:cNvPicPr>
          <p:nvPr>
            <p:ph sz="quarter" idx="1"/>
          </p:nvPr>
        </p:nvPicPr>
        <p:blipFill>
          <a:blip r:embed="rId2" cstate="print">
            <a:extLst>
              <a:ext uri="{28A0092B-C50C-407E-A947-70E740481C1C}">
                <a14:useLocalDpi xmlns="" xmlns:a14="http://schemas.microsoft.com/office/drawing/2010/main" val="0"/>
              </a:ext>
            </a:extLst>
          </a:blip>
          <a:srcRect/>
          <a:stretch>
            <a:fillRect/>
          </a:stretch>
        </p:blipFill>
        <p:spPr bwMode="auto">
          <a:xfrm>
            <a:off x="2133600" y="1447800"/>
            <a:ext cx="4724400" cy="47244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advClick="0" advTm="5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304800" y="228600"/>
            <a:ext cx="2819400" cy="6400800"/>
          </a:xfrm>
        </p:spPr>
        <p:txBody>
          <a:bodyPr>
            <a:normAutofit fontScale="47500" lnSpcReduction="20000"/>
          </a:bodyPr>
          <a:lstStyle/>
          <a:p>
            <a:pPr marL="0" indent="450000" algn="just">
              <a:lnSpc>
                <a:spcPct val="120000"/>
              </a:lnSpc>
              <a:spcBef>
                <a:spcPts val="0"/>
              </a:spcBef>
              <a:spcAft>
                <a:spcPts val="0"/>
              </a:spcAft>
              <a:buNone/>
            </a:pPr>
            <a:r>
              <a:rPr lang="ru-RU" sz="2900" dirty="0" smtClean="0">
                <a:latin typeface="Times New Roman" panose="02020603050405020304" pitchFamily="18" charset="0"/>
                <a:ea typeface="Times New Roman" panose="02020603050405020304" pitchFamily="18" charset="0"/>
                <a:cs typeface="Times New Roman" panose="02020603050405020304" pitchFamily="18" charset="0"/>
              </a:rPr>
              <a:t>Стихи входят в нашу жизнь с самых первых дней, потому что большинство первых детских книжек – стихотворные. Да и сами малыши явно отдают предпочтение стихам. И это неудивительно: ритм, рифма, яркие, лаконичные образы, выразительные аллитерации помогают малышу концентрировать внимание, лучше представить себе, о чем говорится в стишке. Быть может, вам коротенькие четверостишия про мишку, которого уронили на пол или бычка, боящегося свалиться с доски, и кажутся примитивными и банальными, но ничего лучшего для маленьких детей пока еще никто не придумал. </a:t>
            </a:r>
          </a:p>
          <a:p>
            <a:pPr marL="0" indent="450000" algn="just">
              <a:lnSpc>
                <a:spcPct val="120000"/>
              </a:lnSpc>
              <a:spcBef>
                <a:spcPts val="0"/>
              </a:spcBef>
              <a:spcAft>
                <a:spcPts val="0"/>
              </a:spcAft>
              <a:buNone/>
            </a:pPr>
            <a:r>
              <a:rPr lang="ru-RU" sz="2900" dirty="0" smtClean="0">
                <a:latin typeface="Times New Roman" panose="02020603050405020304" pitchFamily="18" charset="0"/>
                <a:ea typeface="Times New Roman" panose="02020603050405020304" pitchFamily="18" charset="0"/>
                <a:cs typeface="Times New Roman" panose="02020603050405020304" pitchFamily="18" charset="0"/>
              </a:rPr>
              <a:t>Если обычные игрушки учат малышей различать форму и цвет предметов, то «крошечные» стихи А. </a:t>
            </a:r>
            <a:r>
              <a:rPr lang="ru-RU" sz="2900" dirty="0" err="1" smtClean="0">
                <a:latin typeface="Times New Roman" panose="02020603050405020304" pitchFamily="18" charset="0"/>
                <a:ea typeface="Times New Roman" panose="02020603050405020304" pitchFamily="18" charset="0"/>
                <a:cs typeface="Times New Roman" panose="02020603050405020304" pitchFamily="18" charset="0"/>
              </a:rPr>
              <a:t>Барто</a:t>
            </a:r>
            <a:r>
              <a:rPr lang="ru-RU" sz="2900" dirty="0" smtClean="0">
                <a:latin typeface="Times New Roman" panose="02020603050405020304" pitchFamily="18" charset="0"/>
                <a:ea typeface="Times New Roman" panose="02020603050405020304" pitchFamily="18" charset="0"/>
                <a:cs typeface="Times New Roman" panose="02020603050405020304" pitchFamily="18" charset="0"/>
              </a:rPr>
              <a:t> позволяют им сделать первые шаги в мире чувств, образов и слов.</a:t>
            </a:r>
          </a:p>
          <a:p>
            <a:endParaRPr lang="ru-RU" dirty="0"/>
          </a:p>
        </p:txBody>
      </p:sp>
      <p:pic>
        <p:nvPicPr>
          <p:cNvPr id="7" name="Содержимое 6"/>
          <p:cNvPicPr>
            <a:picLocks noGrp="1" noChangeAspect="1"/>
          </p:cNvPicPr>
          <p:nvPr>
            <p:ph sz="quarter" idx="2"/>
          </p:nvPr>
        </p:nvPicPr>
        <p:blipFill>
          <a:blip r:embed="rId2" cstate="print"/>
          <a:stretch>
            <a:fillRect/>
          </a:stretch>
        </p:blipFill>
        <p:spPr>
          <a:xfrm>
            <a:off x="3276600" y="457200"/>
            <a:ext cx="5638800" cy="5638800"/>
          </a:xfrm>
          <a:prstGeom prst="rect">
            <a:avLst/>
          </a:prstGeom>
        </p:spPr>
      </p:pic>
    </p:spTree>
  </p:cSld>
  <p:clrMapOvr>
    <a:masterClrMapping/>
  </p:clrMapOvr>
  <p:transition spd="med" advClick="0" advTm="5000">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3"/>
          <p:cNvSpPr>
            <a:spLocks noGrp="1"/>
          </p:cNvSpPr>
          <p:nvPr>
            <p:ph sz="quarter" idx="1"/>
          </p:nvPr>
        </p:nvSpPr>
        <p:spPr>
          <a:xfrm>
            <a:off x="304800" y="457200"/>
            <a:ext cx="2286000" cy="6019800"/>
          </a:xfrm>
        </p:spPr>
        <p:txBody>
          <a:bodyPr>
            <a:normAutofit/>
          </a:bodyPr>
          <a:lstStyle/>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Детские стихи, читают детям уже в раннем  возрасте. Читают для того что бы они быстрее освоили язык,  на котором будут разговаривать. </a:t>
            </a:r>
          </a:p>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Позже дети могут читать стихи на праздниках, утренниках и торжествах.</a:t>
            </a:r>
          </a:p>
          <a:p>
            <a:pPr marL="0" indent="450000" algn="just">
              <a:spcBef>
                <a:spcPts val="0"/>
              </a:spcBef>
              <a:spcAft>
                <a:spcPts val="0"/>
              </a:spcAft>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Стихи воспитывают в малыше особое, вдумчивое, я бы сказала, непрагматическому отношению к литературе. Ведь очень часто бывает, что человек ждет от прочитанной книги какой-то конкретной пользы: поучительного примера, познавательной истории, полезного совета, возможности расслабиться и повеселиться или, наоборот, пережить острые ощущения</a:t>
            </a:r>
            <a:endParaRPr lang="ru-RU" sz="1400" dirty="0"/>
          </a:p>
        </p:txBody>
      </p:sp>
      <p:pic>
        <p:nvPicPr>
          <p:cNvPr id="9" name="Содержимое 8"/>
          <p:cNvPicPr>
            <a:picLocks noGrp="1" noChangeAspect="1"/>
          </p:cNvPicPr>
          <p:nvPr>
            <p:ph sz="quarter" idx="2"/>
          </p:nvPr>
        </p:nvPicPr>
        <p:blipFill>
          <a:blip r:embed="rId2" cstate="print"/>
          <a:stretch>
            <a:fillRect/>
          </a:stretch>
        </p:blipFill>
        <p:spPr>
          <a:xfrm>
            <a:off x="2971801" y="609600"/>
            <a:ext cx="5943600" cy="5114261"/>
          </a:xfrm>
          <a:prstGeom prst="rect">
            <a:avLst/>
          </a:prstGeom>
        </p:spPr>
      </p:pic>
    </p:spTree>
  </p:cSld>
  <p:clrMapOvr>
    <a:masterClrMapping/>
  </p:clrMapOvr>
  <p:transition spd="med" advClick="0" advTm="5000">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228600" y="1676400"/>
            <a:ext cx="2286000" cy="4267200"/>
          </a:xfrm>
        </p:spPr>
        <p:txBody>
          <a:bodyPr>
            <a:normAutofit/>
          </a:bodyPr>
          <a:lstStyle/>
          <a:p>
            <a:pPr marL="0" indent="450000">
              <a:spcBef>
                <a:spcPts val="0"/>
              </a:spcBef>
              <a:buNone/>
            </a:pP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А лирическая поэзия всего этого лишена. Зато она дает возможность насладиться красотой слова и ритма, окунуться в стихию чистого чувства. Поэтому, чем раньше вы начнете читать стихи малышу, тем лучше. Многие современные педагоги - </a:t>
            </a:r>
            <a:r>
              <a:rPr lang="ru-RU" sz="1400" dirty="0" err="1" smtClean="0">
                <a:latin typeface="Times New Roman" panose="02020603050405020304" pitchFamily="18" charset="0"/>
                <a:ea typeface="Times New Roman" panose="02020603050405020304" pitchFamily="18" charset="0"/>
                <a:cs typeface="Times New Roman" panose="02020603050405020304" pitchFamily="18" charset="0"/>
              </a:rPr>
              <a:t>пренатологи</a:t>
            </a:r>
            <a:r>
              <a:rPr lang="ru-RU" sz="1400" dirty="0" smtClean="0">
                <a:latin typeface="Times New Roman" panose="02020603050405020304" pitchFamily="18" charset="0"/>
                <a:ea typeface="Times New Roman" panose="02020603050405020304" pitchFamily="18" charset="0"/>
                <a:cs typeface="Times New Roman" panose="02020603050405020304" pitchFamily="18" charset="0"/>
              </a:rPr>
              <a:t> даже советуют делать это еще до его рождения.</a:t>
            </a:r>
          </a:p>
          <a:p>
            <a:pPr>
              <a:buNone/>
            </a:pPr>
            <a:endParaRPr lang="ru-RU" dirty="0"/>
          </a:p>
        </p:txBody>
      </p:sp>
      <p:pic>
        <p:nvPicPr>
          <p:cNvPr id="7" name="Содержимое 6"/>
          <p:cNvPicPr>
            <a:picLocks noGrp="1" noChangeAspect="1"/>
          </p:cNvPicPr>
          <p:nvPr>
            <p:ph sz="quarter" idx="2"/>
          </p:nvPr>
        </p:nvPicPr>
        <p:blipFill>
          <a:blip r:embed="rId2" cstate="print"/>
          <a:stretch>
            <a:fillRect/>
          </a:stretch>
        </p:blipFill>
        <p:spPr>
          <a:xfrm>
            <a:off x="2667000" y="381000"/>
            <a:ext cx="6320511" cy="5791200"/>
          </a:xfrm>
          <a:prstGeom prst="rect">
            <a:avLst/>
          </a:prstGeom>
        </p:spPr>
      </p:pic>
    </p:spTree>
  </p:cSld>
  <p:clrMapOvr>
    <a:masterClrMapping/>
  </p:clrMapOvr>
  <p:transition spd="med" advClick="0" advTm="5000">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227</TotalTime>
  <Words>2191</Words>
  <Application>Microsoft Office PowerPoint</Application>
  <PresentationFormat>Экран (4:3)</PresentationFormat>
  <Paragraphs>188</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Эркер</vt:lpstr>
      <vt:lpstr>Слайд 1</vt:lpstr>
      <vt:lpstr>Читаем потешки</vt:lpstr>
      <vt:lpstr>Слайд 3</vt:lpstr>
      <vt:lpstr>Слайд 4</vt:lpstr>
      <vt:lpstr>Слайд 5</vt:lpstr>
      <vt:lpstr>Слайд 6</vt:lpstr>
      <vt:lpstr>Слайд 7</vt:lpstr>
      <vt:lpstr>Слайд 8</vt:lpstr>
      <vt:lpstr>Слайд 9</vt:lpstr>
      <vt:lpstr>Слайд 10</vt:lpstr>
      <vt:lpstr>Слайд 11</vt:lpstr>
      <vt:lpstr>Читаем стихотворения </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Олька</dc:creator>
  <cp:lastModifiedBy>Олька</cp:lastModifiedBy>
  <cp:revision>26</cp:revision>
  <dcterms:created xsi:type="dcterms:W3CDTF">2021-02-26T09:32:21Z</dcterms:created>
  <dcterms:modified xsi:type="dcterms:W3CDTF">2021-03-04T14:57:10Z</dcterms:modified>
</cp:coreProperties>
</file>