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71" r:id="rId9"/>
    <p:sldId id="27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1122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551DA-ED33-4088-A02B-62946ED7C1F8}" type="datetimeFigureOut">
              <a:rPr lang="ru-RU" smtClean="0"/>
              <a:pPr/>
              <a:t>18.03.2026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79BAE9-B55B-45FC-A112-2A718766FDC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551DA-ED33-4088-A02B-62946ED7C1F8}" type="datetimeFigureOut">
              <a:rPr lang="ru-RU" smtClean="0"/>
              <a:pPr/>
              <a:t>18.03.2026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79BAE9-B55B-45FC-A112-2A718766FDC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551DA-ED33-4088-A02B-62946ED7C1F8}" type="datetimeFigureOut">
              <a:rPr lang="ru-RU" smtClean="0"/>
              <a:pPr/>
              <a:t>18.03.2026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2979BAE9-B55B-45FC-A112-2A718766FDC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551DA-ED33-4088-A02B-62946ED7C1F8}" type="datetimeFigureOut">
              <a:rPr lang="ru-RU" smtClean="0"/>
              <a:pPr/>
              <a:t>18.03.2026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79BAE9-B55B-45FC-A112-2A718766FDC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551DA-ED33-4088-A02B-62946ED7C1F8}" type="datetimeFigureOut">
              <a:rPr lang="ru-RU" smtClean="0"/>
              <a:pPr/>
              <a:t>18.03.2026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79BAE9-B55B-45FC-A112-2A718766FDC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551DA-ED33-4088-A02B-62946ED7C1F8}" type="datetimeFigureOut">
              <a:rPr lang="ru-RU" smtClean="0"/>
              <a:pPr/>
              <a:t>18.03.2026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79BAE9-B55B-45FC-A112-2A718766FDC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551DA-ED33-4088-A02B-62946ED7C1F8}" type="datetimeFigureOut">
              <a:rPr lang="ru-RU" smtClean="0"/>
              <a:pPr/>
              <a:t>18.03.2026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79BAE9-B55B-45FC-A112-2A718766FDC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551DA-ED33-4088-A02B-62946ED7C1F8}" type="datetimeFigureOut">
              <a:rPr lang="ru-RU" smtClean="0"/>
              <a:pPr/>
              <a:t>18.03.2026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79BAE9-B55B-45FC-A112-2A718766FDC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551DA-ED33-4088-A02B-62946ED7C1F8}" type="datetimeFigureOut">
              <a:rPr lang="ru-RU" smtClean="0"/>
              <a:pPr/>
              <a:t>18.03.2026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79BAE9-B55B-45FC-A112-2A718766FDC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551DA-ED33-4088-A02B-62946ED7C1F8}" type="datetimeFigureOut">
              <a:rPr lang="ru-RU" smtClean="0"/>
              <a:pPr/>
              <a:t>18.03.2026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79BAE9-B55B-45FC-A112-2A718766FDC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551DA-ED33-4088-A02B-62946ED7C1F8}" type="datetimeFigureOut">
              <a:rPr lang="ru-RU" smtClean="0"/>
              <a:pPr/>
              <a:t>18.03.2026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79BAE9-B55B-45FC-A112-2A718766FDC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22551DA-ED33-4088-A02B-62946ED7C1F8}" type="datetimeFigureOut">
              <a:rPr lang="ru-RU" smtClean="0"/>
              <a:pPr/>
              <a:t>18.03.2026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2979BAE9-B55B-45FC-A112-2A718766FDC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6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7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9.emf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Тарасов Артем Степанович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700862" cy="3026260"/>
          </a:xfrm>
        </p:spPr>
        <p:txBody>
          <a:bodyPr>
            <a:normAutofit/>
          </a:bodyPr>
          <a:lstStyle/>
          <a:p>
            <a:r>
              <a:rPr lang="ru-RU" b="1" dirty="0"/>
              <a:t>Развитие силовых способностей у детей 12-13 лет занимающихся </a:t>
            </a:r>
            <a:r>
              <a:rPr lang="ru-RU" b="1" dirty="0" smtClean="0"/>
              <a:t>футболом.</a:t>
            </a:r>
          </a:p>
          <a:p>
            <a:endParaRPr lang="ru-RU" b="1" dirty="0" smtClean="0"/>
          </a:p>
          <a:p>
            <a:r>
              <a:rPr lang="ru-RU" b="1" dirty="0" smtClean="0"/>
              <a:t>Научный руководитель:</a:t>
            </a:r>
          </a:p>
          <a:p>
            <a:r>
              <a:rPr lang="ru-RU" dirty="0" err="1" smtClean="0"/>
              <a:t>Кокшаров</a:t>
            </a:r>
            <a:r>
              <a:rPr lang="ru-RU" dirty="0" smtClean="0"/>
              <a:t> Николай Федорович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48" y="22426"/>
            <a:ext cx="4483844" cy="355059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3573016"/>
            <a:ext cx="4644008" cy="3284984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2000" cy="321297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218902"/>
            <a:ext cx="4572000" cy="3639097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86766" cy="229710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Объект исследования: учебно-тренировочный процесс юных футболистов 12-13лет.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500438"/>
            <a:ext cx="8229600" cy="1714512"/>
          </a:xfrm>
        </p:spPr>
        <p:txBody>
          <a:bodyPr>
            <a:normAutofit/>
          </a:bodyPr>
          <a:lstStyle/>
          <a:p>
            <a:r>
              <a:rPr lang="ru-RU" b="1" dirty="0" smtClean="0"/>
              <a:t>Предмет </a:t>
            </a:r>
            <a:r>
              <a:rPr lang="ru-RU" b="1" dirty="0" err="1" smtClean="0"/>
              <a:t>исследования:</a:t>
            </a:r>
            <a:r>
              <a:rPr lang="ru-RU" dirty="0" err="1" smtClean="0"/>
              <a:t>средства</a:t>
            </a:r>
            <a:r>
              <a:rPr lang="ru-RU" dirty="0" smtClean="0"/>
              <a:t> развития силовых способностей у детей 12-13 лет, занимающихся футболом.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2000232" y="100010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83362"/>
          </a:xfrm>
        </p:spPr>
        <p:txBody>
          <a:bodyPr>
            <a:normAutofit/>
          </a:bodyPr>
          <a:lstStyle/>
          <a:p>
            <a:r>
              <a:rPr lang="ru-RU" dirty="0" smtClean="0"/>
              <a:t>Цель </a:t>
            </a:r>
            <a:r>
              <a:rPr lang="ru-RU" dirty="0" smtClean="0"/>
              <a:t>: </a:t>
            </a:r>
            <a:r>
              <a:rPr lang="ru-RU" dirty="0" smtClean="0"/>
              <a:t>выявить эффективность влияния комплексов упражнений на выполнение технических элементов, включающие специальные подобранные упражнения для развития силовых способностей у юных футболистов 12-13 лет.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Задачи исследования: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1. Изучить и проанализировать научно-методическую литературу по данному вопросу.</a:t>
            </a:r>
          </a:p>
          <a:p>
            <a:r>
              <a:rPr lang="ru-RU" dirty="0" smtClean="0"/>
              <a:t>2. Разработать специальные комплексы упражнений, направленные на воспитание силовых способностей у юных футболистов 12-13 лет, с учетом возрастных особенностей и их подготовленности.</a:t>
            </a:r>
          </a:p>
          <a:p>
            <a:r>
              <a:rPr lang="ru-RU" dirty="0" smtClean="0"/>
              <a:t>3. Проанализировать эффективность воздействия комплексов упражнений, направленных на развитие силовых способностей у юных футболистов 12-13 лет, на влияние технических элементов.</a:t>
            </a:r>
          </a:p>
          <a:p>
            <a:r>
              <a:rPr lang="ru-RU" dirty="0" smtClean="0"/>
              <a:t>4.Провести сравнительный анализ уровня показателей силовых способностей футболистов 12-13 лет в экспериментальной и контрольной группе.</a:t>
            </a:r>
          </a:p>
          <a:p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2105020"/>
          </a:xfrm>
        </p:spPr>
        <p:txBody>
          <a:bodyPr/>
          <a:lstStyle/>
          <a:p>
            <a:r>
              <a:rPr lang="ru-RU" dirty="0" smtClean="0"/>
              <a:t>Гипотеза исследования: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71472" y="2571744"/>
            <a:ext cx="8115328" cy="2571768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Предполагает подтвердить либо опровергнуть факт влияния применяемых специальных упражнений, направленных на развитие силовых способностей Футболистов 12-13 лет.</a:t>
            </a:r>
          </a:p>
          <a:p>
            <a:endParaRPr lang="ru-RU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285728"/>
            <a:ext cx="7086600" cy="3571900"/>
          </a:xfrm>
        </p:spPr>
        <p:txBody>
          <a:bodyPr/>
          <a:lstStyle/>
          <a:p>
            <a:r>
              <a:rPr lang="ru-RU" dirty="0" smtClean="0"/>
              <a:t>Для решения поставленных задач были использованы следующие методы: 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3143248"/>
            <a:ext cx="7086600" cy="2714644"/>
          </a:xfrm>
        </p:spPr>
        <p:txBody>
          <a:bodyPr>
            <a:normAutofit/>
          </a:bodyPr>
          <a:lstStyle/>
          <a:p>
            <a:pPr lvl="0"/>
            <a:r>
              <a:rPr lang="ru-RU" dirty="0" smtClean="0"/>
              <a:t>анализ научно-методической литературы;</a:t>
            </a:r>
          </a:p>
          <a:p>
            <a:pPr lvl="0"/>
            <a:r>
              <a:rPr lang="ru-RU" dirty="0" smtClean="0"/>
              <a:t>педагогическое наблюдение;</a:t>
            </a:r>
          </a:p>
          <a:p>
            <a:pPr lvl="0"/>
            <a:r>
              <a:rPr lang="ru-RU" dirty="0" smtClean="0"/>
              <a:t>педагогическое тестирование;</a:t>
            </a:r>
          </a:p>
          <a:p>
            <a:pPr lvl="0"/>
            <a:r>
              <a:rPr lang="ru-RU" dirty="0" smtClean="0"/>
              <a:t>педагогический эксперимент;</a:t>
            </a:r>
          </a:p>
          <a:p>
            <a:r>
              <a:rPr lang="ru-RU" dirty="0" smtClean="0"/>
              <a:t>методы математической статистики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428604"/>
            <a:ext cx="7086600" cy="2286016"/>
          </a:xfrm>
        </p:spPr>
        <p:txBody>
          <a:bodyPr/>
          <a:lstStyle/>
          <a:p>
            <a:r>
              <a:rPr lang="ru-RU" sz="2000" dirty="0" smtClean="0"/>
              <a:t>Исследовательская работа проводилась на базе МКОУ ДОД &lt;ДЮСШ&gt; п.г.т. Тугулым, в период с ноября 2024 года по апрель 2025 года. В исследовании принимали участие футболисты 12-13 лет, группы начальной подготовки. Всего для проведения исследования мы вели наблюдение за 16 футболистами.</a:t>
            </a:r>
            <a:br>
              <a:rPr lang="ru-RU" sz="2000" dirty="0" smtClean="0"/>
            </a:br>
            <a:endParaRPr lang="ru-RU" sz="20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3421544"/>
          </a:xfrm>
        </p:spPr>
        <p:txBody>
          <a:bodyPr>
            <a:normAutofit/>
          </a:bodyPr>
          <a:lstStyle/>
          <a:p>
            <a:r>
              <a:rPr lang="ru-RU" dirty="0" smtClean="0"/>
              <a:t>На начальном этапе эксперимента было проведено тестирование технической подготовленности футболистов 12-13 лет по результатам которого были составлены экспериментальная и контрольная группы по 8 человек в каждой.</a:t>
            </a:r>
          </a:p>
          <a:p>
            <a:r>
              <a:rPr lang="ru-RU" dirty="0" smtClean="0"/>
              <a:t>В занятия экспериментальной группы был включен специальный комплекс упражнений, составленный для повышения уровня развития силовых способностей у юношей 12-13 лет занимающихся  футболом.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11288"/>
          </a:xfrm>
        </p:spPr>
        <p:txBody>
          <a:bodyPr>
            <a:normAutofit fontScale="90000"/>
          </a:bodyPr>
          <a:lstStyle/>
          <a:p>
            <a:pPr marL="0" indent="0"/>
            <a:r>
              <a:rPr lang="ru-RU" sz="4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Педагогический эксперимент </a:t>
            </a:r>
            <a:br>
              <a:rPr lang="ru-RU" sz="4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состоял из трех этапов:</a:t>
            </a:r>
            <a:br>
              <a:rPr lang="ru-RU" sz="4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357298"/>
            <a:ext cx="8472518" cy="4952062"/>
          </a:xfrm>
        </p:spPr>
        <p:txBody>
          <a:bodyPr>
            <a:normAutofit fontScale="92500"/>
          </a:bodyPr>
          <a:lstStyle/>
          <a:p>
            <a:r>
              <a:rPr lang="ru-RU" dirty="0" smtClean="0"/>
              <a:t>Первый этап включил изучение и анализ литературы по теме исследования. На данном этапе нами также определены объект, предмет и методы исследования.</a:t>
            </a:r>
          </a:p>
          <a:p>
            <a:r>
              <a:rPr lang="ru-RU" dirty="0" smtClean="0"/>
              <a:t>На втором этапе исследования проводились контрольные тестирования технической подготовленности  юных футболистов  контрольной и экспериментальной групп.</a:t>
            </a:r>
          </a:p>
          <a:p>
            <a:r>
              <a:rPr lang="ru-RU" dirty="0" smtClean="0"/>
              <a:t>На третьем этапе</a:t>
            </a:r>
            <a:r>
              <a:rPr lang="ru-RU" b="1" dirty="0" smtClean="0"/>
              <a:t> </a:t>
            </a:r>
            <a:r>
              <a:rPr lang="ru-RU" dirty="0" smtClean="0"/>
              <a:t>исследования осуществлялась математическая обработка и анализ полученных данных. На этом же этапе нами были сформулированы выводы проведенного исследования.</a:t>
            </a:r>
          </a:p>
          <a:p>
            <a:pPr lvl="0"/>
            <a:endParaRPr lang="ru-RU" dirty="0" smtClean="0"/>
          </a:p>
          <a:p>
            <a:pPr lvl="0"/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Педагогическое тестирование</a:t>
            </a:r>
            <a:br>
              <a:rPr lang="ru-RU" dirty="0" smtClean="0"/>
            </a:br>
            <a:r>
              <a:rPr lang="ru-RU" dirty="0" smtClean="0"/>
              <a:t>проводилось два этапа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43444"/>
          </a:xfrm>
        </p:spPr>
        <p:txBody>
          <a:bodyPr>
            <a:normAutofit fontScale="77500" lnSpcReduction="20000"/>
          </a:bodyPr>
          <a:lstStyle/>
          <a:p>
            <a:pPr lvl="0"/>
            <a:r>
              <a:rPr lang="ru-RU" dirty="0" smtClean="0"/>
              <a:t>1.этап – февраль 2024 г.</a:t>
            </a:r>
          </a:p>
          <a:p>
            <a:pPr lvl="0"/>
            <a:r>
              <a:rPr lang="ru-RU" dirty="0" smtClean="0"/>
              <a:t>2.этап – апрель 2025 г.</a:t>
            </a:r>
          </a:p>
          <a:p>
            <a:pPr>
              <a:buNone/>
            </a:pPr>
            <a:r>
              <a:rPr lang="ru-RU" dirty="0" smtClean="0"/>
              <a:t>Для выполнения задач, поставленных в работе, применялись специальные упражнения, направленные на развитие силовых способностей. </a:t>
            </a:r>
          </a:p>
          <a:p>
            <a:pPr>
              <a:buNone/>
            </a:pPr>
            <a:r>
              <a:rPr lang="ru-RU" dirty="0" smtClean="0"/>
              <a:t>Тренировочное занятие проводилось в форме учебно-тренировочного занятия 3 раза в неделю, продолжительностью 1 час 30 минут.</a:t>
            </a:r>
          </a:p>
          <a:p>
            <a:pPr>
              <a:buNone/>
            </a:pPr>
            <a:r>
              <a:rPr lang="ru-RU" dirty="0" smtClean="0"/>
              <a:t>   </a:t>
            </a:r>
          </a:p>
          <a:p>
            <a:pPr>
              <a:buNone/>
            </a:pPr>
            <a:r>
              <a:rPr lang="ru-RU" dirty="0" smtClean="0"/>
              <a:t>1.Бег 2x30 с ведением мяча</a:t>
            </a:r>
          </a:p>
          <a:p>
            <a:pPr>
              <a:buNone/>
            </a:pPr>
            <a:r>
              <a:rPr lang="ru-RU" dirty="0" smtClean="0"/>
              <a:t>2.Ведение мяча обводка 5 стоек и удар по воротам </a:t>
            </a:r>
          </a:p>
          <a:p>
            <a:pPr>
              <a:buNone/>
            </a:pPr>
            <a:r>
              <a:rPr lang="ru-RU" dirty="0" smtClean="0"/>
              <a:t>3.Ведение мяча 30 м</a:t>
            </a:r>
          </a:p>
          <a:p>
            <a:pPr>
              <a:buNone/>
            </a:pPr>
            <a:r>
              <a:rPr lang="ru-RU" dirty="0" smtClean="0"/>
              <a:t>4.Бег 20 метров с об беганием 4 стоек и удар по мячу в ворота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145" name="Object 1"/>
          <p:cNvGraphicFramePr>
            <a:graphicFrameLocks noChangeAspect="1"/>
          </p:cNvGraphicFramePr>
          <p:nvPr/>
        </p:nvGraphicFramePr>
        <p:xfrm>
          <a:off x="714348" y="1643050"/>
          <a:ext cx="7429520" cy="50006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1" name="Диаграмма" r:id="rId3" imgW="5753100" imgH="2867025" progId="MSGraph.Chart.8">
                  <p:embed/>
                </p:oleObj>
              </mc:Choice>
              <mc:Fallback>
                <p:oleObj name="Диаграмма" r:id="rId3" imgW="5753100" imgH="2867025" progId="MSGraph.Chart.8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4348" y="1643050"/>
                        <a:ext cx="7429520" cy="500066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11288"/>
          </a:xfrm>
        </p:spPr>
        <p:txBody>
          <a:bodyPr>
            <a:normAutofit fontScale="90000"/>
          </a:bodyPr>
          <a:lstStyle/>
          <a:p>
            <a:r>
              <a:rPr lang="ru-RU" sz="2000" dirty="0" smtClean="0"/>
              <a:t>Результаты </a:t>
            </a:r>
            <a:r>
              <a:rPr lang="ru-RU" sz="1800" dirty="0" smtClean="0"/>
              <a:t>исследования </a:t>
            </a:r>
            <a:r>
              <a:rPr lang="ru-RU" sz="2000" dirty="0" smtClean="0"/>
              <a:t>: </a:t>
            </a:r>
            <a:r>
              <a:rPr lang="ru-RU" sz="1800" dirty="0" smtClean="0"/>
              <a:t>Бег 2x30 с ведением мяча. 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У контрольной группы результаты преодоления теста ухудшились на 0,04 сек, а у экспериментальной улучшились на 0,23 сек. Результат у экспериментальной группы с начального этапа улучшился на 1,82%.</a:t>
            </a:r>
            <a:br>
              <a:rPr lang="ru-RU" sz="2000" dirty="0" smtClean="0"/>
            </a:br>
            <a:endParaRPr lang="ru-RU" sz="20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5123" name="Object 3"/>
          <p:cNvGraphicFramePr>
            <a:graphicFrameLocks noChangeAspect="1"/>
          </p:cNvGraphicFramePr>
          <p:nvPr/>
        </p:nvGraphicFramePr>
        <p:xfrm>
          <a:off x="0" y="1932345"/>
          <a:ext cx="9144000" cy="49256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9" name="Диаграмма" r:id="rId3" imgW="5753100" imgH="2867025" progId="MSGraph.Chart.8">
                  <p:embed/>
                </p:oleObj>
              </mc:Choice>
              <mc:Fallback>
                <p:oleObj name="Диаграмма" r:id="rId3" imgW="5753100" imgH="2867025" progId="MSGraph.Chart.8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1932345"/>
                        <a:ext cx="9144000" cy="492565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68478"/>
          </a:xfrm>
        </p:spPr>
        <p:txBody>
          <a:bodyPr>
            <a:normAutofit fontScale="90000"/>
          </a:bodyPr>
          <a:lstStyle/>
          <a:p>
            <a:r>
              <a:rPr lang="ru-RU" sz="2000" dirty="0" smtClean="0"/>
              <a:t>Ведение мяча обводка 5 стоек и удар по воротам: Во втором тестировании прирост результатов у экспериментальной группы был значительно выше, чем у контрольной. Хоть и была небольшая разница между группами на начальном этапе, но на заключительном этапе прирост показателей составил у контрольной 0,42%, а у экспериментальной 1,28% по отношению к начальному этапу.</a:t>
            </a:r>
            <a:br>
              <a:rPr lang="ru-RU" sz="2000" dirty="0" smtClean="0"/>
            </a:br>
            <a:endParaRPr lang="ru-RU" sz="20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31745" name="Object 1"/>
          <p:cNvGraphicFramePr>
            <a:graphicFrameLocks noChangeAspect="1"/>
          </p:cNvGraphicFramePr>
          <p:nvPr/>
        </p:nvGraphicFramePr>
        <p:xfrm>
          <a:off x="0" y="3071810"/>
          <a:ext cx="9144000" cy="37861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51" name="Диаграмма" r:id="rId3" imgW="5753100" imgH="2867025" progId="MSGraph.Chart.8">
                  <p:embed/>
                </p:oleObj>
              </mc:Choice>
              <mc:Fallback>
                <p:oleObj name="Диаграмма" r:id="rId3" imgW="5753100" imgH="2867025" progId="MSGraph.Chart.8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3071810"/>
                        <a:ext cx="9144000" cy="378619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357290" y="609600"/>
            <a:ext cx="7329510" cy="604822"/>
          </a:xfrm>
        </p:spPr>
        <p:txBody>
          <a:bodyPr/>
          <a:lstStyle/>
          <a:p>
            <a:r>
              <a:rPr lang="ru-RU" sz="2000" dirty="0" smtClean="0"/>
              <a:t>Ведение мяча 30 м:</a:t>
            </a:r>
            <a:endParaRPr lang="ru-RU" sz="2000" dirty="0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1214414" y="1214422"/>
            <a:ext cx="7472386" cy="1785950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На рисунке 3 видно что, на начальном этапе две группы практически находятся на одном уровне. На конечном этапе между контрольной и экспериментальной группой была видна уже значительная разница. Так, к примеру, у контрольной группы результаты преодоления теста улучшились на 0,26%, а экспериментальной на 1,73%.</a:t>
            </a:r>
          </a:p>
          <a:p>
            <a:endParaRPr lang="ru-RU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30721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78262941"/>
              </p:ext>
            </p:extLst>
          </p:nvPr>
        </p:nvGraphicFramePr>
        <p:xfrm>
          <a:off x="1187624" y="3068960"/>
          <a:ext cx="7284368" cy="352839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27" name="Диаграмма" r:id="rId3" imgW="5753100" imgH="2867025" progId="MSGraph.Chart.8">
                  <p:embed/>
                </p:oleObj>
              </mc:Choice>
              <mc:Fallback>
                <p:oleObj name="Диаграмма" r:id="rId3" imgW="5753100" imgH="2867025" progId="MSGraph.Chart.8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87624" y="3068960"/>
                        <a:ext cx="7284368" cy="3528391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 rot="10800000" flipV="1">
            <a:off x="928662" y="428604"/>
            <a:ext cx="7758138" cy="571504"/>
          </a:xfrm>
        </p:spPr>
        <p:txBody>
          <a:bodyPr/>
          <a:lstStyle/>
          <a:p>
            <a:r>
              <a:rPr lang="ru-RU" sz="2000" dirty="0" smtClean="0"/>
              <a:t>Бег 20 метров с об беганием 4 стоек и щелчок по лежачей шайбе в ворота </a:t>
            </a:r>
            <a:endParaRPr lang="ru-RU" sz="2000" dirty="0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899592" y="1124744"/>
            <a:ext cx="7758138" cy="1785950"/>
          </a:xfr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>
            <a:normAutofit fontScale="85000" lnSpcReduction="10000"/>
          </a:bodyPr>
          <a:lstStyle/>
          <a:p>
            <a:r>
              <a:rPr lang="ru-RU" dirty="0" smtClean="0"/>
              <a:t>так же увеличились. Контрольная группа занимающаяся по стандартной методике, включающую в себе упражнения программного материала, показывала незначительный рост результата. А вот в экспериментальной группе, рост результатов значительно увеличился. Сравнив показатели начального этапа с конечным в обоих группах можно проследить динамику развития у хоккеистов в обоих группах. Так в контрольной группе результаты улучшились на 0,37%, а в экспериментальной на 1,88%.</a:t>
            </a:r>
          </a:p>
          <a:p>
            <a:endParaRPr lang="ru-RU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Выводы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1. Анализ научно-методической литературы помог выявить оптимальный возраст для развития силовых способностей у юных футболистов, а так же помог подобрать ряд упражнений, способствующий для оптимального развития такого физического качества как сила.</a:t>
            </a:r>
          </a:p>
          <a:p>
            <a:r>
              <a:rPr lang="ru-RU" dirty="0" smtClean="0"/>
              <a:t>2. Составленный комплекс упражнений, направленный на воспитание силовых способностей, оказал положительное влияние на выполнение технических элементов:</a:t>
            </a:r>
          </a:p>
          <a:p>
            <a:r>
              <a:rPr lang="ru-RU" dirty="0" smtClean="0"/>
              <a:t>3. Увеличение показателей технических элементов в тестах подтверждает эффективность воздействия составленного комплекса упражнений с помощью изучения научно-методической литературы. Нельзя сказать что программа, по которой занималась контрольная группа не давала должных эффектов. футболисты контрольной группы так же улучшили свои результаты в период проведения эксперимента.</a:t>
            </a:r>
          </a:p>
          <a:p>
            <a:r>
              <a:rPr lang="ru-RU" dirty="0" smtClean="0"/>
              <a:t>4. Исходя из этого можно предположить о эффективности обоих методик применённых в данном эксперименте.</a:t>
            </a:r>
          </a:p>
          <a:p>
            <a:endParaRPr lang="ru-RU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83362"/>
          </a:xfrm>
        </p:spPr>
        <p:txBody>
          <a:bodyPr/>
          <a:lstStyle/>
          <a:p>
            <a:r>
              <a:rPr lang="ru-RU" dirty="0" smtClean="0"/>
              <a:t>Спасибо за внимание</a:t>
            </a:r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370</TotalTime>
  <Words>735</Words>
  <Application>Microsoft Office PowerPoint</Application>
  <PresentationFormat>Экран (4:3)</PresentationFormat>
  <Paragraphs>53</Paragraphs>
  <Slides>17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4" baseType="lpstr">
      <vt:lpstr>Arial</vt:lpstr>
      <vt:lpstr>Times New Roman</vt:lpstr>
      <vt:lpstr>Wingdings</vt:lpstr>
      <vt:lpstr>Wingdings 2</vt:lpstr>
      <vt:lpstr>Wingdings 3</vt:lpstr>
      <vt:lpstr>Апекс</vt:lpstr>
      <vt:lpstr>Диаграмма</vt:lpstr>
      <vt:lpstr>Тарасов Артем Степанович</vt:lpstr>
      <vt:lpstr>Презентация PowerPoint</vt:lpstr>
      <vt:lpstr>Презентация PowerPoint</vt:lpstr>
      <vt:lpstr>Объект исследования: учебно-тренировочный процесс юных футболистов 12-13лет.</vt:lpstr>
      <vt:lpstr>Цель : выявить эффективность влияния комплексов упражнений на выполнение технических элементов, включающие специальные подобранные упражнения для развития силовых способностей у юных футболистов 12-13 лет. </vt:lpstr>
      <vt:lpstr>Задачи исследования: </vt:lpstr>
      <vt:lpstr>Гипотеза исследования: </vt:lpstr>
      <vt:lpstr>Для решения поставленных задач были использованы следующие методы:  </vt:lpstr>
      <vt:lpstr>Исследовательская работа проводилась на базе МКОУ ДОД &lt;ДЮСШ&gt; п.г.т. Тугулым, в период с ноября 2024 года по апрель 2025 года. В исследовании принимали участие футболисты 12-13 лет, группы начальной подготовки. Всего для проведения исследования мы вели наблюдение за 16 футболистами. </vt:lpstr>
      <vt:lpstr>Педагогический эксперимент  состоял из трех этапов: </vt:lpstr>
      <vt:lpstr>Педагогическое тестирование проводилось два этапа</vt:lpstr>
      <vt:lpstr>Результаты исследования : Бег 2x30 с ведением мяча.  У контрольной группы результаты преодоления теста ухудшились на 0,04 сек, а у экспериментальной улучшились на 0,23 сек. Результат у экспериментальной группы с начального этапа улучшился на 1,82%. </vt:lpstr>
      <vt:lpstr>Ведение мяча обводка 5 стоек и удар по воротам: Во втором тестировании прирост результатов у экспериментальной группы был значительно выше, чем у контрольной. Хоть и была небольшая разница между группами на начальном этапе, но на заключительном этапе прирост показателей составил у контрольной 0,42%, а у экспериментальной 1,28% по отношению к начальному этапу. </vt:lpstr>
      <vt:lpstr>Ведение мяча 30 м:</vt:lpstr>
      <vt:lpstr>Бег 20 метров с об беганием 4 стоек и щелчок по лежачей шайбе в ворота </vt:lpstr>
      <vt:lpstr>Выводы</vt:lpstr>
      <vt:lpstr>Спасибо за внимание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Тарасов Артем Степанович</dc:title>
  <dc:creator>Windows User</dc:creator>
  <cp:lastModifiedBy>Ermak2</cp:lastModifiedBy>
  <cp:revision>37</cp:revision>
  <dcterms:created xsi:type="dcterms:W3CDTF">2015-05-05T14:41:32Z</dcterms:created>
  <dcterms:modified xsi:type="dcterms:W3CDTF">2026-03-18T11:08:11Z</dcterms:modified>
</cp:coreProperties>
</file>