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y="5143500" cx="9144000"/>
  <p:notesSz cx="6858000" cy="9144000"/>
  <p:embeddedFontLst>
    <p:embeddedFont>
      <p:font typeface="Amatic SC"/>
      <p:regular r:id="rId18"/>
      <p:bold r:id="rId19"/>
    </p:embeddedFont>
    <p:embeddedFont>
      <p:font typeface="Source Code Pro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6832912-9F64-41C5-999A-6F4BAC27731F}">
  <a:tblStyle styleId="{A6832912-9F64-41C5-999A-6F4BAC27731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CodePro-regular.fntdata"/><Relationship Id="rId11" Type="http://schemas.openxmlformats.org/officeDocument/2006/relationships/slide" Target="slides/slide5.xml"/><Relationship Id="rId22" Type="http://schemas.openxmlformats.org/officeDocument/2006/relationships/font" Target="fonts/SourceCodePro-italic.fntdata"/><Relationship Id="rId10" Type="http://schemas.openxmlformats.org/officeDocument/2006/relationships/slide" Target="slides/slide4.xml"/><Relationship Id="rId21" Type="http://schemas.openxmlformats.org/officeDocument/2006/relationships/font" Target="fonts/SourceCodePro-bold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23" Type="http://schemas.openxmlformats.org/officeDocument/2006/relationships/font" Target="fonts/SourceCodePro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font" Target="fonts/AmaticSC-bold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AmaticSC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2a93f5ae474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2a93f5ae474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a88f783fb1_0_6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a88f783fb1_0_6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Что эти рисунки объединяет? Вы догадались, о чём пойдёт наш  разговор?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А как вы думаете, на какие вопросы мы будем искать ответы в процессе изучения этой темы?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a93f5ae474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a93f5ae474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a88f783fb1_0_6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a88f783fb1_0_6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Ребята, а что, по-вашему, означает слово «дружба»?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a88f783fb1_0_6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a88f783fb1_0_6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Какие ещё качества относятся к понятию дружба?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a88f783fb1_0_6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a88f783fb1_0_6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a88f783fb1_0_6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a88f783fb1_0_6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a88f783fb1_0_6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a88f783fb1_0_6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a88f783fb1_0_6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2a88f783fb1_0_6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a93f5ae474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2a93f5ae474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8.png"/><Relationship Id="rId5" Type="http://schemas.openxmlformats.org/officeDocument/2006/relationships/image" Target="../media/image2.png"/><Relationship Id="rId6" Type="http://schemas.openxmlformats.org/officeDocument/2006/relationships/image" Target="../media/image6.png"/><Relationship Id="rId7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7900">
                <a:latin typeface="Times New Roman"/>
                <a:ea typeface="Times New Roman"/>
                <a:cs typeface="Times New Roman"/>
                <a:sym typeface="Times New Roman"/>
              </a:rPr>
              <a:t>Дружба</a:t>
            </a:r>
            <a:endParaRPr sz="7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890400"/>
            <a:ext cx="8595900" cy="99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lnSpcReduction="20000"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ru">
                <a:latin typeface="Times New Roman"/>
                <a:ea typeface="Times New Roman"/>
                <a:cs typeface="Times New Roman"/>
                <a:sym typeface="Times New Roman"/>
              </a:rPr>
              <a:t>Выполнила Жарко Валерия Сергеевна</a:t>
            </a:r>
            <a:endParaRPr b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ru">
                <a:latin typeface="Times New Roman"/>
                <a:ea typeface="Times New Roman"/>
                <a:cs typeface="Times New Roman"/>
                <a:sym typeface="Times New Roman"/>
              </a:rPr>
              <a:t>учитель начальных классов</a:t>
            </a:r>
            <a:endParaRPr b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ru">
                <a:latin typeface="Times New Roman"/>
                <a:ea typeface="Times New Roman"/>
                <a:cs typeface="Times New Roman"/>
                <a:sym typeface="Times New Roman"/>
              </a:rPr>
              <a:t>МБОУ “СОШ №27”</a:t>
            </a:r>
            <a:endParaRPr b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007276" cy="200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2075" y="152400"/>
            <a:ext cx="3007277" cy="2004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6525" y="2309651"/>
            <a:ext cx="3553701" cy="2363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99347" y="2309651"/>
            <a:ext cx="3807251" cy="236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 rotWithShape="1">
          <a:blip r:embed="rId7">
            <a:alphaModFix/>
          </a:blip>
          <a:srcRect b="0" l="0" r="14420" t="0"/>
          <a:stretch/>
        </p:blipFill>
        <p:spPr>
          <a:xfrm>
            <a:off x="6404500" y="152400"/>
            <a:ext cx="2573649" cy="2004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>
            <p:ph type="ctrTitle"/>
          </p:nvPr>
        </p:nvSpPr>
        <p:spPr>
          <a:xfrm>
            <a:off x="311700" y="-8269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8200">
                <a:latin typeface="Times New Roman"/>
                <a:ea typeface="Times New Roman"/>
                <a:cs typeface="Times New Roman"/>
                <a:sym typeface="Times New Roman"/>
              </a:rPr>
              <a:t>Дружба</a:t>
            </a:r>
            <a:endParaRPr sz="8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4475" y="1198200"/>
            <a:ext cx="4675052" cy="22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172350" y="74325"/>
            <a:ext cx="8520600" cy="385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такое дружба?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относится к   дружбе?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Настоящий друг – кто он?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Какими качествами должен обладать настоящий друг? 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Есть ли законы в дружбе?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 rotWithShape="1">
          <a:blip r:embed="rId3">
            <a:alphaModFix/>
          </a:blip>
          <a:srcRect b="0" l="0" r="0" t="43294"/>
          <a:stretch/>
        </p:blipFill>
        <p:spPr>
          <a:xfrm>
            <a:off x="2172113" y="3093075"/>
            <a:ext cx="4521073" cy="2050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Дружба – это…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5" name="Google Shape;85;p17"/>
          <p:cNvSpPr txBox="1"/>
          <p:nvPr>
            <p:ph idx="1" type="body"/>
          </p:nvPr>
        </p:nvSpPr>
        <p:spPr>
          <a:xfrm>
            <a:off x="311700" y="1228675"/>
            <a:ext cx="8520600" cy="105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4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1.Близкие отношения, основанные на взаимном доверии, привязанности, общности интересов. (Ожегов С.И.)</a:t>
            </a:r>
            <a:endParaRPr sz="240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361400" y="2415300"/>
            <a:ext cx="8383800" cy="9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4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2.Взаимная привязанность двух и более людей, бескорыстная, основанная на любви и уважении. (Даль В.И.)</a:t>
            </a:r>
            <a:endParaRPr/>
          </a:p>
        </p:txBody>
      </p:sp>
      <p:pic>
        <p:nvPicPr>
          <p:cNvPr id="87" name="Google Shape;87;p17"/>
          <p:cNvPicPr preferRelativeResize="0"/>
          <p:nvPr/>
        </p:nvPicPr>
        <p:blipFill rotWithShape="1">
          <a:blip r:embed="rId3">
            <a:alphaModFix/>
          </a:blip>
          <a:srcRect b="29692" l="0" r="0" t="19722"/>
          <a:stretch/>
        </p:blipFill>
        <p:spPr>
          <a:xfrm>
            <a:off x="2885750" y="3456400"/>
            <a:ext cx="3335075" cy="168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>
            <p:ph type="title"/>
          </p:nvPr>
        </p:nvSpPr>
        <p:spPr>
          <a:xfrm>
            <a:off x="311700" y="292850"/>
            <a:ext cx="747300" cy="8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Д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954375" y="468050"/>
            <a:ext cx="7616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доверие, доброта, доброжелательность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4" name="Google Shape;94;p18"/>
          <p:cNvSpPr txBox="1"/>
          <p:nvPr>
            <p:ph type="title"/>
          </p:nvPr>
        </p:nvSpPr>
        <p:spPr>
          <a:xfrm>
            <a:off x="311700" y="1107650"/>
            <a:ext cx="747300" cy="8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Р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1059000" y="1276550"/>
            <a:ext cx="7616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радость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8"/>
          <p:cNvSpPr txBox="1"/>
          <p:nvPr>
            <p:ph type="title"/>
          </p:nvPr>
        </p:nvSpPr>
        <p:spPr>
          <a:xfrm>
            <a:off x="311700" y="1922450"/>
            <a:ext cx="747300" cy="8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1059000" y="2085050"/>
            <a:ext cx="7616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уважение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8"/>
          <p:cNvSpPr txBox="1"/>
          <p:nvPr>
            <p:ph type="title"/>
          </p:nvPr>
        </p:nvSpPr>
        <p:spPr>
          <a:xfrm>
            <a:off x="311700" y="2737250"/>
            <a:ext cx="747300" cy="8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Ж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>
            <p:ph type="title"/>
          </p:nvPr>
        </p:nvSpPr>
        <p:spPr>
          <a:xfrm>
            <a:off x="311700" y="3552050"/>
            <a:ext cx="747300" cy="8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Б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0" name="Google Shape;100;p18"/>
          <p:cNvSpPr txBox="1"/>
          <p:nvPr>
            <p:ph type="title"/>
          </p:nvPr>
        </p:nvSpPr>
        <p:spPr>
          <a:xfrm>
            <a:off x="311700" y="4366850"/>
            <a:ext cx="747300" cy="8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А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1059000" y="2893550"/>
            <a:ext cx="7616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жизнерадостность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2" name="Google Shape;102;p18"/>
          <p:cNvSpPr txBox="1"/>
          <p:nvPr/>
        </p:nvSpPr>
        <p:spPr>
          <a:xfrm>
            <a:off x="1143200" y="3702050"/>
            <a:ext cx="7616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бескорыстие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1143200" y="4510550"/>
            <a:ext cx="7616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активность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Найди пару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19"/>
          <p:cNvSpPr txBox="1"/>
          <p:nvPr>
            <p:ph idx="1" type="body"/>
          </p:nvPr>
        </p:nvSpPr>
        <p:spPr>
          <a:xfrm>
            <a:off x="311700" y="1093850"/>
            <a:ext cx="3975000" cy="252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Нет друга – ищи,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имей сто рублей,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Один за всех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Верному другу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мил свет, …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Google Shape;110;p19"/>
          <p:cNvSpPr txBox="1"/>
          <p:nvPr>
            <p:ph idx="1" type="body"/>
          </p:nvPr>
        </p:nvSpPr>
        <p:spPr>
          <a:xfrm>
            <a:off x="4678750" y="1223025"/>
            <a:ext cx="3975000" cy="246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когда друга нет.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нашёл береги.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имей сто друзей.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все за одного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цены нет.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11" name="Google Shape;111;p19"/>
          <p:cNvGraphicFramePr/>
          <p:nvPr/>
        </p:nvGraphicFramePr>
        <p:xfrm>
          <a:off x="836400" y="3758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{A6832912-9F64-41C5-999A-6F4BAC27731F}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Найди пару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7" name="Google Shape;117;p20"/>
          <p:cNvSpPr txBox="1"/>
          <p:nvPr>
            <p:ph idx="1" type="body"/>
          </p:nvPr>
        </p:nvSpPr>
        <p:spPr>
          <a:xfrm>
            <a:off x="311700" y="1093850"/>
            <a:ext cx="3975000" cy="252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Нет друга – ищи,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имей сто рублей,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Один за всех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Верному другу …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rabi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мил свет, …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20"/>
          <p:cNvSpPr txBox="1"/>
          <p:nvPr>
            <p:ph idx="1" type="body"/>
          </p:nvPr>
        </p:nvSpPr>
        <p:spPr>
          <a:xfrm>
            <a:off x="4678750" y="1223025"/>
            <a:ext cx="3975000" cy="246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когда друга нет.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нашёл береги.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 имей сто друзей.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все за одного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AutoNum type="alphaUcPeriod"/>
            </a:pP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цены нет.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19" name="Google Shape;119;p20"/>
          <p:cNvGraphicFramePr/>
          <p:nvPr/>
        </p:nvGraphicFramePr>
        <p:xfrm>
          <a:off x="836400" y="3758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{A6832912-9F64-41C5-999A-6F4BAC27731F}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B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D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</a:t>
                      </a:r>
                      <a:endParaRPr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280">
                <a:latin typeface="Times New Roman"/>
                <a:ea typeface="Times New Roman"/>
                <a:cs typeface="Times New Roman"/>
                <a:sym typeface="Times New Roman"/>
              </a:rPr>
              <a:t>Какими качествами должен обладать друг?</a:t>
            </a:r>
            <a:endParaRPr sz="328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2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Доброжелательность, грубость, лживость, терпимость, уступчивость, отзывчивость, равнодушие, забота, вредность, скупость, честность, щедрость, драчливость, жадность, бескорыстность, зависть, ответственность, подлость, эгоизм, хвастовство, вежливость.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21"/>
          <p:cNvSpPr/>
          <p:nvPr/>
        </p:nvSpPr>
        <p:spPr>
          <a:xfrm>
            <a:off x="3381000" y="1386300"/>
            <a:ext cx="1254000" cy="301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27" name="Google Shape;127;p21"/>
          <p:cNvSpPr/>
          <p:nvPr/>
        </p:nvSpPr>
        <p:spPr>
          <a:xfrm>
            <a:off x="4751050" y="1386300"/>
            <a:ext cx="1254000" cy="301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28" name="Google Shape;128;p21"/>
          <p:cNvSpPr/>
          <p:nvPr/>
        </p:nvSpPr>
        <p:spPr>
          <a:xfrm>
            <a:off x="4367900" y="1873950"/>
            <a:ext cx="1637100" cy="232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29" name="Google Shape;129;p21"/>
          <p:cNvSpPr/>
          <p:nvPr/>
        </p:nvSpPr>
        <p:spPr>
          <a:xfrm>
            <a:off x="7235725" y="1850725"/>
            <a:ext cx="1323600" cy="232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0" name="Google Shape;130;p21"/>
          <p:cNvSpPr/>
          <p:nvPr/>
        </p:nvSpPr>
        <p:spPr>
          <a:xfrm>
            <a:off x="431925" y="2338375"/>
            <a:ext cx="1161000" cy="232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1" name="Google Shape;131;p21"/>
          <p:cNvSpPr/>
          <p:nvPr/>
        </p:nvSpPr>
        <p:spPr>
          <a:xfrm>
            <a:off x="4751050" y="2338375"/>
            <a:ext cx="1637100" cy="1743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2" name="Google Shape;132;p21"/>
          <p:cNvSpPr/>
          <p:nvPr/>
        </p:nvSpPr>
        <p:spPr>
          <a:xfrm>
            <a:off x="6527475" y="2303550"/>
            <a:ext cx="1323600" cy="301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3" name="Google Shape;133;p21"/>
          <p:cNvSpPr/>
          <p:nvPr/>
        </p:nvSpPr>
        <p:spPr>
          <a:xfrm>
            <a:off x="2742425" y="2721525"/>
            <a:ext cx="998400" cy="3600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4" name="Google Shape;134;p21"/>
          <p:cNvSpPr/>
          <p:nvPr/>
        </p:nvSpPr>
        <p:spPr>
          <a:xfrm>
            <a:off x="6295275" y="2709925"/>
            <a:ext cx="1161000" cy="301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5" name="Google Shape;135;p21"/>
          <p:cNvSpPr/>
          <p:nvPr/>
        </p:nvSpPr>
        <p:spPr>
          <a:xfrm>
            <a:off x="7642100" y="2709925"/>
            <a:ext cx="917100" cy="301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6" name="Google Shape;136;p21"/>
          <p:cNvSpPr/>
          <p:nvPr/>
        </p:nvSpPr>
        <p:spPr>
          <a:xfrm>
            <a:off x="397075" y="3197550"/>
            <a:ext cx="1637100" cy="232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Законы дружбы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2"/>
          <p:cNvSpPr txBox="1"/>
          <p:nvPr>
            <p:ph idx="1" type="body"/>
          </p:nvPr>
        </p:nvSpPr>
        <p:spPr>
          <a:xfrm>
            <a:off x="230425" y="984850"/>
            <a:ext cx="8520600" cy="403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Доверять другу.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Делится новостями, успехами и неудачами.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Уметь хранить чужие тайны.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Радоваться вместе с другом его успехами.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Предлагать свою помощь, а не ждать просьбы о помощи.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Стараться, чтобы другу было приятно в твоём обществе, не создавать неловких ситуаций.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Защищать друга.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8. 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критиковать друга в присутствии других людей.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Уважать право друга иметь других друзей, кроме тебя.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</a:t>
            </a:r>
            <a:r>
              <a:rPr lang="ru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Всегда выполнять свои обещания.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3"/>
          <p:cNvSpPr txBox="1"/>
          <p:nvPr>
            <p:ph idx="1" type="body"/>
          </p:nvPr>
        </p:nvSpPr>
        <p:spPr>
          <a:xfrm>
            <a:off x="311700" y="292850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О чем говорили на уроке? Что такое дружба?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Чему научил вас этот урок? Когда дружбу можно считать настоящей?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Какую роль играет дружба в жизни человека? Пригодятся ли вам знания, полученные на уроке, в жизни?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