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Default Extension="mp4" ContentType="video/mp4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82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8" r:id="rId13"/>
    <p:sldId id="269" r:id="rId14"/>
    <p:sldId id="270" r:id="rId15"/>
    <p:sldId id="271" r:id="rId16"/>
    <p:sldId id="273" r:id="rId17"/>
    <p:sldId id="274" r:id="rId18"/>
    <p:sldId id="275" r:id="rId19"/>
    <p:sldId id="276" r:id="rId20"/>
    <p:sldId id="278" r:id="rId21"/>
    <p:sldId id="279" r:id="rId22"/>
    <p:sldId id="280" r:id="rId23"/>
    <p:sldId id="281" r:id="rId24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6600"/>
    <a:srgbClr val="71390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5400" autoAdjust="0"/>
  </p:normalViewPr>
  <p:slideViewPr>
    <p:cSldViewPr snapToGrid="0">
      <p:cViewPr varScale="1">
        <p:scale>
          <a:sx n="63" d="100"/>
          <a:sy n="63" d="100"/>
        </p:scale>
        <p:origin x="-126" y="-17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73BD-FEE1-4ED2-8DD7-49E4CADF2CE5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C809-D582-4596-993C-95F4B96415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6777188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73BD-FEE1-4ED2-8DD7-49E4CADF2CE5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C809-D582-4596-993C-95F4B9641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9148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73BD-FEE1-4ED2-8DD7-49E4CADF2CE5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C809-D582-4596-993C-95F4B96415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59737875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73BD-FEE1-4ED2-8DD7-49E4CADF2CE5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C809-D582-4596-993C-95F4B9641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8158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73BD-FEE1-4ED2-8DD7-49E4CADF2CE5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C809-D582-4596-993C-95F4B9641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39438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73BD-FEE1-4ED2-8DD7-49E4CADF2CE5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C809-D582-4596-993C-95F4B9641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70218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73BD-FEE1-4ED2-8DD7-49E4CADF2CE5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C809-D582-4596-993C-95F4B9641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993863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153073BD-FEE1-4ED2-8DD7-49E4CADF2CE5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50EC809-D582-4596-993C-95F4B9641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06299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73BD-FEE1-4ED2-8DD7-49E4CADF2CE5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C809-D582-4596-993C-95F4B9641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121701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73BD-FEE1-4ED2-8DD7-49E4CADF2CE5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C809-D582-4596-993C-95F4B9641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6052202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3073BD-FEE1-4ED2-8DD7-49E4CADF2CE5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EC809-D582-4596-993C-95F4B96415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578727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53073BD-FEE1-4ED2-8DD7-49E4CADF2CE5}" type="datetimeFigureOut">
              <a:rPr lang="ru-RU" smtClean="0"/>
              <a:pPr/>
              <a:t>07.06.2023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50EC809-D582-4596-993C-95F4B9641568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7086001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7.xml"/><Relationship Id="rId1" Type="http://schemas.openxmlformats.org/officeDocument/2006/relationships/video" Target="NULL" TargetMode="External"/><Relationship Id="rId5" Type="http://schemas.openxmlformats.org/officeDocument/2006/relationships/image" Target="../media/image6.png"/><Relationship Id="rId4" Type="http://schemas.microsoft.com/office/2007/relationships/media" Target="../media/media1.mp4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>
                <a:solidFill>
                  <a:srgbClr val="006600"/>
                </a:solidFill>
                <a:latin typeface="+mn-lt"/>
              </a:rPr>
              <a:t>Упражнения </a:t>
            </a:r>
            <a:r>
              <a:rPr lang="ru-RU" b="1" dirty="0" smtClean="0">
                <a:solidFill>
                  <a:srgbClr val="006600"/>
                </a:solidFill>
                <a:latin typeface="+mn-lt"/>
              </a:rPr>
              <a:t/>
            </a:r>
            <a:br>
              <a:rPr lang="ru-RU" b="1" dirty="0" smtClean="0">
                <a:solidFill>
                  <a:srgbClr val="006600"/>
                </a:solidFill>
                <a:latin typeface="+mn-lt"/>
              </a:rPr>
            </a:br>
            <a:r>
              <a:rPr lang="ru-RU" b="1" dirty="0" smtClean="0">
                <a:solidFill>
                  <a:srgbClr val="006600"/>
                </a:solidFill>
                <a:latin typeface="+mn-lt"/>
              </a:rPr>
              <a:t>для </a:t>
            </a:r>
            <a:r>
              <a:rPr lang="ru-RU" b="1" dirty="0">
                <a:solidFill>
                  <a:srgbClr val="006600"/>
                </a:solidFill>
                <a:latin typeface="+mn-lt"/>
              </a:rPr>
              <a:t>коррекции регуляторных трудностей</a:t>
            </a:r>
            <a:endParaRPr lang="ru-RU" dirty="0">
              <a:solidFill>
                <a:srgbClr val="006600"/>
              </a:solidFill>
              <a:latin typeface="+mn-lt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201362" cy="1902318"/>
          </a:xfrm>
        </p:spPr>
        <p:txBody>
          <a:bodyPr>
            <a:normAutofit lnSpcReduction="10000"/>
          </a:bodyPr>
          <a:lstStyle/>
          <a:p>
            <a:pPr algn="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Мастер-класс</a:t>
            </a:r>
          </a:p>
          <a:p>
            <a:pPr algn="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Учителя-логопеда </a:t>
            </a:r>
          </a:p>
          <a:p>
            <a:pPr algn="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МБОУ Лицей №1 им. </a:t>
            </a:r>
            <a:r>
              <a:rPr lang="ru-RU" b="1" dirty="0" err="1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Г.С.Титова</a:t>
            </a:r>
            <a:endParaRPr lang="ru-RU" b="1" dirty="0" smtClean="0">
              <a:solidFill>
                <a:schemeClr val="accent2">
                  <a:lumMod val="50000"/>
                </a:schemeClr>
              </a:solidFill>
              <a:latin typeface="+mn-lt"/>
            </a:endParaRPr>
          </a:p>
          <a:p>
            <a:pPr algn="r"/>
            <a:r>
              <a:rPr lang="ru-RU" b="1" dirty="0" smtClean="0">
                <a:solidFill>
                  <a:schemeClr val="accent2">
                    <a:lumMod val="50000"/>
                  </a:schemeClr>
                </a:solidFill>
                <a:latin typeface="+mn-lt"/>
              </a:rPr>
              <a:t>Барыкиной И.А.</a:t>
            </a:r>
            <a:endParaRPr lang="ru-RU" b="1" dirty="0">
              <a:solidFill>
                <a:schemeClr val="accent2">
                  <a:lumMod val="50000"/>
                </a:schemeClr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825363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4541" b="65483"/>
          <a:stretch/>
        </p:blipFill>
        <p:spPr bwMode="auto">
          <a:xfrm>
            <a:off x="1928812" y="300038"/>
            <a:ext cx="10263187" cy="581501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 xmlns=""/>
            </a:ext>
          </a:extLst>
        </p:spPr>
      </p:pic>
    </p:spTree>
    <p:extLst>
      <p:ext uri="{BB962C8B-B14F-4D97-AF65-F5344CB8AC3E}">
        <p14:creationId xmlns:p14="http://schemas.microsoft.com/office/powerpoint/2010/main" xmlns="" val="15859555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i="1" dirty="0" smtClean="0">
                <a:solidFill>
                  <a:srgbClr val="008000"/>
                </a:solidFill>
                <a:latin typeface="+mn-lt"/>
              </a:rPr>
              <a:t>Нарушения письма </a:t>
            </a:r>
            <a:br>
              <a:rPr lang="ru-RU" b="1" i="1" dirty="0" smtClean="0">
                <a:solidFill>
                  <a:srgbClr val="008000"/>
                </a:solidFill>
                <a:latin typeface="+mn-lt"/>
              </a:rPr>
            </a:br>
            <a:endParaRPr lang="ru-RU" dirty="0">
              <a:latin typeface="+mn-lt"/>
            </a:endParaRPr>
          </a:p>
        </p:txBody>
      </p:sp>
      <p:sp>
        <p:nvSpPr>
          <p:cNvPr id="5" name="Текст 4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Объект 5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Текст 6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Объект 7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ru-RU"/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374102888"/>
              </p:ext>
            </p:extLst>
          </p:nvPr>
        </p:nvGraphicFramePr>
        <p:xfrm>
          <a:off x="1" y="1001078"/>
          <a:ext cx="12191999" cy="52425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132206">
                  <a:extLst>
                    <a:ext uri="{9D8B030D-6E8A-4147-A177-3AD203B41FA5}">
                      <a16:colId xmlns:a16="http://schemas.microsoft.com/office/drawing/2014/main" xmlns="" val="355257337"/>
                    </a:ext>
                  </a:extLst>
                </a:gridCol>
                <a:gridCol w="7059793">
                  <a:extLst>
                    <a:ext uri="{9D8B030D-6E8A-4147-A177-3AD203B41FA5}">
                      <a16:colId xmlns:a16="http://schemas.microsoft.com/office/drawing/2014/main" xmlns="" val="2063262997"/>
                    </a:ext>
                  </a:extLst>
                </a:gridCol>
              </a:tblGrid>
              <a:tr h="5199697">
                <a:tc>
                  <a:txBody>
                    <a:bodyPr/>
                    <a:lstStyle/>
                    <a:p>
                      <a:pPr>
                        <a:buFontTx/>
                        <a:buNone/>
                      </a:pPr>
                      <a:r>
                        <a:rPr lang="ru-RU" altLang="ru-RU" sz="3200" u="sng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Орфографические  ошибки: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altLang="ru-RU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безударные гласные;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altLang="ru-RU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парные согласные;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altLang="ru-RU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непроизносимые        согласные;</a:t>
                      </a:r>
                    </a:p>
                    <a:p>
                      <a:pPr>
                        <a:buFont typeface="Arial" panose="020B0604020202020204" pitchFamily="34" charset="0"/>
                        <a:buChar char="•"/>
                      </a:pPr>
                      <a:r>
                        <a:rPr lang="ru-RU" altLang="ru-RU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имена собственны</a:t>
                      </a:r>
                      <a:r>
                        <a:rPr lang="ru-RU" altLang="ru-RU" sz="36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е</a:t>
                      </a:r>
                    </a:p>
                    <a:p>
                      <a:endParaRPr lang="ru-RU" dirty="0" smtClean="0"/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buFontTx/>
                        <a:buNone/>
                      </a:pPr>
                      <a:r>
                        <a:rPr lang="ru-RU" altLang="ru-RU" sz="3200" u="sng" dirty="0" err="1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Дисграфические</a:t>
                      </a:r>
                      <a:r>
                        <a:rPr lang="ru-RU" altLang="ru-RU" sz="3200" u="sng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(специфические) ошибки</a:t>
                      </a:r>
                      <a:r>
                        <a:rPr lang="ru-RU" altLang="ru-RU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: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ru-RU" altLang="ru-RU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замены и смешения (сильная позиция);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ru-RU" altLang="ru-RU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пропуски букв, слогов;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ru-RU" altLang="ru-RU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зеркальность;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ru-RU" altLang="ru-RU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неправильное обозначение мягкости на письме</a:t>
                      </a:r>
                    </a:p>
                    <a:p>
                      <a:pPr marL="457200" indent="-457200">
                        <a:buFont typeface="Arial" panose="020B0604020202020204" pitchFamily="34" charset="0"/>
                        <a:buChar char="•"/>
                      </a:pPr>
                      <a:r>
                        <a:rPr lang="ru-RU" altLang="ru-RU" sz="320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нарушение</a:t>
                      </a:r>
                      <a:r>
                        <a:rPr lang="ru-RU" altLang="ru-RU" sz="32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</a:rPr>
                        <a:t> границ слов, предложений</a:t>
                      </a:r>
                      <a:endParaRPr lang="ru-RU" altLang="ru-RU" sz="3200" dirty="0" smtClean="0">
                        <a:solidFill>
                          <a:schemeClr val="accent2">
                            <a:lumMod val="50000"/>
                          </a:schemeClr>
                        </a:solidFill>
                      </a:endParaRPr>
                    </a:p>
                    <a:p>
                      <a:endParaRPr lang="ru-RU" dirty="0"/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3073565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958837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453325" y="397193"/>
            <a:ext cx="9637776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ru-RU" altLang="ru-RU" sz="3200" b="1" i="1" dirty="0" err="1" smtClean="0">
                <a:solidFill>
                  <a:srgbClr val="008000"/>
                </a:solidFill>
              </a:rPr>
              <a:t>Дисграфия</a:t>
            </a:r>
            <a:r>
              <a:rPr lang="ru-RU" altLang="ru-RU" sz="3200" dirty="0" smtClean="0"/>
              <a:t>-  </a:t>
            </a:r>
            <a:r>
              <a:rPr lang="ru-RU" altLang="ru-RU" sz="3200" b="1" dirty="0"/>
              <a:t>частичное нарушения процесса письма, проявляющееся в стойких, повторяющихся ошибках.</a:t>
            </a:r>
          </a:p>
          <a:p>
            <a:pPr algn="ctr"/>
            <a:r>
              <a:rPr lang="ru-RU" altLang="ru-RU" sz="4800" b="1" i="1" dirty="0" smtClean="0">
                <a:solidFill>
                  <a:srgbClr val="008000"/>
                </a:solidFill>
              </a:rPr>
              <a:t>Какую </a:t>
            </a:r>
            <a:r>
              <a:rPr lang="ru-RU" altLang="ru-RU" sz="4800" b="1" i="1" dirty="0">
                <a:solidFill>
                  <a:srgbClr val="008000"/>
                </a:solidFill>
              </a:rPr>
              <a:t>помощь ребенку, </a:t>
            </a:r>
          </a:p>
          <a:p>
            <a:pPr algn="ctr"/>
            <a:r>
              <a:rPr lang="ru-RU" altLang="ru-RU" sz="4800" b="1" i="1" dirty="0">
                <a:solidFill>
                  <a:srgbClr val="008000"/>
                </a:solidFill>
              </a:rPr>
              <a:t>допускающему </a:t>
            </a:r>
            <a:r>
              <a:rPr lang="ru-RU" altLang="ru-RU" sz="4800" b="1" i="1" dirty="0" smtClean="0">
                <a:solidFill>
                  <a:srgbClr val="008000"/>
                </a:solidFill>
              </a:rPr>
              <a:t>специфические </a:t>
            </a:r>
            <a:r>
              <a:rPr lang="ru-RU" altLang="ru-RU" sz="4800" b="1" i="1" dirty="0">
                <a:solidFill>
                  <a:srgbClr val="008000"/>
                </a:solidFill>
              </a:rPr>
              <a:t>ошибки, </a:t>
            </a:r>
          </a:p>
          <a:p>
            <a:pPr algn="ctr"/>
            <a:r>
              <a:rPr lang="ru-RU" altLang="ru-RU" sz="4800" b="1" i="1" dirty="0">
                <a:solidFill>
                  <a:srgbClr val="008000"/>
                </a:solidFill>
              </a:rPr>
              <a:t>можете оказать </a:t>
            </a:r>
          </a:p>
          <a:p>
            <a:pPr algn="ctr"/>
            <a:r>
              <a:rPr lang="ru-RU" altLang="ru-RU" sz="4800" b="1" i="1" dirty="0">
                <a:solidFill>
                  <a:srgbClr val="008000"/>
                </a:solidFill>
              </a:rPr>
              <a:t>Вы? </a:t>
            </a:r>
            <a:endParaRPr lang="ru-RU" sz="4800" b="1" i="1" dirty="0">
              <a:solidFill>
                <a:srgbClr val="008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6676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342899"/>
            <a:ext cx="10166413" cy="1285875"/>
          </a:xfrm>
        </p:spPr>
        <p:txBody>
          <a:bodyPr>
            <a:noAutofit/>
          </a:bodyPr>
          <a:lstStyle/>
          <a:p>
            <a:r>
              <a:rPr lang="ru-RU" sz="4000" b="1" i="1" dirty="0" smtClean="0">
                <a:solidFill>
                  <a:srgbClr val="00B050"/>
                </a:solidFill>
              </a:rPr>
              <a:t/>
            </a:r>
            <a:br>
              <a:rPr lang="ru-RU" sz="4000" b="1" i="1" dirty="0" smtClean="0">
                <a:solidFill>
                  <a:srgbClr val="00B050"/>
                </a:solidFill>
              </a:rPr>
            </a:br>
            <a:r>
              <a:rPr lang="ru-RU" sz="4000" b="1" i="1" dirty="0">
                <a:solidFill>
                  <a:srgbClr val="00B050"/>
                </a:solidFill>
              </a:rPr>
              <a:t/>
            </a:r>
            <a:br>
              <a:rPr lang="ru-RU" sz="4000" b="1" i="1" dirty="0">
                <a:solidFill>
                  <a:srgbClr val="00B050"/>
                </a:solidFill>
              </a:rPr>
            </a:br>
            <a:r>
              <a:rPr lang="ru-RU" b="1" i="1" dirty="0" smtClean="0">
                <a:solidFill>
                  <a:srgbClr val="008000"/>
                </a:solidFill>
                <a:latin typeface="+mn-lt"/>
              </a:rPr>
              <a:t>Причины </a:t>
            </a:r>
            <a:r>
              <a:rPr lang="ru-RU" b="1" i="1" dirty="0">
                <a:solidFill>
                  <a:srgbClr val="008000"/>
                </a:solidFill>
                <a:latin typeface="+mn-lt"/>
              </a:rPr>
              <a:t>нарушений </a:t>
            </a:r>
            <a:r>
              <a:rPr lang="ru-RU" b="1" i="1" dirty="0" smtClean="0">
                <a:solidFill>
                  <a:srgbClr val="008000"/>
                </a:solidFill>
                <a:latin typeface="+mn-lt"/>
              </a:rPr>
              <a:t/>
            </a:r>
            <a:br>
              <a:rPr lang="ru-RU" b="1" i="1" dirty="0" smtClean="0">
                <a:solidFill>
                  <a:srgbClr val="008000"/>
                </a:solidFill>
                <a:latin typeface="+mn-lt"/>
              </a:rPr>
            </a:br>
            <a:r>
              <a:rPr lang="ru-RU" b="1" i="1" dirty="0" smtClean="0">
                <a:solidFill>
                  <a:srgbClr val="008000"/>
                </a:solidFill>
                <a:latin typeface="+mn-lt"/>
              </a:rPr>
              <a:t>письма </a:t>
            </a:r>
            <a:r>
              <a:rPr lang="ru-RU" b="1" i="1" dirty="0">
                <a:solidFill>
                  <a:srgbClr val="008000"/>
                </a:solidFill>
                <a:latin typeface="+mn-lt"/>
              </a:rPr>
              <a:t>и чтения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85750" y="1845734"/>
            <a:ext cx="10869930" cy="4023360"/>
          </a:xfrm>
        </p:spPr>
        <p:txBody>
          <a:bodyPr>
            <a:normAutofit lnSpcReduction="10000"/>
          </a:bodyPr>
          <a:lstStyle/>
          <a:p>
            <a:pPr lvl="0">
              <a:buFont typeface="Courier New" panose="02070309020205020404" pitchFamily="49" charset="0"/>
              <a:buChar char="o"/>
            </a:pPr>
            <a:r>
              <a:rPr lang="ru-RU" sz="3200" b="1" i="1" dirty="0">
                <a:cs typeface="Times New Roman" panose="02020603050405020304" pitchFamily="18" charset="0"/>
              </a:rPr>
              <a:t>Нарушение фонематического восприятия</a:t>
            </a:r>
            <a:endParaRPr lang="ru-RU" sz="3200" b="1" i="1" dirty="0"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lvl="0">
              <a:buFont typeface="Courier New" panose="02070309020205020404" pitchFamily="49" charset="0"/>
              <a:buChar char="o"/>
            </a:pPr>
            <a:r>
              <a:rPr lang="ru-RU" sz="3200" b="1" i="1" dirty="0">
                <a:cs typeface="Times New Roman" panose="02020603050405020304" pitchFamily="18" charset="0"/>
              </a:rPr>
              <a:t>Лексико-грамматические нарушения</a:t>
            </a:r>
          </a:p>
          <a:p>
            <a:pPr lvl="0">
              <a:buFont typeface="Courier New" panose="02070309020205020404" pitchFamily="49" charset="0"/>
              <a:buChar char="o"/>
            </a:pPr>
            <a:r>
              <a:rPr lang="ru-RU" sz="3200" b="1" i="1" dirty="0" smtClean="0">
                <a:cs typeface="Times New Roman" panose="02020603050405020304" pitchFamily="18" charset="0"/>
              </a:rPr>
              <a:t>Недостаточная </a:t>
            </a:r>
            <a:r>
              <a:rPr lang="ru-RU" sz="3200" b="1" i="1" dirty="0" err="1" smtClean="0">
                <a:cs typeface="Times New Roman" panose="02020603050405020304" pitchFamily="18" charset="0"/>
              </a:rPr>
              <a:t>сформированность</a:t>
            </a:r>
            <a:r>
              <a:rPr lang="ru-RU" sz="3200" b="1" i="1" dirty="0" smtClean="0">
                <a:cs typeface="Times New Roman" panose="02020603050405020304" pitchFamily="18" charset="0"/>
              </a:rPr>
              <a:t> </a:t>
            </a:r>
          </a:p>
          <a:p>
            <a:pPr marL="0" lvl="0" indent="0">
              <a:buNone/>
            </a:pPr>
            <a:r>
              <a:rPr lang="ru-RU" sz="3200" b="1" i="1" dirty="0">
                <a:cs typeface="Times New Roman" panose="02020603050405020304" pitchFamily="18" charset="0"/>
              </a:rPr>
              <a:t> </a:t>
            </a:r>
            <a:r>
              <a:rPr lang="ru-RU" sz="3200" b="1" i="1" dirty="0" smtClean="0">
                <a:cs typeface="Times New Roman" panose="02020603050405020304" pitchFamily="18" charset="0"/>
              </a:rPr>
              <a:t>  навыков </a:t>
            </a:r>
            <a:r>
              <a:rPr lang="ru-RU" sz="3200" b="1" i="1" dirty="0">
                <a:cs typeface="Times New Roman" panose="02020603050405020304" pitchFamily="18" charset="0"/>
              </a:rPr>
              <a:t>языкового анализа и синтеза</a:t>
            </a:r>
          </a:p>
          <a:p>
            <a:pPr lvl="0">
              <a:buFont typeface="Courier New" panose="02070309020205020404" pitchFamily="49" charset="0"/>
              <a:buChar char="o"/>
            </a:pPr>
            <a:r>
              <a:rPr lang="ru-RU" sz="3200" b="1" i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>Трудности произвольной регуляции деятельности</a:t>
            </a:r>
          </a:p>
          <a:p>
            <a:pPr lvl="0">
              <a:buFont typeface="Courier New" panose="02070309020205020404" pitchFamily="49" charset="0"/>
              <a:buChar char="o"/>
            </a:pPr>
            <a:r>
              <a:rPr lang="ru-RU" sz="3200" b="1" i="1" dirty="0"/>
              <a:t>Динамические моторные трудности</a:t>
            </a:r>
          </a:p>
          <a:p>
            <a:pPr lvl="0">
              <a:buFont typeface="Courier New" panose="02070309020205020404" pitchFamily="49" charset="0"/>
              <a:buChar char="o"/>
            </a:pPr>
            <a:r>
              <a:rPr lang="ru-RU" sz="3200" b="1" i="1" dirty="0"/>
              <a:t>Зрительно-пространственные трудности</a:t>
            </a:r>
          </a:p>
          <a:p>
            <a:endParaRPr lang="ru-RU" dirty="0"/>
          </a:p>
        </p:txBody>
      </p:sp>
      <p:sp>
        <p:nvSpPr>
          <p:cNvPr id="4" name="Правая фигурная скобка 3"/>
          <p:cNvSpPr/>
          <p:nvPr/>
        </p:nvSpPr>
        <p:spPr>
          <a:xfrm>
            <a:off x="8501063" y="1845734"/>
            <a:ext cx="357188" cy="2240490"/>
          </a:xfrm>
          <a:prstGeom prst="rightBrac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8986837" y="2314575"/>
            <a:ext cx="2943225" cy="1328738"/>
          </a:xfrm>
          <a:prstGeom prst="roundRect">
            <a:avLst/>
          </a:prstGeom>
          <a:ln w="38100">
            <a:solidFill>
              <a:srgbClr val="C00000"/>
            </a:solidFill>
            <a:prstDash val="solid"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3200" b="1" i="1" dirty="0" smtClean="0"/>
              <a:t>Речевые трудности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xmlns="" val="539645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329184"/>
            <a:ext cx="10058400" cy="1874520"/>
          </a:xfrm>
        </p:spPr>
        <p:txBody>
          <a:bodyPr>
            <a:normAutofit fontScale="90000"/>
          </a:bodyPr>
          <a:lstStyle/>
          <a:p>
            <a:pPr lvl="0" algn="ctr"/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  <a:t/>
            </a:r>
            <a:br>
              <a:rPr lang="ru-RU" b="1" i="1" u="sng" dirty="0" smtClean="0">
                <a:solidFill>
                  <a:schemeClr val="accent1">
                    <a:lumMod val="75000"/>
                  </a:schemeClr>
                </a:solidFill>
                <a:cs typeface="Times New Roman" panose="02020603050405020304" pitchFamily="18" charset="0"/>
              </a:rPr>
            </a:br>
            <a:r>
              <a:rPr lang="ru-RU" sz="5300" b="1" i="1" u="sng" dirty="0" smtClean="0">
                <a:solidFill>
                  <a:srgbClr val="008000"/>
                </a:solidFill>
                <a:latin typeface="+mn-lt"/>
                <a:cs typeface="Times New Roman" panose="02020603050405020304" pitchFamily="18" charset="0"/>
              </a:rPr>
              <a:t>Трудности произвольной </a:t>
            </a:r>
            <a:br>
              <a:rPr lang="ru-RU" sz="5300" b="1" i="1" u="sng" dirty="0" smtClean="0">
                <a:solidFill>
                  <a:srgbClr val="008000"/>
                </a:solidFill>
                <a:latin typeface="+mn-lt"/>
                <a:cs typeface="Times New Roman" panose="02020603050405020304" pitchFamily="18" charset="0"/>
              </a:rPr>
            </a:br>
            <a:r>
              <a:rPr lang="ru-RU" sz="5300" b="1" i="1" u="sng" dirty="0" smtClean="0">
                <a:solidFill>
                  <a:srgbClr val="008000"/>
                </a:solidFill>
                <a:latin typeface="+mn-lt"/>
                <a:cs typeface="Times New Roman" panose="02020603050405020304" pitchFamily="18" charset="0"/>
              </a:rPr>
              <a:t>регуляции </a:t>
            </a:r>
            <a:r>
              <a:rPr lang="ru-RU" sz="5300" b="1" i="1" u="sng" dirty="0">
                <a:solidFill>
                  <a:srgbClr val="008000"/>
                </a:solidFill>
                <a:latin typeface="+mn-lt"/>
                <a:cs typeface="Times New Roman" panose="02020603050405020304" pitchFamily="18" charset="0"/>
              </a:rPr>
              <a:t>деятельности</a:t>
            </a:r>
            <a:r>
              <a:rPr lang="ru-RU" sz="5300" b="1" i="1" u="sng" dirty="0">
                <a:solidFill>
                  <a:schemeClr val="accent1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  <a:t/>
            </a:r>
            <a:br>
              <a:rPr lang="ru-RU" sz="5300" b="1" i="1" u="sng" dirty="0">
                <a:solidFill>
                  <a:schemeClr val="accent1">
                    <a:lumMod val="75000"/>
                  </a:schemeClr>
                </a:solidFill>
                <a:latin typeface="+mn-lt"/>
                <a:cs typeface="Times New Roman" panose="02020603050405020304" pitchFamily="18" charset="0"/>
              </a:rPr>
            </a:br>
            <a:endParaRPr lang="ru-RU" sz="5300" dirty="0"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3200" dirty="0" smtClean="0"/>
              <a:t>•</a:t>
            </a:r>
            <a:r>
              <a:rPr lang="ru-RU" sz="3200" b="1" dirty="0" smtClean="0"/>
              <a:t>вхождения </a:t>
            </a:r>
            <a:r>
              <a:rPr lang="ru-RU" sz="3200" b="1" dirty="0"/>
              <a:t>в </a:t>
            </a:r>
            <a:r>
              <a:rPr lang="ru-RU" sz="3200" b="1" dirty="0" smtClean="0"/>
              <a:t>задание </a:t>
            </a:r>
          </a:p>
          <a:p>
            <a:r>
              <a:rPr lang="ru-RU" sz="3200" b="1" dirty="0" smtClean="0"/>
              <a:t>•</a:t>
            </a:r>
            <a:r>
              <a:rPr lang="ru-RU" sz="3200" b="1" dirty="0"/>
              <a:t>ориентировки в </a:t>
            </a:r>
            <a:r>
              <a:rPr lang="ru-RU" sz="3200" b="1" dirty="0" smtClean="0"/>
              <a:t>задании </a:t>
            </a:r>
            <a:endParaRPr lang="ru-RU" sz="3200" b="1" dirty="0"/>
          </a:p>
          <a:p>
            <a:r>
              <a:rPr lang="ru-RU" sz="3200" b="1" dirty="0"/>
              <a:t>• </a:t>
            </a:r>
            <a:r>
              <a:rPr lang="ru-RU" sz="3200" b="1" dirty="0" smtClean="0"/>
              <a:t>планирования</a:t>
            </a:r>
            <a:endParaRPr lang="ru-RU" sz="3200" b="1" dirty="0"/>
          </a:p>
          <a:p>
            <a:r>
              <a:rPr lang="ru-RU" sz="3200" b="1" dirty="0"/>
              <a:t>• </a:t>
            </a:r>
            <a:r>
              <a:rPr lang="ru-RU" sz="3200" b="1" dirty="0" smtClean="0"/>
              <a:t>регуляции (инертность и импульсивность)</a:t>
            </a:r>
          </a:p>
          <a:p>
            <a:r>
              <a:rPr lang="ru-RU" sz="3200" b="1" dirty="0" smtClean="0"/>
              <a:t> </a:t>
            </a:r>
            <a:r>
              <a:rPr lang="ru-RU" sz="3200" b="1" dirty="0"/>
              <a:t>• </a:t>
            </a:r>
            <a:r>
              <a:rPr lang="ru-RU" sz="3200" b="1" dirty="0" smtClean="0"/>
              <a:t>контроля</a:t>
            </a:r>
            <a:endParaRPr lang="ru-RU" sz="3200" b="1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4218665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42875"/>
            <a:ext cx="10627042" cy="990982"/>
          </a:xfrm>
        </p:spPr>
        <p:txBody>
          <a:bodyPr>
            <a:noAutofit/>
          </a:bodyPr>
          <a:lstStyle/>
          <a:p>
            <a:pPr algn="ctr"/>
            <a:r>
              <a:rPr lang="ru-RU" sz="4400" b="1" i="1" dirty="0" smtClean="0">
                <a:solidFill>
                  <a:srgbClr val="008000"/>
                </a:solidFill>
                <a:latin typeface="+mn-lt"/>
              </a:rPr>
              <a:t>Проявления нарушений регуляции</a:t>
            </a:r>
            <a:br>
              <a:rPr lang="ru-RU" sz="4400" b="1" i="1" dirty="0" smtClean="0">
                <a:solidFill>
                  <a:srgbClr val="008000"/>
                </a:solidFill>
                <a:latin typeface="+mn-lt"/>
              </a:rPr>
            </a:br>
            <a:r>
              <a:rPr lang="ru-RU" sz="4400" b="1" i="1" dirty="0" smtClean="0">
                <a:solidFill>
                  <a:srgbClr val="008000"/>
                </a:solidFill>
                <a:latin typeface="+mn-lt"/>
              </a:rPr>
              <a:t> в письменной речи</a:t>
            </a:r>
            <a:endParaRPr lang="ru-RU" sz="4400" b="1" i="1" dirty="0">
              <a:solidFill>
                <a:srgbClr val="008000"/>
              </a:solidFill>
              <a:latin typeface="+mn-lt"/>
            </a:endParaRP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2660568114"/>
              </p:ext>
            </p:extLst>
          </p:nvPr>
        </p:nvGraphicFramePr>
        <p:xfrm>
          <a:off x="242888" y="1133857"/>
          <a:ext cx="11644312" cy="51383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042758">
                  <a:extLst>
                    <a:ext uri="{9D8B030D-6E8A-4147-A177-3AD203B41FA5}">
                      <a16:colId xmlns:a16="http://schemas.microsoft.com/office/drawing/2014/main" xmlns="" val="3224243025"/>
                    </a:ext>
                  </a:extLst>
                </a:gridCol>
                <a:gridCol w="5601554">
                  <a:extLst>
                    <a:ext uri="{9D8B030D-6E8A-4147-A177-3AD203B41FA5}">
                      <a16:colId xmlns:a16="http://schemas.microsoft.com/office/drawing/2014/main" xmlns="" val="2471698365"/>
                    </a:ext>
                  </a:extLst>
                </a:gridCol>
              </a:tblGrid>
              <a:tr h="373699">
                <a:tc>
                  <a:txBody>
                    <a:bodyPr/>
                    <a:lstStyle/>
                    <a:p>
                      <a:r>
                        <a:rPr lang="ru-RU" dirty="0" smtClean="0"/>
                        <a:t>Письмо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/>
                        <a:t>Чтение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85136578"/>
                  </a:ext>
                </a:extLst>
              </a:tr>
              <a:tr h="4764657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</a:t>
                      </a:r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пропуск элементов букв, букв, слогов, слов;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контаминации (слияние) двух слов в одно (всё ещё – </a:t>
                      </a:r>
                      <a:r>
                        <a:rPr lang="ru-RU" sz="2000" b="1" i="1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всёщё</a:t>
                      </a:r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);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трудности выделения предложений и слов </a:t>
                      </a:r>
                      <a:r>
                        <a:rPr lang="ru-RU" sz="2000" b="0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(замена заглавных букв строчными в начале предложения, пропуск точек, слитное написание слов с предлогами);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обилие орфографических ошибок при знании соответствующих правил;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ошибки в оформлении учебных работ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угадывающее чтение;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несоблюдение пауз и знаков препинания;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непонимание основного смысла текста, часто – подмена собственными догадками; </a:t>
                      </a:r>
                    </a:p>
                    <a:p>
                      <a:pPr>
                        <a:lnSpc>
                          <a:spcPct val="150000"/>
                        </a:lnSpc>
                      </a:pPr>
                      <a:r>
                        <a:rPr lang="ru-RU" sz="2000" b="1" i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• устойчивое отсутствие желания читать</a:t>
                      </a:r>
                    </a:p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0720585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7529117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97280" y="143728"/>
            <a:ext cx="10058400" cy="1450757"/>
          </a:xfrm>
        </p:spPr>
        <p:txBody>
          <a:bodyPr/>
          <a:lstStyle/>
          <a:p>
            <a:r>
              <a:rPr lang="ru-RU" b="1" i="1" u="sng" dirty="0">
                <a:solidFill>
                  <a:srgbClr val="008000"/>
                </a:solidFill>
                <a:latin typeface="+mn-lt"/>
              </a:rPr>
              <a:t>Основной принцип коррекции</a:t>
            </a:r>
            <a:endParaRPr lang="ru-RU" b="1" i="1" dirty="0">
              <a:solidFill>
                <a:srgbClr val="00800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1" dirty="0" smtClean="0"/>
              <a:t>действия </a:t>
            </a:r>
            <a:r>
              <a:rPr lang="ru-RU" sz="3200" i="1" dirty="0"/>
              <a:t>планирования и контроля выполняются </a:t>
            </a:r>
            <a:r>
              <a:rPr lang="ru-RU" sz="3200" i="1" dirty="0" smtClean="0"/>
              <a:t>   </a:t>
            </a:r>
            <a:r>
              <a:rPr lang="ru-RU" sz="3200" b="1" i="1" dirty="0" smtClean="0"/>
              <a:t>сначала </a:t>
            </a:r>
            <a:r>
              <a:rPr lang="ru-RU" sz="3200" b="1" i="1" dirty="0"/>
              <a:t>совместно со взрослым, </a:t>
            </a:r>
            <a:endParaRPr lang="ru-RU" sz="3200" b="1" i="1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i="1" dirty="0" smtClean="0"/>
              <a:t>максимально </a:t>
            </a:r>
            <a:r>
              <a:rPr lang="ru-RU" sz="3200" b="1" i="1" dirty="0"/>
              <a:t>развёрнуто и с внешними средствами. </a:t>
            </a:r>
            <a:endParaRPr lang="ru-RU" sz="3200" b="1" i="1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i="1" dirty="0" smtClean="0"/>
              <a:t>Постепенно </a:t>
            </a:r>
            <a:r>
              <a:rPr lang="ru-RU" sz="3200" i="1" dirty="0"/>
              <a:t>ребёнок усваивает программу </a:t>
            </a:r>
            <a:endParaRPr lang="ru-RU" sz="3200" i="1" dirty="0" smtClean="0"/>
          </a:p>
          <a:p>
            <a:pPr marL="0" indent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i="1" dirty="0" smtClean="0"/>
              <a:t>и </a:t>
            </a:r>
            <a:r>
              <a:rPr lang="ru-RU" sz="3200" b="1" i="1" dirty="0"/>
              <a:t>может самостоятельно ей следовать</a:t>
            </a:r>
            <a:r>
              <a:rPr lang="ru-RU" dirty="0"/>
              <a:t>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2655695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442913" y="514350"/>
            <a:ext cx="10140950" cy="1557338"/>
          </a:xfrm>
        </p:spPr>
        <p:txBody>
          <a:bodyPr>
            <a:noAutofit/>
          </a:bodyPr>
          <a:lstStyle/>
          <a:p>
            <a:r>
              <a:rPr lang="ru-RU" b="1" i="1" dirty="0" smtClean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 smtClean="0">
                <a:solidFill>
                  <a:srgbClr val="00B050"/>
                </a:solidFill>
                <a:latin typeface="+mn-lt"/>
              </a:rPr>
            </a:br>
            <a:r>
              <a:rPr lang="ru-RU" b="1" i="1" dirty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>
                <a:solidFill>
                  <a:srgbClr val="00B050"/>
                </a:solidFill>
                <a:latin typeface="+mn-lt"/>
              </a:rPr>
            </a:br>
            <a:r>
              <a:rPr lang="ru-RU" b="1" i="1" dirty="0">
                <a:solidFill>
                  <a:srgbClr val="008000"/>
                </a:solidFill>
                <a:latin typeface="+mn-lt"/>
              </a:rPr>
              <a:t>Задания </a:t>
            </a:r>
            <a:r>
              <a:rPr lang="ru-RU" b="1" i="1" dirty="0" smtClean="0">
                <a:solidFill>
                  <a:srgbClr val="008000"/>
                </a:solidFill>
                <a:latin typeface="+mn-lt"/>
              </a:rPr>
              <a:t>на </a:t>
            </a:r>
            <a:r>
              <a:rPr lang="ru-RU" b="1" i="1" dirty="0">
                <a:solidFill>
                  <a:srgbClr val="008000"/>
                </a:solidFill>
                <a:latin typeface="+mn-lt"/>
              </a:rPr>
              <a:t>удержание программ </a:t>
            </a:r>
            <a:r>
              <a:rPr lang="ru-RU" b="1" i="1" dirty="0" smtClean="0">
                <a:solidFill>
                  <a:srgbClr val="008000"/>
                </a:solidFill>
                <a:latin typeface="+mn-lt"/>
              </a:rPr>
              <a:t/>
            </a:r>
            <a:br>
              <a:rPr lang="ru-RU" b="1" i="1" dirty="0" smtClean="0">
                <a:solidFill>
                  <a:srgbClr val="008000"/>
                </a:solidFill>
                <a:latin typeface="+mn-lt"/>
              </a:rPr>
            </a:br>
            <a:r>
              <a:rPr lang="ru-RU" b="1" i="1" dirty="0" smtClean="0">
                <a:solidFill>
                  <a:srgbClr val="008000"/>
                </a:solidFill>
                <a:latin typeface="+mn-lt"/>
              </a:rPr>
              <a:t>на </a:t>
            </a:r>
            <a:r>
              <a:rPr lang="ru-RU" b="1" i="1" dirty="0">
                <a:solidFill>
                  <a:srgbClr val="008000"/>
                </a:solidFill>
                <a:latin typeface="+mn-lt"/>
              </a:rPr>
              <a:t>письме</a:t>
            </a:r>
            <a:r>
              <a:rPr lang="ru-RU" b="1" i="1" dirty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>
                <a:solidFill>
                  <a:srgbClr val="00B050"/>
                </a:solidFill>
                <a:latin typeface="+mn-lt"/>
              </a:rPr>
            </a:br>
            <a:endParaRPr lang="ru-RU" b="1" i="1" dirty="0">
              <a:solidFill>
                <a:srgbClr val="00B050"/>
              </a:solidFill>
              <a:latin typeface="+mn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4294967295"/>
          </p:nvPr>
        </p:nvSpPr>
        <p:spPr>
          <a:xfrm>
            <a:off x="100013" y="1600200"/>
            <a:ext cx="12091987" cy="4729163"/>
          </a:xfrm>
        </p:spPr>
        <p:txBody>
          <a:bodyPr>
            <a:normAutofit fontScale="77500" lnSpcReduction="20000"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3300" b="1" u="sng" dirty="0" smtClean="0"/>
              <a:t>Задания </a:t>
            </a:r>
            <a:r>
              <a:rPr lang="ru-RU" sz="3300" b="1" u="sng" dirty="0"/>
              <a:t>на избирательное письмо</a:t>
            </a:r>
            <a:r>
              <a:rPr lang="ru-RU" sz="3300" b="1" u="sng" dirty="0" smtClean="0"/>
              <a:t>:</a:t>
            </a:r>
          </a:p>
          <a:p>
            <a:r>
              <a:rPr lang="ru-RU" sz="3300" i="1" dirty="0" smtClean="0"/>
              <a:t>«Выпал первый снег» - «ал </a:t>
            </a:r>
            <a:r>
              <a:rPr lang="ru-RU" sz="3300" i="1" dirty="0" err="1" smtClean="0"/>
              <a:t>ый</a:t>
            </a:r>
            <a:r>
              <a:rPr lang="ru-RU" sz="3300" i="1" dirty="0" smtClean="0"/>
              <a:t> </a:t>
            </a:r>
            <a:r>
              <a:rPr lang="ru-RU" sz="3300" i="1" dirty="0" err="1" smtClean="0"/>
              <a:t>ег</a:t>
            </a:r>
            <a:r>
              <a:rPr lang="ru-RU" sz="3300" i="1" dirty="0" smtClean="0"/>
              <a:t>»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300" b="1" u="sng" dirty="0" smtClean="0"/>
              <a:t>Диктант </a:t>
            </a:r>
            <a:r>
              <a:rPr lang="ru-RU" sz="3300" b="1" u="sng" dirty="0"/>
              <a:t>с гласными/ согласными</a:t>
            </a:r>
            <a:r>
              <a:rPr lang="ru-RU" sz="3300" b="1" dirty="0"/>
              <a:t>: </a:t>
            </a:r>
            <a:endParaRPr lang="ru-RU" sz="3300" b="1" dirty="0" smtClean="0"/>
          </a:p>
          <a:p>
            <a:r>
              <a:rPr lang="ru-RU" sz="3300" i="1" dirty="0" smtClean="0"/>
              <a:t>«</a:t>
            </a:r>
            <a:r>
              <a:rPr lang="ru-RU" sz="3300" i="1" dirty="0"/>
              <a:t>У Мити есть друг Саша» </a:t>
            </a:r>
            <a:r>
              <a:rPr lang="ru-RU" sz="3300" i="1" dirty="0" smtClean="0"/>
              <a:t>- </a:t>
            </a:r>
            <a:r>
              <a:rPr lang="ru-RU" sz="3300" i="1" dirty="0"/>
              <a:t>«У _</a:t>
            </a:r>
            <a:r>
              <a:rPr lang="ru-RU" sz="3300" i="1" dirty="0" err="1"/>
              <a:t>и_и</a:t>
            </a:r>
            <a:r>
              <a:rPr lang="ru-RU" sz="3300" i="1" dirty="0"/>
              <a:t> е</a:t>
            </a:r>
            <a:r>
              <a:rPr lang="ru-RU" sz="3300" i="1" dirty="0" smtClean="0"/>
              <a:t>__ </a:t>
            </a:r>
            <a:r>
              <a:rPr lang="ru-RU" sz="3300" i="1" dirty="0"/>
              <a:t>__у_ _</a:t>
            </a:r>
            <a:r>
              <a:rPr lang="ru-RU" sz="3300" i="1" dirty="0" err="1"/>
              <a:t>а_а</a:t>
            </a:r>
            <a:r>
              <a:rPr lang="ru-RU" sz="3300" i="1" dirty="0"/>
              <a:t>» </a:t>
            </a:r>
            <a:r>
              <a:rPr lang="ru-RU" sz="3300" i="1" dirty="0" smtClean="0"/>
              <a:t>или  </a:t>
            </a:r>
            <a:r>
              <a:rPr lang="ru-RU" sz="3300" i="1" dirty="0"/>
              <a:t>«_ </a:t>
            </a:r>
            <a:r>
              <a:rPr lang="ru-RU" sz="3300" i="1" dirty="0" err="1"/>
              <a:t>М_т</a:t>
            </a:r>
            <a:r>
              <a:rPr lang="ru-RU" sz="3300" i="1" dirty="0"/>
              <a:t>_ _</a:t>
            </a:r>
            <a:r>
              <a:rPr lang="ru-RU" sz="3300" i="1" dirty="0" err="1"/>
              <a:t>сть</a:t>
            </a:r>
            <a:r>
              <a:rPr lang="ru-RU" sz="3300" i="1" dirty="0"/>
              <a:t> </a:t>
            </a:r>
            <a:r>
              <a:rPr lang="ru-RU" sz="3300" i="1" dirty="0" err="1"/>
              <a:t>др_г</a:t>
            </a:r>
            <a:r>
              <a:rPr lang="ru-RU" sz="3300" i="1" dirty="0"/>
              <a:t> </a:t>
            </a:r>
            <a:r>
              <a:rPr lang="ru-RU" sz="3300" i="1" dirty="0" err="1"/>
              <a:t>С_ш</a:t>
            </a:r>
            <a:r>
              <a:rPr lang="ru-RU" sz="3300" i="1" dirty="0"/>
              <a:t>_» 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300" b="1" u="sng" dirty="0"/>
              <a:t>Шифровка текста</a:t>
            </a:r>
            <a:r>
              <a:rPr lang="ru-RU" sz="3300" b="1" dirty="0"/>
              <a:t>: </a:t>
            </a:r>
            <a:endParaRPr lang="ru-RU" sz="3300" b="1" dirty="0" smtClean="0"/>
          </a:p>
          <a:p>
            <a:r>
              <a:rPr lang="ru-RU" sz="3300" i="1" dirty="0" smtClean="0"/>
              <a:t>«Птицы улетают на юг» - « + ! ! –»</a:t>
            </a:r>
          </a:p>
          <a:p>
            <a:pPr>
              <a:buFont typeface="Wingdings" panose="05000000000000000000" pitchFamily="2" charset="2"/>
              <a:buChar char="§"/>
            </a:pPr>
            <a:r>
              <a:rPr lang="ru-RU" sz="3300" b="1" u="sng" dirty="0" smtClean="0"/>
              <a:t>Цифровой диктант</a:t>
            </a:r>
            <a:r>
              <a:rPr lang="ru-RU" sz="3300" b="1" dirty="0" smtClean="0"/>
              <a:t>: </a:t>
            </a:r>
          </a:p>
          <a:p>
            <a:r>
              <a:rPr lang="ru-RU" sz="3300" i="1" dirty="0" smtClean="0"/>
              <a:t>«</a:t>
            </a:r>
            <a:r>
              <a:rPr lang="ru-RU" sz="3300" i="1" dirty="0"/>
              <a:t>Хомяк бежит в свою норку» </a:t>
            </a:r>
            <a:r>
              <a:rPr lang="ru-RU" sz="3300" i="1" dirty="0" smtClean="0"/>
              <a:t>-  «55145»</a:t>
            </a:r>
            <a:endParaRPr lang="ru-RU" sz="3300" i="1" dirty="0"/>
          </a:p>
          <a:p>
            <a:pPr>
              <a:buFont typeface="Wingdings" panose="05000000000000000000" pitchFamily="2" charset="2"/>
              <a:buChar char="§"/>
            </a:pPr>
            <a:r>
              <a:rPr lang="ru-RU" sz="3300" b="1" u="sng" dirty="0"/>
              <a:t>Письмо слов наоборот: </a:t>
            </a:r>
            <a:endParaRPr lang="ru-RU" sz="3300" b="1" u="sng" dirty="0" smtClean="0"/>
          </a:p>
          <a:p>
            <a:r>
              <a:rPr lang="ru-RU" sz="3300" i="1" dirty="0" smtClean="0"/>
              <a:t>«</a:t>
            </a:r>
            <a:r>
              <a:rPr lang="ru-RU" sz="3300" i="1" dirty="0"/>
              <a:t>книга» – «</a:t>
            </a:r>
            <a:r>
              <a:rPr lang="ru-RU" sz="3300" i="1" dirty="0" err="1"/>
              <a:t>агинк</a:t>
            </a:r>
            <a:r>
              <a:rPr lang="ru-RU" sz="3300" i="1" dirty="0"/>
              <a:t>». </a:t>
            </a:r>
          </a:p>
          <a:p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xmlns="" val="37916251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half" idx="4294967295"/>
          </p:nvPr>
        </p:nvSpPr>
        <p:spPr>
          <a:xfrm>
            <a:off x="8772524" y="1357313"/>
            <a:ext cx="3419475" cy="4511675"/>
          </a:xfrm>
        </p:spPr>
        <p:txBody>
          <a:bodyPr>
            <a:normAutofit/>
          </a:bodyPr>
          <a:lstStyle/>
          <a:p>
            <a:endParaRPr lang="ru-RU" sz="3200" b="1" dirty="0" smtClean="0"/>
          </a:p>
          <a:p>
            <a:endParaRPr lang="ru-RU" sz="3200" b="1" dirty="0"/>
          </a:p>
          <a:p>
            <a:r>
              <a:rPr lang="ru-RU" sz="3200" b="1" dirty="0" smtClean="0">
                <a:solidFill>
                  <a:schemeClr val="accent2">
                    <a:lumMod val="75000"/>
                  </a:schemeClr>
                </a:solidFill>
              </a:rPr>
              <a:t>Учимся усваивать программу и следовать ей</a:t>
            </a:r>
            <a:endParaRPr lang="ru-RU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824459" y="251372"/>
            <a:ext cx="10671175" cy="1870075"/>
          </a:xfrm>
        </p:spPr>
        <p:txBody>
          <a:bodyPr>
            <a:noAutofit/>
          </a:bodyPr>
          <a:lstStyle/>
          <a:p>
            <a:r>
              <a:rPr lang="ru-RU" b="1" i="1" dirty="0" smtClean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 smtClean="0">
                <a:solidFill>
                  <a:srgbClr val="00B050"/>
                </a:solidFill>
                <a:latin typeface="+mn-lt"/>
              </a:rPr>
            </a:br>
            <a:r>
              <a:rPr lang="ru-RU" b="1" i="1" dirty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>
                <a:solidFill>
                  <a:srgbClr val="00B050"/>
                </a:solidFill>
                <a:latin typeface="+mn-lt"/>
              </a:rPr>
            </a:br>
            <a:r>
              <a:rPr lang="ru-RU" b="1" i="1" dirty="0" smtClean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 smtClean="0">
                <a:solidFill>
                  <a:srgbClr val="00B050"/>
                </a:solidFill>
                <a:latin typeface="+mn-lt"/>
              </a:rPr>
            </a:br>
            <a:r>
              <a:rPr lang="ru-RU" b="1" i="1" dirty="0" smtClean="0">
                <a:solidFill>
                  <a:srgbClr val="008000"/>
                </a:solidFill>
                <a:latin typeface="+mn-lt"/>
              </a:rPr>
              <a:t>Работа с произвольной регуляцией </a:t>
            </a:r>
            <a:br>
              <a:rPr lang="ru-RU" b="1" i="1" dirty="0" smtClean="0">
                <a:solidFill>
                  <a:srgbClr val="008000"/>
                </a:solidFill>
                <a:latin typeface="+mn-lt"/>
              </a:rPr>
            </a:br>
            <a:r>
              <a:rPr lang="ru-RU" b="1" i="1" dirty="0" smtClean="0">
                <a:solidFill>
                  <a:srgbClr val="008000"/>
                </a:solidFill>
                <a:latin typeface="+mn-lt"/>
              </a:rPr>
              <a:t>на материале чтения</a:t>
            </a:r>
            <a:r>
              <a:rPr lang="ru-RU" dirty="0">
                <a:solidFill>
                  <a:srgbClr val="00B050"/>
                </a:solidFill>
                <a:latin typeface="+mn-lt"/>
              </a:rPr>
              <a:t/>
            </a:r>
            <a:br>
              <a:rPr lang="ru-RU" dirty="0">
                <a:solidFill>
                  <a:srgbClr val="00B050"/>
                </a:solidFill>
                <a:latin typeface="+mn-lt"/>
              </a:rPr>
            </a:br>
            <a:endParaRPr lang="ru-RU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3074" name="Picture 2" descr="https://cf2.ppt-online.org/files2/slide/p/PcTzMGp3v4horkNQFHdung67UR1D9bWOaSAs2qBIV/slide-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8093" y="1483566"/>
            <a:ext cx="8644431" cy="48457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670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 idx="4294967295"/>
          </p:nvPr>
        </p:nvSpPr>
        <p:spPr>
          <a:xfrm>
            <a:off x="547688" y="287338"/>
            <a:ext cx="11644312" cy="798512"/>
          </a:xfrm>
        </p:spPr>
        <p:txBody>
          <a:bodyPr/>
          <a:lstStyle/>
          <a:p>
            <a:r>
              <a:rPr lang="ru-RU" b="1" i="1" u="sng" dirty="0">
                <a:solidFill>
                  <a:srgbClr val="00B050"/>
                </a:solidFill>
                <a:latin typeface="+mn-lt"/>
              </a:rPr>
              <a:t>Чтение букв /слогов /слов «по правилам»</a:t>
            </a:r>
            <a:endParaRPr lang="ru-RU" b="1" i="1" dirty="0">
              <a:solidFill>
                <a:srgbClr val="00B050"/>
              </a:solidFill>
              <a:latin typeface="+mn-lt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085850"/>
            <a:ext cx="6553200" cy="5065713"/>
          </a:xfrm>
        </p:spPr>
      </p:pic>
      <p:sp>
        <p:nvSpPr>
          <p:cNvPr id="6" name="Прямоугольник 5"/>
          <p:cNvSpPr/>
          <p:nvPr/>
        </p:nvSpPr>
        <p:spPr>
          <a:xfrm>
            <a:off x="6972300" y="1371600"/>
            <a:ext cx="521970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ea typeface="Calibri" panose="020F0502020204030204" pitchFamily="34" charset="0"/>
              </a:rPr>
              <a:t>читать </a:t>
            </a:r>
            <a:r>
              <a:rPr lang="ru-RU" sz="2400" b="1" dirty="0">
                <a:ea typeface="Calibri" panose="020F0502020204030204" pitchFamily="34" charset="0"/>
              </a:rPr>
              <a:t>по столбцам/ строкам; </a:t>
            </a:r>
            <a:endParaRPr lang="ru-RU" sz="2400" b="1" dirty="0" smtClean="0">
              <a:ea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ea typeface="Calibri" panose="020F0502020204030204" pitchFamily="34" charset="0"/>
              </a:rPr>
              <a:t>читать </a:t>
            </a:r>
            <a:r>
              <a:rPr lang="ru-RU" sz="2400" b="1" dirty="0">
                <a:ea typeface="Calibri" panose="020F0502020204030204" pitchFamily="34" charset="0"/>
              </a:rPr>
              <a:t>по строчкам строчные буквы, а заглавные – по столбикам; </a:t>
            </a:r>
            <a:endParaRPr lang="ru-RU" sz="2400" b="1" dirty="0" smtClean="0">
              <a:ea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ea typeface="Calibri" panose="020F0502020204030204" pitchFamily="34" charset="0"/>
              </a:rPr>
              <a:t>тихо </a:t>
            </a:r>
            <a:r>
              <a:rPr lang="ru-RU" sz="2400" b="1" dirty="0">
                <a:ea typeface="Calibri" panose="020F0502020204030204" pitchFamily="34" charset="0"/>
              </a:rPr>
              <a:t>читать слоги со строчными буквами, громко – с заглавными; - хлопать, когда читаем слоги из заглавных букв; </a:t>
            </a:r>
            <a:endParaRPr lang="ru-RU" sz="2400" b="1" dirty="0" smtClean="0">
              <a:ea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ea typeface="Calibri" panose="020F0502020204030204" pitchFamily="34" charset="0"/>
              </a:rPr>
              <a:t>стучать</a:t>
            </a:r>
            <a:r>
              <a:rPr lang="ru-RU" sz="2400" b="1" dirty="0">
                <a:ea typeface="Calibri" panose="020F0502020204030204" pitchFamily="34" charset="0"/>
              </a:rPr>
              <a:t>, если в слоге есть буква «А</a:t>
            </a:r>
            <a:r>
              <a:rPr lang="ru-RU" sz="2400" b="1" dirty="0" smtClean="0">
                <a:ea typeface="Calibri" panose="020F0502020204030204" pitchFamily="34" charset="0"/>
              </a:rPr>
              <a:t>»;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b="1" dirty="0" smtClean="0">
                <a:ea typeface="Calibri" panose="020F0502020204030204" pitchFamily="34" charset="0"/>
              </a:rPr>
              <a:t>- </a:t>
            </a:r>
            <a:r>
              <a:rPr lang="ru-RU" sz="2400" b="1" dirty="0">
                <a:ea typeface="Calibri" panose="020F0502020204030204" pitchFamily="34" charset="0"/>
              </a:rPr>
              <a:t>выполнять различные движения при чтении разных гласных букв и </a:t>
            </a:r>
            <a:endParaRPr lang="ru-RU" sz="2400" b="1" dirty="0"/>
          </a:p>
        </p:txBody>
      </p:sp>
    </p:spTree>
    <p:extLst>
      <p:ext uri="{BB962C8B-B14F-4D97-AF65-F5344CB8AC3E}">
        <p14:creationId xmlns:p14="http://schemas.microsoft.com/office/powerpoint/2010/main" xmlns="" val="89587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57176" y="142876"/>
            <a:ext cx="5666411" cy="2987343"/>
          </a:xfrm>
          <a:prstGeom prst="rect">
            <a:avLst/>
          </a:prstGeom>
        </p:spPr>
      </p:pic>
      <p:pic>
        <p:nvPicPr>
          <p:cNvPr id="3" name="document_5393616773515847848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4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923587" y="2844165"/>
            <a:ext cx="6268413" cy="34528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41641759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 idx="4294967295"/>
          </p:nvPr>
        </p:nvSpPr>
        <p:spPr>
          <a:xfrm>
            <a:off x="2133600" y="287338"/>
            <a:ext cx="10058400" cy="1449387"/>
          </a:xfrm>
        </p:spPr>
        <p:txBody>
          <a:bodyPr>
            <a:normAutofit fontScale="90000"/>
          </a:bodyPr>
          <a:lstStyle/>
          <a:p>
            <a:r>
              <a:rPr lang="ru-RU" b="1" i="1" dirty="0" smtClean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 smtClean="0">
                <a:solidFill>
                  <a:srgbClr val="00B050"/>
                </a:solidFill>
                <a:latin typeface="+mn-lt"/>
              </a:rPr>
            </a:br>
            <a:r>
              <a:rPr lang="ru-RU" b="1" i="1" dirty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>
                <a:solidFill>
                  <a:srgbClr val="00B050"/>
                </a:solidFill>
                <a:latin typeface="+mn-lt"/>
              </a:rPr>
            </a:br>
            <a:r>
              <a:rPr lang="ru-RU" b="1" i="1" dirty="0" smtClean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 smtClean="0">
                <a:solidFill>
                  <a:srgbClr val="00B050"/>
                </a:solidFill>
                <a:latin typeface="+mn-lt"/>
              </a:rPr>
            </a:br>
            <a:r>
              <a:rPr lang="ru-RU" b="1" i="1" dirty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>
                <a:solidFill>
                  <a:srgbClr val="00B050"/>
                </a:solidFill>
                <a:latin typeface="+mn-lt"/>
              </a:rPr>
            </a:br>
            <a:r>
              <a:rPr lang="ru-RU" b="1" i="1" dirty="0" smtClean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 smtClean="0">
                <a:solidFill>
                  <a:srgbClr val="00B050"/>
                </a:solidFill>
                <a:latin typeface="+mn-lt"/>
              </a:rPr>
            </a:br>
            <a:r>
              <a:rPr lang="ru-RU" b="1" i="1" dirty="0" smtClean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 smtClean="0">
                <a:solidFill>
                  <a:srgbClr val="00B050"/>
                </a:solidFill>
                <a:latin typeface="+mn-lt"/>
              </a:rPr>
            </a:br>
            <a:r>
              <a:rPr lang="ru-RU" b="1" i="1" dirty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>
                <a:solidFill>
                  <a:srgbClr val="00B050"/>
                </a:solidFill>
                <a:latin typeface="+mn-lt"/>
              </a:rPr>
            </a:br>
            <a:r>
              <a:rPr lang="ru-RU" b="1" i="1" dirty="0" smtClean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 smtClean="0">
                <a:solidFill>
                  <a:srgbClr val="00B050"/>
                </a:solidFill>
                <a:latin typeface="+mn-lt"/>
              </a:rPr>
            </a:br>
            <a:r>
              <a:rPr lang="ru-RU" b="1" i="1" dirty="0">
                <a:solidFill>
                  <a:srgbClr val="00B050"/>
                </a:solidFill>
                <a:latin typeface="+mn-lt"/>
              </a:rPr>
              <a:t/>
            </a:r>
            <a:br>
              <a:rPr lang="ru-RU" b="1" i="1" dirty="0">
                <a:solidFill>
                  <a:srgbClr val="00B050"/>
                </a:solidFill>
                <a:latin typeface="+mn-lt"/>
              </a:rPr>
            </a:br>
            <a:endParaRPr lang="ru-RU" dirty="0"/>
          </a:p>
        </p:txBody>
      </p:sp>
      <p:sp>
        <p:nvSpPr>
          <p:cNvPr id="10" name="Объект 9"/>
          <p:cNvSpPr>
            <a:spLocks noGrp="1"/>
          </p:cNvSpPr>
          <p:nvPr>
            <p:ph sz="half" idx="4294967295"/>
          </p:nvPr>
        </p:nvSpPr>
        <p:spPr>
          <a:xfrm>
            <a:off x="8243888" y="400050"/>
            <a:ext cx="3948112" cy="5468938"/>
          </a:xfrm>
        </p:spPr>
        <p:txBody>
          <a:bodyPr>
            <a:normAutofit/>
          </a:bodyPr>
          <a:lstStyle/>
          <a:p>
            <a:endParaRPr lang="ru-RU" sz="3600" b="1" i="1" dirty="0" smtClean="0">
              <a:solidFill>
                <a:srgbClr val="00B050"/>
              </a:solidFill>
            </a:endParaRPr>
          </a:p>
          <a:p>
            <a:endParaRPr lang="ru-RU" sz="3600" b="1" i="1" dirty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ru-RU" sz="3600" b="1" i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ru-RU" sz="3600" b="1" i="1" dirty="0" smtClean="0">
                <a:solidFill>
                  <a:srgbClr val="00B050"/>
                </a:solidFill>
              </a:rPr>
              <a:t>Учимся </a:t>
            </a:r>
            <a:r>
              <a:rPr lang="ru-RU" sz="3600" b="1" i="1" dirty="0">
                <a:solidFill>
                  <a:srgbClr val="00B050"/>
                </a:solidFill>
              </a:rPr>
              <a:t>усваивать </a:t>
            </a:r>
            <a:r>
              <a:rPr lang="ru-RU" sz="3600" b="1" i="1" dirty="0" smtClean="0">
                <a:solidFill>
                  <a:srgbClr val="00B050"/>
                </a:solidFill>
              </a:rPr>
              <a:t>программу</a:t>
            </a:r>
            <a:r>
              <a:rPr lang="ru-RU" sz="3600" b="1" i="1" dirty="0">
                <a:solidFill>
                  <a:srgbClr val="00B050"/>
                </a:solidFill>
              </a:rPr>
              <a:t/>
            </a:r>
            <a:br>
              <a:rPr lang="ru-RU" sz="3600" b="1" i="1" dirty="0">
                <a:solidFill>
                  <a:srgbClr val="00B050"/>
                </a:solidFill>
              </a:rPr>
            </a:br>
            <a:r>
              <a:rPr lang="ru-RU" sz="3600" b="1" i="1" dirty="0" smtClean="0">
                <a:solidFill>
                  <a:srgbClr val="00B050"/>
                </a:solidFill>
              </a:rPr>
              <a:t>и </a:t>
            </a:r>
            <a:r>
              <a:rPr lang="ru-RU" sz="3600" b="1" i="1" dirty="0">
                <a:solidFill>
                  <a:srgbClr val="00B050"/>
                </a:solidFill>
              </a:rPr>
              <a:t>следовать ей</a:t>
            </a:r>
            <a: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  <a:t/>
            </a:r>
            <a:br>
              <a:rPr lang="ru-RU" sz="3600" b="1" dirty="0">
                <a:solidFill>
                  <a:schemeClr val="accent2">
                    <a:lumMod val="75000"/>
                  </a:schemeClr>
                </a:solidFill>
              </a:rPr>
            </a:br>
            <a:endParaRPr lang="ru-RU" sz="3600" dirty="0"/>
          </a:p>
        </p:txBody>
      </p:sp>
      <p:pic>
        <p:nvPicPr>
          <p:cNvPr id="1034" name="Picture 10" descr="https://veronikaa.ru/wp-content/uploads/2018/12/akademia_malysha_tochka_za_tochkoi_do_20_2.jpg"/>
          <p:cNvPicPr>
            <a:picLocks noGrp="1" noChangeAspect="1" noChangeArrowheads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584200"/>
            <a:ext cx="8102600" cy="5470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344763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Объект 5"/>
          <p:cNvSpPr>
            <a:spLocks noGrp="1"/>
          </p:cNvSpPr>
          <p:nvPr>
            <p:ph sz="half" idx="4294967295"/>
          </p:nvPr>
        </p:nvSpPr>
        <p:spPr>
          <a:xfrm>
            <a:off x="4549775" y="600075"/>
            <a:ext cx="7642225" cy="5268913"/>
          </a:xfrm>
        </p:spPr>
        <p:txBody>
          <a:bodyPr/>
          <a:lstStyle/>
          <a:p>
            <a:pPr>
              <a:buFont typeface="Wingdings" panose="05000000000000000000" pitchFamily="2" charset="2"/>
              <a:buChar char="§"/>
            </a:pPr>
            <a:r>
              <a:rPr lang="ru-RU" sz="3600" b="1" i="1" dirty="0" smtClean="0">
                <a:solidFill>
                  <a:srgbClr val="00B050"/>
                </a:solidFill>
              </a:rPr>
              <a:t>Рисуем по диктовку взрослого</a:t>
            </a:r>
          </a:p>
          <a:p>
            <a:pPr>
              <a:buFont typeface="Wingdings" panose="05000000000000000000" pitchFamily="2" charset="2"/>
              <a:buChar char="§"/>
            </a:pPr>
            <a:endParaRPr lang="ru-RU" sz="3600" b="1" i="1" dirty="0" smtClean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3600" b="1" i="1" dirty="0" smtClean="0">
                <a:solidFill>
                  <a:srgbClr val="00B050"/>
                </a:solidFill>
              </a:rPr>
              <a:t>Копируем образец</a:t>
            </a:r>
          </a:p>
          <a:p>
            <a:pPr>
              <a:buFont typeface="Wingdings" panose="05000000000000000000" pitchFamily="2" charset="2"/>
              <a:buChar char="§"/>
            </a:pPr>
            <a:endParaRPr lang="ru-RU" sz="3600" b="1" i="1" dirty="0" smtClean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3600" b="1" i="1" dirty="0" smtClean="0">
                <a:solidFill>
                  <a:srgbClr val="00B050"/>
                </a:solidFill>
              </a:rPr>
              <a:t>Рисуем по наглядно заданной программе</a:t>
            </a:r>
          </a:p>
          <a:p>
            <a:pPr>
              <a:buFont typeface="Wingdings" panose="05000000000000000000" pitchFamily="2" charset="2"/>
              <a:buChar char="§"/>
            </a:pPr>
            <a:endParaRPr lang="ru-RU" sz="3600" b="1" i="1" dirty="0" smtClean="0">
              <a:solidFill>
                <a:srgbClr val="00B05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ru-RU" sz="3600" b="1" i="1" dirty="0" smtClean="0">
                <a:solidFill>
                  <a:srgbClr val="00B050"/>
                </a:solidFill>
              </a:rPr>
              <a:t>Создаем программу по картинке</a:t>
            </a:r>
            <a:endParaRPr lang="ru-RU" sz="3600" b="1" i="1" dirty="0">
              <a:solidFill>
                <a:srgbClr val="00B050"/>
              </a:solidFill>
            </a:endParaRPr>
          </a:p>
          <a:p>
            <a:endParaRPr lang="ru-RU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38097" y="600075"/>
            <a:ext cx="3641870" cy="53140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0131585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992980"/>
            <a:ext cx="5514975" cy="4136231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829301" y="992980"/>
            <a:ext cx="6257924" cy="45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531850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28625" y="71437"/>
            <a:ext cx="11334750" cy="6215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413271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Объект 6"/>
          <p:cNvPicPr>
            <a:picLocks noGrp="1" noChangeAspect="1"/>
          </p:cNvPicPr>
          <p:nvPr>
            <p:ph sz="half"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0013" y="224698"/>
            <a:ext cx="8286750" cy="5990365"/>
          </a:xfrm>
        </p:spPr>
      </p:pic>
      <p:sp>
        <p:nvSpPr>
          <p:cNvPr id="9" name="Объект 8"/>
          <p:cNvSpPr>
            <a:spLocks noGrp="1"/>
          </p:cNvSpPr>
          <p:nvPr>
            <p:ph sz="half" idx="4294967295"/>
          </p:nvPr>
        </p:nvSpPr>
        <p:spPr>
          <a:xfrm>
            <a:off x="9148763" y="357188"/>
            <a:ext cx="3043237" cy="5511800"/>
          </a:xfrm>
        </p:spPr>
        <p:txBody>
          <a:bodyPr/>
          <a:lstStyle/>
          <a:p>
            <a:endParaRPr lang="ru-RU" sz="3600" b="1" i="1" dirty="0" smtClean="0">
              <a:solidFill>
                <a:srgbClr val="00B050"/>
              </a:solidFill>
            </a:endParaRPr>
          </a:p>
          <a:p>
            <a:endParaRPr lang="ru-RU" sz="3600" b="1" i="1" dirty="0">
              <a:solidFill>
                <a:srgbClr val="00B050"/>
              </a:solidFill>
            </a:endParaRPr>
          </a:p>
          <a:p>
            <a:r>
              <a:rPr lang="ru-RU" sz="3600" b="1" i="1" dirty="0" smtClean="0">
                <a:solidFill>
                  <a:srgbClr val="00B050"/>
                </a:solidFill>
              </a:rPr>
              <a:t>Показ </a:t>
            </a:r>
            <a:r>
              <a:rPr lang="ru-RU" sz="3600" b="1" i="1" dirty="0">
                <a:solidFill>
                  <a:srgbClr val="00B050"/>
                </a:solidFill>
              </a:rPr>
              <a:t>по порядку в таблицах, </a:t>
            </a:r>
            <a:br>
              <a:rPr lang="ru-RU" sz="3600" b="1" i="1" dirty="0">
                <a:solidFill>
                  <a:srgbClr val="00B050"/>
                </a:solidFill>
              </a:rPr>
            </a:br>
            <a:r>
              <a:rPr lang="ru-RU" sz="3600" b="1" i="1" dirty="0">
                <a:solidFill>
                  <a:srgbClr val="00B050"/>
                </a:solidFill>
              </a:rPr>
              <a:t>движение по </a:t>
            </a:r>
            <a:r>
              <a:rPr lang="ru-RU" sz="3600" b="1" i="1" dirty="0" smtClean="0">
                <a:solidFill>
                  <a:srgbClr val="00B050"/>
                </a:solidFill>
              </a:rPr>
              <a:t>числовому </a:t>
            </a:r>
            <a:r>
              <a:rPr lang="ru-RU" sz="3600" b="1" i="1" dirty="0">
                <a:solidFill>
                  <a:srgbClr val="00B050"/>
                </a:solidFill>
              </a:rPr>
              <a:t>ряду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25979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42987" y="214313"/>
            <a:ext cx="10186988" cy="6057900"/>
          </a:xfrm>
        </p:spPr>
      </p:pic>
    </p:spTree>
    <p:extLst>
      <p:ext uri="{BB962C8B-B14F-4D97-AF65-F5344CB8AC3E}">
        <p14:creationId xmlns:p14="http://schemas.microsoft.com/office/powerpoint/2010/main" xmlns="" val="1467644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28600" y="100013"/>
            <a:ext cx="9058275" cy="6150215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386888" y="457200"/>
            <a:ext cx="2614612" cy="5411895"/>
          </a:xfrm>
        </p:spPr>
        <p:txBody>
          <a:bodyPr/>
          <a:lstStyle/>
          <a:p>
            <a:endParaRPr lang="ru-RU" dirty="0" smtClean="0"/>
          </a:p>
          <a:p>
            <a:pPr marL="0" indent="0">
              <a:buNone/>
            </a:pPr>
            <a:r>
              <a:rPr lang="ru-RU" sz="3600" b="1" i="1" dirty="0" smtClean="0">
                <a:solidFill>
                  <a:srgbClr val="00B050"/>
                </a:solidFill>
              </a:rPr>
              <a:t>Шифровки:</a:t>
            </a:r>
          </a:p>
          <a:p>
            <a:pPr marL="0" indent="0">
              <a:buNone/>
            </a:pPr>
            <a:endParaRPr lang="ru-RU" sz="3600" b="1" i="1" dirty="0" smtClean="0">
              <a:solidFill>
                <a:srgbClr val="00B050"/>
              </a:solidFill>
            </a:endParaRP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600" b="1" i="1" dirty="0" smtClean="0">
                <a:solidFill>
                  <a:srgbClr val="00B050"/>
                </a:solidFill>
              </a:rPr>
              <a:t>работа по </a:t>
            </a:r>
          </a:p>
          <a:p>
            <a:pPr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ru-RU" sz="3600" b="1" i="1" dirty="0" smtClean="0">
                <a:solidFill>
                  <a:srgbClr val="00B050"/>
                </a:solidFill>
              </a:rPr>
              <a:t>заданной программе</a:t>
            </a:r>
            <a:endParaRPr lang="ru-RU" sz="36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58926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28588" y="242888"/>
            <a:ext cx="9201150" cy="5929312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9329738" y="242888"/>
            <a:ext cx="2557462" cy="5929312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r>
              <a:rPr lang="ru-RU" sz="3600" b="1" i="1" dirty="0">
                <a:solidFill>
                  <a:srgbClr val="00B050"/>
                </a:solidFill>
              </a:rPr>
              <a:t>Шифровки</a:t>
            </a:r>
          </a:p>
          <a:p>
            <a:endParaRPr lang="ru-RU" dirty="0" smtClean="0"/>
          </a:p>
          <a:p>
            <a:r>
              <a:rPr lang="ru-RU" sz="3600" b="1" i="1" dirty="0" smtClean="0">
                <a:solidFill>
                  <a:srgbClr val="00B050"/>
                </a:solidFill>
              </a:rPr>
              <a:t>Программа с условием. </a:t>
            </a:r>
          </a:p>
        </p:txBody>
      </p:sp>
    </p:spTree>
    <p:extLst>
      <p:ext uri="{BB962C8B-B14F-4D97-AF65-F5344CB8AC3E}">
        <p14:creationId xmlns:p14="http://schemas.microsoft.com/office/powerpoint/2010/main" xmlns="" val="2554531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sz="half" idx="4294967295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171450"/>
            <a:ext cx="8772525" cy="6157913"/>
          </a:xfrm>
        </p:spPr>
      </p:pic>
      <p:sp>
        <p:nvSpPr>
          <p:cNvPr id="4" name="Объект 3"/>
          <p:cNvSpPr>
            <a:spLocks noGrp="1"/>
          </p:cNvSpPr>
          <p:nvPr>
            <p:ph sz="half" idx="4294967295"/>
          </p:nvPr>
        </p:nvSpPr>
        <p:spPr>
          <a:xfrm>
            <a:off x="8772525" y="400050"/>
            <a:ext cx="3419475" cy="5468938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  <a:p>
            <a:endParaRPr lang="ru-RU" dirty="0" smtClean="0"/>
          </a:p>
          <a:p>
            <a:endParaRPr lang="ru-RU" dirty="0"/>
          </a:p>
          <a:p>
            <a:r>
              <a:rPr lang="ru-RU" sz="3600" b="1" i="1" dirty="0" smtClean="0">
                <a:solidFill>
                  <a:srgbClr val="00B050"/>
                </a:solidFill>
              </a:rPr>
              <a:t>«Конфликтный материал</a:t>
            </a:r>
            <a:endParaRPr lang="ru-RU" sz="3600" b="1" i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517622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557213" y="471488"/>
            <a:ext cx="11315700" cy="5170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4400" b="1" i="1" dirty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Подобные упражнения способствуют </a:t>
            </a:r>
            <a:r>
              <a:rPr lang="ru-RU" sz="4400" b="1" i="1" u="sng" dirty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коррекции ошибок чтения и письма</a:t>
            </a:r>
            <a:r>
              <a:rPr lang="ru-RU" sz="4400" b="1" i="1" dirty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endParaRPr lang="ru-RU" sz="4400" b="1" i="1" dirty="0" smtClean="0">
              <a:solidFill>
                <a:srgbClr val="00B050"/>
              </a:solidFill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0"/>
              </a:spcAft>
            </a:pPr>
            <a:r>
              <a:rPr lang="ru-RU" sz="4400" b="1" i="1" dirty="0" smtClean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а </a:t>
            </a:r>
            <a:r>
              <a:rPr lang="ru-RU" sz="4400" b="1" i="1" dirty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также </a:t>
            </a:r>
            <a:r>
              <a:rPr lang="ru-RU" sz="4400" b="1" i="1" u="sng" dirty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улучшают учебную деятельность</a:t>
            </a:r>
            <a:r>
              <a:rPr lang="ru-RU" sz="4400" b="1" i="1" dirty="0">
                <a:solidFill>
                  <a:srgbClr val="00B050"/>
                </a:solidFill>
                <a:ea typeface="Calibri" panose="020F0502020204030204" pitchFamily="34" charset="0"/>
                <a:cs typeface="Times New Roman" panose="02020603050405020304" pitchFamily="18" charset="0"/>
              </a:rPr>
              <a:t> детей, влияя на возможность произвольной регуляции</a:t>
            </a:r>
            <a:r>
              <a:rPr lang="ru-RU" dirty="0">
                <a:solidFill>
                  <a:srgbClr val="00B05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600" dirty="0">
              <a:solidFill>
                <a:srgbClr val="00B05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945918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idx="4294967295"/>
          </p:nvPr>
        </p:nvSpPr>
        <p:spPr>
          <a:xfrm>
            <a:off x="2133600" y="287338"/>
            <a:ext cx="10058400" cy="3398837"/>
          </a:xfrm>
        </p:spPr>
        <p:txBody>
          <a:bodyPr>
            <a:normAutofit/>
          </a:bodyPr>
          <a:lstStyle/>
          <a:p>
            <a:r>
              <a:rPr lang="ru-RU" b="1" i="1" dirty="0">
                <a:solidFill>
                  <a:srgbClr val="00B050"/>
                </a:solidFill>
                <a:latin typeface="+mn-lt"/>
              </a:rPr>
              <a:t> </a:t>
            </a:r>
            <a:r>
              <a:rPr lang="ru-RU" b="1" i="1" dirty="0" smtClean="0">
                <a:solidFill>
                  <a:srgbClr val="00B050"/>
                </a:solidFill>
                <a:latin typeface="+mn-lt"/>
              </a:rPr>
              <a:t>  </a:t>
            </a:r>
            <a:r>
              <a:rPr lang="ru-RU" sz="6000" b="1" i="1" dirty="0" smtClean="0">
                <a:solidFill>
                  <a:srgbClr val="00B050"/>
                </a:solidFill>
                <a:latin typeface="+mn-lt"/>
              </a:rPr>
              <a:t>Спасибо за внимание</a:t>
            </a:r>
            <a:endParaRPr lang="ru-RU" sz="6000" b="1" i="1" dirty="0">
              <a:solidFill>
                <a:srgbClr val="00B050"/>
              </a:solidFill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60125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411</TotalTime>
  <Words>487</Words>
  <Application>Microsoft Office PowerPoint</Application>
  <PresentationFormat>Произвольный</PresentationFormat>
  <Paragraphs>108</Paragraphs>
  <Slides>23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24" baseType="lpstr">
      <vt:lpstr>Ретро</vt:lpstr>
      <vt:lpstr>Упражнения  для коррекции регуляторных трудностей</vt:lpstr>
      <vt:lpstr>Слайд 2</vt:lpstr>
      <vt:lpstr>Нарушения письма  </vt:lpstr>
      <vt:lpstr>Слайд 4</vt:lpstr>
      <vt:lpstr>  Причины нарушений  письма и чтения</vt:lpstr>
      <vt:lpstr>                Трудности произвольной  регуляции деятельности </vt:lpstr>
      <vt:lpstr>Проявления нарушений регуляции  в письменной речи</vt:lpstr>
      <vt:lpstr>Основной принцип коррекции</vt:lpstr>
      <vt:lpstr>  Задания на удержание программ  на письме </vt:lpstr>
      <vt:lpstr>   Работа с произвольной регуляцией  на материале чтения </vt:lpstr>
      <vt:lpstr>Чтение букв /слогов /слов «по правилам»</vt:lpstr>
      <vt:lpstr>Слайд 12</vt:lpstr>
      <vt:lpstr>         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   Спасибо за внимание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Упражнения  для коррекции регуляторных трудностей</dc:title>
  <dc:creator>ir.barykina2010@yandex.ru</dc:creator>
  <cp:lastModifiedBy>123</cp:lastModifiedBy>
  <cp:revision>41</cp:revision>
  <dcterms:created xsi:type="dcterms:W3CDTF">2023-05-01T18:09:59Z</dcterms:created>
  <dcterms:modified xsi:type="dcterms:W3CDTF">2023-06-07T07:06:08Z</dcterms:modified>
</cp:coreProperties>
</file>