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3" r:id="rId6"/>
    <p:sldId id="269" r:id="rId7"/>
    <p:sldId id="259" r:id="rId8"/>
    <p:sldId id="272" r:id="rId9"/>
    <p:sldId id="273" r:id="rId10"/>
    <p:sldId id="274" r:id="rId11"/>
    <p:sldId id="275" r:id="rId12"/>
    <p:sldId id="270" r:id="rId13"/>
    <p:sldId id="261" r:id="rId14"/>
    <p:sldId id="271" r:id="rId15"/>
    <p:sldId id="264" r:id="rId16"/>
    <p:sldId id="265" r:id="rId17"/>
    <p:sldId id="266" r:id="rId18"/>
    <p:sldId id="276" r:id="rId19"/>
    <p:sldId id="277" r:id="rId20"/>
    <p:sldId id="278" r:id="rId21"/>
    <p:sldId id="268" r:id="rId22"/>
    <p:sldId id="279" r:id="rId23"/>
    <p:sldId id="280" r:id="rId24"/>
    <p:sldId id="281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1F67"/>
    <a:srgbClr val="552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424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8BACC5-40FB-494B-99D9-54936D2DF4C2}" type="doc">
      <dgm:prSet loTypeId="urn:microsoft.com/office/officeart/2005/8/layout/vProcess5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A725DC66-55A7-4F30-A548-A5B689C43172}">
      <dgm:prSet phldrT="[Текст]" custT="1"/>
      <dgm:spPr/>
      <dgm:t>
        <a:bodyPr/>
        <a:lstStyle/>
        <a:p>
          <a:pPr algn="just"/>
          <a:r>
            <a:rPr lang="ru-RU" sz="22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Предварительный, базовый </a:t>
          </a:r>
          <a:r>
            <a:rPr lang="ru-RU" sz="2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(формирование нравственных основ личности, накопление опыта нравственного поведения и взаимоотношений с другими людьми, развитие нравственных чувств)</a:t>
          </a:r>
          <a:endParaRPr lang="ru-RU" sz="2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E3A0236-C02F-42CE-99FE-C36020641CEA}" type="parTrans" cxnId="{A963C3AF-B04D-4DA9-B9EC-CB2F54840CA8}">
      <dgm:prSet/>
      <dgm:spPr/>
      <dgm:t>
        <a:bodyPr/>
        <a:lstStyle/>
        <a:p>
          <a:endParaRPr lang="ru-RU"/>
        </a:p>
      </dgm:t>
    </dgm:pt>
    <dgm:pt modelId="{A55C29DC-FF67-426F-B79A-098582348D45}" type="sibTrans" cxnId="{A963C3AF-B04D-4DA9-B9EC-CB2F54840CA8}">
      <dgm:prSet/>
      <dgm:spPr/>
      <dgm:t>
        <a:bodyPr/>
        <a:lstStyle/>
        <a:p>
          <a:endParaRPr lang="ru-RU"/>
        </a:p>
      </dgm:t>
    </dgm:pt>
    <dgm:pt modelId="{EC26B38D-3E75-43E3-A797-8AE2B235ACA5}">
      <dgm:prSet phldrT="[Текст]" custT="1"/>
      <dgm:spPr/>
      <dgm:t>
        <a:bodyPr/>
        <a:lstStyle/>
        <a:p>
          <a:pPr algn="just"/>
          <a:r>
            <a:rPr lang="ru-RU" sz="22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Художественно-ознакомительный </a:t>
          </a:r>
          <a:r>
            <a:rPr lang="ru-RU" sz="2200" b="0" u="none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(знакомство с народными традициями, национальным искусством)</a:t>
          </a:r>
          <a:endParaRPr lang="ru-RU" sz="2200" b="0" u="none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1FB2F6D-FC79-4C12-8215-C81E353A9186}" type="parTrans" cxnId="{03E3694B-482B-4664-8302-58B94E8A3373}">
      <dgm:prSet/>
      <dgm:spPr/>
      <dgm:t>
        <a:bodyPr/>
        <a:lstStyle/>
        <a:p>
          <a:endParaRPr lang="ru-RU"/>
        </a:p>
      </dgm:t>
    </dgm:pt>
    <dgm:pt modelId="{7ED11418-8F37-4DC7-92FC-94CA380F6E00}" type="sibTrans" cxnId="{03E3694B-482B-4664-8302-58B94E8A3373}">
      <dgm:prSet/>
      <dgm:spPr/>
      <dgm:t>
        <a:bodyPr/>
        <a:lstStyle/>
        <a:p>
          <a:endParaRPr lang="ru-RU"/>
        </a:p>
      </dgm:t>
    </dgm:pt>
    <dgm:pt modelId="{6346C638-1C3E-4781-B3FC-F18AA89A8F64}">
      <dgm:prSet phldrT="[Текст]" custT="1"/>
      <dgm:spPr/>
      <dgm:t>
        <a:bodyPr/>
        <a:lstStyle/>
        <a:p>
          <a:r>
            <a:rPr lang="ru-RU" sz="2200" b="1" u="sng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Когнитивно</a:t>
          </a:r>
          <a:r>
            <a:rPr lang="ru-RU" sz="22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-эмоциональный и действенно-эмоциональный</a:t>
          </a:r>
          <a:r>
            <a:rPr lang="ru-RU" sz="2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(развитие интереса к своей стране, формирование желания и умения реализовывать отношения и знания в практической и воображаемой деятельности)</a:t>
          </a:r>
          <a:endParaRPr lang="ru-RU" sz="2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83D0C41-23CD-4081-B44C-75031BDFD7C2}" type="parTrans" cxnId="{940E4516-8DDE-45D2-ABBB-299A2C238A63}">
      <dgm:prSet/>
      <dgm:spPr/>
      <dgm:t>
        <a:bodyPr/>
        <a:lstStyle/>
        <a:p>
          <a:endParaRPr lang="ru-RU"/>
        </a:p>
      </dgm:t>
    </dgm:pt>
    <dgm:pt modelId="{7D174820-4F88-4169-90A0-1580287141F4}" type="sibTrans" cxnId="{940E4516-8DDE-45D2-ABBB-299A2C238A63}">
      <dgm:prSet/>
      <dgm:spPr/>
      <dgm:t>
        <a:bodyPr/>
        <a:lstStyle/>
        <a:p>
          <a:endParaRPr lang="ru-RU"/>
        </a:p>
      </dgm:t>
    </dgm:pt>
    <dgm:pt modelId="{11AAD9E3-B9FC-4743-BC39-B161F98AF1B8}" type="pres">
      <dgm:prSet presAssocID="{4F8BACC5-40FB-494B-99D9-54936D2DF4C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F91849C-8BF2-4453-BFEE-ADFD86F18977}" type="pres">
      <dgm:prSet presAssocID="{4F8BACC5-40FB-494B-99D9-54936D2DF4C2}" presName="dummyMaxCanvas" presStyleCnt="0">
        <dgm:presLayoutVars/>
      </dgm:prSet>
      <dgm:spPr/>
    </dgm:pt>
    <dgm:pt modelId="{E9EED20E-8357-4D08-8690-1685A100090B}" type="pres">
      <dgm:prSet presAssocID="{4F8BACC5-40FB-494B-99D9-54936D2DF4C2}" presName="ThreeNodes_1" presStyleLbl="node1" presStyleIdx="0" presStyleCnt="3" custScaleY="1222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CE864E-E8E1-4540-AC2A-8FB2DBC90D8C}" type="pres">
      <dgm:prSet presAssocID="{4F8BACC5-40FB-494B-99D9-54936D2DF4C2}" presName="ThreeNodes_2" presStyleLbl="node1" presStyleIdx="1" presStyleCnt="3" custScaleY="72464" custLinFactNeighborX="-1785" custLinFactNeighborY="-7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17B36-93CD-4AD5-8DD4-263091288C53}" type="pres">
      <dgm:prSet presAssocID="{4F8BACC5-40FB-494B-99D9-54936D2DF4C2}" presName="ThreeNodes_3" presStyleLbl="node1" presStyleIdx="2" presStyleCnt="3" custScaleY="128985" custLinFactNeighborX="1458" custLinFactNeighborY="-2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34A4AB-5E9B-4600-BA25-C4B65588CF1F}" type="pres">
      <dgm:prSet presAssocID="{4F8BACC5-40FB-494B-99D9-54936D2DF4C2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0C7036-22CB-4329-B9E4-CE36E9E4E5C0}" type="pres">
      <dgm:prSet presAssocID="{4F8BACC5-40FB-494B-99D9-54936D2DF4C2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6ECFB1-9555-465E-B353-07FC2DDC555A}" type="pres">
      <dgm:prSet presAssocID="{4F8BACC5-40FB-494B-99D9-54936D2DF4C2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E82279-6089-4AB0-9978-573C3693FC87}" type="pres">
      <dgm:prSet presAssocID="{4F8BACC5-40FB-494B-99D9-54936D2DF4C2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FEFBF6-8C22-41B1-BFD2-CFB17C49F8D6}" type="pres">
      <dgm:prSet presAssocID="{4F8BACC5-40FB-494B-99D9-54936D2DF4C2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40E4516-8DDE-45D2-ABBB-299A2C238A63}" srcId="{4F8BACC5-40FB-494B-99D9-54936D2DF4C2}" destId="{6346C638-1C3E-4781-B3FC-F18AA89A8F64}" srcOrd="2" destOrd="0" parTransId="{B83D0C41-23CD-4081-B44C-75031BDFD7C2}" sibTransId="{7D174820-4F88-4169-90A0-1580287141F4}"/>
    <dgm:cxn modelId="{69134DEC-5528-47A5-B090-B9BD917E2FB5}" type="presOf" srcId="{A55C29DC-FF67-426F-B79A-098582348D45}" destId="{9834A4AB-5E9B-4600-BA25-C4B65588CF1F}" srcOrd="0" destOrd="0" presId="urn:microsoft.com/office/officeart/2005/8/layout/vProcess5"/>
    <dgm:cxn modelId="{7F6CE7ED-BE8E-4B13-9030-5461B8D13D37}" type="presOf" srcId="{A725DC66-55A7-4F30-A548-A5B689C43172}" destId="{326ECFB1-9555-465E-B353-07FC2DDC555A}" srcOrd="1" destOrd="0" presId="urn:microsoft.com/office/officeart/2005/8/layout/vProcess5"/>
    <dgm:cxn modelId="{03E3694B-482B-4664-8302-58B94E8A3373}" srcId="{4F8BACC5-40FB-494B-99D9-54936D2DF4C2}" destId="{EC26B38D-3E75-43E3-A797-8AE2B235ACA5}" srcOrd="1" destOrd="0" parTransId="{61FB2F6D-FC79-4C12-8215-C81E353A9186}" sibTransId="{7ED11418-8F37-4DC7-92FC-94CA380F6E00}"/>
    <dgm:cxn modelId="{25545DAB-1CF5-452D-B543-DCE75CB365B6}" type="presOf" srcId="{EC26B38D-3E75-43E3-A797-8AE2B235ACA5}" destId="{71E82279-6089-4AB0-9978-573C3693FC87}" srcOrd="1" destOrd="0" presId="urn:microsoft.com/office/officeart/2005/8/layout/vProcess5"/>
    <dgm:cxn modelId="{229188A2-BA10-44AA-8D30-492F088B35A6}" type="presOf" srcId="{EC26B38D-3E75-43E3-A797-8AE2B235ACA5}" destId="{9ECE864E-E8E1-4540-AC2A-8FB2DBC90D8C}" srcOrd="0" destOrd="0" presId="urn:microsoft.com/office/officeart/2005/8/layout/vProcess5"/>
    <dgm:cxn modelId="{39D9DDBA-186A-42CA-9083-D0E4D5B5AC41}" type="presOf" srcId="{6346C638-1C3E-4781-B3FC-F18AA89A8F64}" destId="{A9FEFBF6-8C22-41B1-BFD2-CFB17C49F8D6}" srcOrd="1" destOrd="0" presId="urn:microsoft.com/office/officeart/2005/8/layout/vProcess5"/>
    <dgm:cxn modelId="{F747E03D-AC4C-418D-A527-E82A2D59F689}" type="presOf" srcId="{4F8BACC5-40FB-494B-99D9-54936D2DF4C2}" destId="{11AAD9E3-B9FC-4743-BC39-B161F98AF1B8}" srcOrd="0" destOrd="0" presId="urn:microsoft.com/office/officeart/2005/8/layout/vProcess5"/>
    <dgm:cxn modelId="{A963C3AF-B04D-4DA9-B9EC-CB2F54840CA8}" srcId="{4F8BACC5-40FB-494B-99D9-54936D2DF4C2}" destId="{A725DC66-55A7-4F30-A548-A5B689C43172}" srcOrd="0" destOrd="0" parTransId="{9E3A0236-C02F-42CE-99FE-C36020641CEA}" sibTransId="{A55C29DC-FF67-426F-B79A-098582348D45}"/>
    <dgm:cxn modelId="{A18157F8-7479-425D-B92D-1896FFDC10DD}" type="presOf" srcId="{7ED11418-8F37-4DC7-92FC-94CA380F6E00}" destId="{550C7036-22CB-4329-B9E4-CE36E9E4E5C0}" srcOrd="0" destOrd="0" presId="urn:microsoft.com/office/officeart/2005/8/layout/vProcess5"/>
    <dgm:cxn modelId="{E6EE4EDB-257D-4671-89C8-E87405548317}" type="presOf" srcId="{A725DC66-55A7-4F30-A548-A5B689C43172}" destId="{E9EED20E-8357-4D08-8690-1685A100090B}" srcOrd="0" destOrd="0" presId="urn:microsoft.com/office/officeart/2005/8/layout/vProcess5"/>
    <dgm:cxn modelId="{3CC19254-3A39-4C00-8254-F545C08F8B26}" type="presOf" srcId="{6346C638-1C3E-4781-B3FC-F18AA89A8F64}" destId="{B9317B36-93CD-4AD5-8DD4-263091288C53}" srcOrd="0" destOrd="0" presId="urn:microsoft.com/office/officeart/2005/8/layout/vProcess5"/>
    <dgm:cxn modelId="{0DECE18F-33CA-47FB-8E52-8E0E0165ACA7}" type="presParOf" srcId="{11AAD9E3-B9FC-4743-BC39-B161F98AF1B8}" destId="{2F91849C-8BF2-4453-BFEE-ADFD86F18977}" srcOrd="0" destOrd="0" presId="urn:microsoft.com/office/officeart/2005/8/layout/vProcess5"/>
    <dgm:cxn modelId="{6A585C59-1F65-4600-B841-4ED1EF70A973}" type="presParOf" srcId="{11AAD9E3-B9FC-4743-BC39-B161F98AF1B8}" destId="{E9EED20E-8357-4D08-8690-1685A100090B}" srcOrd="1" destOrd="0" presId="urn:microsoft.com/office/officeart/2005/8/layout/vProcess5"/>
    <dgm:cxn modelId="{DCC617D5-51DB-4BFE-B819-EC5140FFC927}" type="presParOf" srcId="{11AAD9E3-B9FC-4743-BC39-B161F98AF1B8}" destId="{9ECE864E-E8E1-4540-AC2A-8FB2DBC90D8C}" srcOrd="2" destOrd="0" presId="urn:microsoft.com/office/officeart/2005/8/layout/vProcess5"/>
    <dgm:cxn modelId="{44A9F5FB-129B-470B-BE38-1F883684214F}" type="presParOf" srcId="{11AAD9E3-B9FC-4743-BC39-B161F98AF1B8}" destId="{B9317B36-93CD-4AD5-8DD4-263091288C53}" srcOrd="3" destOrd="0" presId="urn:microsoft.com/office/officeart/2005/8/layout/vProcess5"/>
    <dgm:cxn modelId="{95177BED-7705-4285-A6A7-8342ED22CF51}" type="presParOf" srcId="{11AAD9E3-B9FC-4743-BC39-B161F98AF1B8}" destId="{9834A4AB-5E9B-4600-BA25-C4B65588CF1F}" srcOrd="4" destOrd="0" presId="urn:microsoft.com/office/officeart/2005/8/layout/vProcess5"/>
    <dgm:cxn modelId="{378CBAAF-DC58-4228-835A-ACE8A40A473E}" type="presParOf" srcId="{11AAD9E3-B9FC-4743-BC39-B161F98AF1B8}" destId="{550C7036-22CB-4329-B9E4-CE36E9E4E5C0}" srcOrd="5" destOrd="0" presId="urn:microsoft.com/office/officeart/2005/8/layout/vProcess5"/>
    <dgm:cxn modelId="{E69649CD-E52B-4388-89F2-26F23C371C41}" type="presParOf" srcId="{11AAD9E3-B9FC-4743-BC39-B161F98AF1B8}" destId="{326ECFB1-9555-465E-B353-07FC2DDC555A}" srcOrd="6" destOrd="0" presId="urn:microsoft.com/office/officeart/2005/8/layout/vProcess5"/>
    <dgm:cxn modelId="{FD1315A6-D9CB-4261-827F-B671CF8AF482}" type="presParOf" srcId="{11AAD9E3-B9FC-4743-BC39-B161F98AF1B8}" destId="{71E82279-6089-4AB0-9978-573C3693FC87}" srcOrd="7" destOrd="0" presId="urn:microsoft.com/office/officeart/2005/8/layout/vProcess5"/>
    <dgm:cxn modelId="{989D7624-F772-41AD-96BE-3BD4BBFB4405}" type="presParOf" srcId="{11AAD9E3-B9FC-4743-BC39-B161F98AF1B8}" destId="{A9FEFBF6-8C22-41B1-BFD2-CFB17C49F8D6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EED20E-8357-4D08-8690-1685A100090B}">
      <dsp:nvSpPr>
        <dsp:cNvPr id="0" name=""/>
        <dsp:cNvSpPr/>
      </dsp:nvSpPr>
      <dsp:spPr>
        <a:xfrm>
          <a:off x="0" y="-190818"/>
          <a:ext cx="7161195" cy="18217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u="sng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Предварительный, базовый </a:t>
          </a:r>
          <a:r>
            <a:rPr lang="ru-RU" sz="2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(формирование нравственных основ личности, накопление опыта нравственного поведения и взаимоотношений с другими людьми, развитие нравственных чувств)</a:t>
          </a:r>
          <a:endParaRPr lang="ru-RU" sz="22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3359" y="-137459"/>
        <a:ext cx="5533355" cy="1715081"/>
      </dsp:txXfrm>
    </dsp:sp>
    <dsp:sp modelId="{9ECE864E-E8E1-4540-AC2A-8FB2DBC90D8C}">
      <dsp:nvSpPr>
        <dsp:cNvPr id="0" name=""/>
        <dsp:cNvSpPr/>
      </dsp:nvSpPr>
      <dsp:spPr>
        <a:xfrm>
          <a:off x="504042" y="1908220"/>
          <a:ext cx="7161195" cy="108012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u="sng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Художественно-ознакомительный </a:t>
          </a:r>
          <a:r>
            <a:rPr lang="ru-RU" sz="2200" b="0" u="none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(знакомство с народными традициями, национальным искусством)</a:t>
          </a:r>
          <a:endParaRPr lang="ru-RU" sz="2200" b="0" u="none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35678" y="1939856"/>
        <a:ext cx="5497185" cy="1016851"/>
      </dsp:txXfrm>
    </dsp:sp>
    <dsp:sp modelId="{B9317B36-93CD-4AD5-8DD4-263091288C53}">
      <dsp:nvSpPr>
        <dsp:cNvPr id="0" name=""/>
        <dsp:cNvSpPr/>
      </dsp:nvSpPr>
      <dsp:spPr>
        <a:xfrm>
          <a:off x="1263740" y="3204359"/>
          <a:ext cx="7161195" cy="192260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u="sng" kern="1200" dirty="0" err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Когнитивно</a:t>
          </a:r>
          <a:r>
            <a:rPr lang="ru-RU" sz="2200" b="1" u="sng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-эмоциональный и действенно-эмоциональный</a:t>
          </a:r>
          <a:r>
            <a:rPr lang="ru-RU" sz="2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(развитие интереса к своей стране, формирование желания и умения реализовывать отношения и знания в практической и воображаемой деятельности)</a:t>
          </a:r>
          <a:endParaRPr lang="ru-RU" sz="22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320051" y="3260670"/>
        <a:ext cx="5447835" cy="1809984"/>
      </dsp:txXfrm>
    </dsp:sp>
    <dsp:sp modelId="{9834A4AB-5E9B-4600-BA25-C4B65588CF1F}">
      <dsp:nvSpPr>
        <dsp:cNvPr id="0" name=""/>
        <dsp:cNvSpPr/>
      </dsp:nvSpPr>
      <dsp:spPr>
        <a:xfrm>
          <a:off x="6192327" y="1105143"/>
          <a:ext cx="968867" cy="96886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410322" y="1105143"/>
        <a:ext cx="532877" cy="729072"/>
      </dsp:txXfrm>
    </dsp:sp>
    <dsp:sp modelId="{550C7036-22CB-4329-B9E4-CE36E9E4E5C0}">
      <dsp:nvSpPr>
        <dsp:cNvPr id="0" name=""/>
        <dsp:cNvSpPr/>
      </dsp:nvSpPr>
      <dsp:spPr>
        <a:xfrm>
          <a:off x="6824198" y="2834199"/>
          <a:ext cx="968867" cy="968867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7042193" y="2834199"/>
        <a:ext cx="532877" cy="7290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125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819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052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781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525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56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373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500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034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525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983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6FD41-1BFB-4DB7-A57F-5A7F1E12A098}" type="datetimeFigureOut">
              <a:rPr lang="ru-RU" smtClean="0"/>
              <a:pPr/>
              <a:t>15.01.2024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78365-EA6D-44D8-AA30-9A1574E6BF0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360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hyperlink" Target="https://disk.yandex.ru/i/q5EzEeNWC81Qd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disk.yandex.ru/d/TVHbwhuehf0JTA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disk.yandex.ru/i/ZJ-_A5MvydqZvQ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МАДОУ д/с «Детство» - СП детский сад № 167 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г. Нижний Тагил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539552" y="1772816"/>
            <a:ext cx="8352928" cy="367240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600" b="1" dirty="0" smtClean="0">
                <a:solidFill>
                  <a:srgbClr val="481F67"/>
                </a:solidFill>
              </a:rPr>
              <a:t>Создание условий в дошкольной образовательной организации для приобщения детей дошкольного возраста к традиционным духовно-нравственным и социокультурным ценностям российского народа</a:t>
            </a:r>
            <a:endParaRPr lang="ru-RU" sz="3600" b="1" dirty="0">
              <a:solidFill>
                <a:srgbClr val="481F67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899592" y="5445224"/>
            <a:ext cx="7787208" cy="10409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Автор: </a:t>
            </a:r>
            <a:r>
              <a:rPr lang="ru-RU" b="1" i="1" dirty="0" smtClean="0"/>
              <a:t>старший воспитатель д/с № 167</a:t>
            </a:r>
          </a:p>
          <a:p>
            <a:pPr marL="0" indent="0">
              <a:buNone/>
            </a:pPr>
            <a:r>
              <a:rPr lang="ru-RU" b="1" i="1" dirty="0" smtClean="0"/>
              <a:t>              Митина Е.В.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303595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Содержание формирует среда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417227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Для реализации целей ФГОС ДО и ФОП ДО в детском саду необходимо создать </a:t>
            </a:r>
            <a:r>
              <a:rPr lang="ru-RU" b="1" dirty="0" smtClean="0"/>
              <a:t>образовательную среду, </a:t>
            </a:r>
            <a:r>
              <a:rPr lang="ru-RU" dirty="0" smtClean="0"/>
              <a:t>направленную на развитие детей с учетом возрастных и индивидуальных особенностей на основе духовно-нравственных ценностей российского народа, исторических и национально-культурных традиций.</a:t>
            </a:r>
            <a:endParaRPr lang="ru-RU" dirty="0"/>
          </a:p>
        </p:txBody>
      </p:sp>
      <p:pic>
        <p:nvPicPr>
          <p:cNvPr id="5" name="Содержимое 4" descr="бус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17779" t="3556" r="22662" b="9921"/>
          <a:stretch>
            <a:fillRect/>
          </a:stretch>
        </p:blipFill>
        <p:spPr>
          <a:xfrm>
            <a:off x="4355976" y="1393432"/>
            <a:ext cx="4577959" cy="49878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668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51520" y="0"/>
            <a:ext cx="8640960" cy="105273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Образовательная среда – это уклад детского сада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лена\Desktop\Модель уклада детского сада № 16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836712"/>
            <a:ext cx="8928100" cy="568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22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3813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Взаимодействие с социальными партнерами 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по гражданско-патриотическому воспитанию подрастающего поколения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772816"/>
            <a:ext cx="4040188" cy="639762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481F67"/>
                </a:solidFill>
              </a:rPr>
              <a:t>Городская </a:t>
            </a:r>
          </a:p>
          <a:p>
            <a:r>
              <a:rPr lang="ru-RU" dirty="0" smtClean="0">
                <a:solidFill>
                  <a:srgbClr val="481F67"/>
                </a:solidFill>
              </a:rPr>
              <a:t>детская библиотека</a:t>
            </a:r>
            <a:endParaRPr lang="ru-RU" dirty="0">
              <a:solidFill>
                <a:srgbClr val="481F67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1556792"/>
            <a:ext cx="4041775" cy="639762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481F67"/>
                </a:solidFill>
              </a:rPr>
              <a:t>МАОУ НОШ № 43</a:t>
            </a:r>
            <a:endParaRPr lang="ru-RU" sz="2800" dirty="0">
              <a:solidFill>
                <a:srgbClr val="481F67"/>
              </a:solidFill>
            </a:endParaRPr>
          </a:p>
        </p:txBody>
      </p:sp>
      <p:pic>
        <p:nvPicPr>
          <p:cNvPr id="1026" name="Picture 2" descr="C:\Users\Admin\Desktop\фото 2023-2024 уч. год\Библиотека 28.11.23\IMG_20231128_10253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049" y="2561854"/>
            <a:ext cx="4307339" cy="3387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 l="28480" t="18248" r="30543" b="29106"/>
          <a:stretch>
            <a:fillRect/>
          </a:stretch>
        </p:blipFill>
        <p:spPr bwMode="auto">
          <a:xfrm>
            <a:off x="4627064" y="2564903"/>
            <a:ext cx="4337423" cy="33516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1826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77809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Сотрудничество с родителями воспитанников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052736"/>
            <a:ext cx="4040188" cy="639762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>
                <a:solidFill>
                  <a:srgbClr val="552579"/>
                </a:solidFill>
              </a:rPr>
              <a:t>Обсуждение вопросов воспитания детей, изучение запросов семьи в рамках родительского клуба «Ответственное родительство»</a:t>
            </a:r>
            <a:endParaRPr lang="ru-RU" dirty="0">
              <a:solidFill>
                <a:srgbClr val="552579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1052736"/>
            <a:ext cx="4041775" cy="639762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Участие родителей в образовательной деятельности: проведение мастер-классов, досугов, экскурсий, участие в проектной деятельности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лена\Desktop\Рабочая\167 конференция\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72816"/>
            <a:ext cx="4041775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C:\Users\лена\Desktop\Рабочая\167 конференция\1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40"/>
          <a:stretch/>
        </p:blipFill>
        <p:spPr bwMode="auto">
          <a:xfrm>
            <a:off x="395536" y="1772816"/>
            <a:ext cx="4040187" cy="25402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9" name="TextBox 8"/>
          <p:cNvSpPr txBox="1"/>
          <p:nvPr/>
        </p:nvSpPr>
        <p:spPr>
          <a:xfrm>
            <a:off x="251520" y="4653136"/>
            <a:ext cx="46085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Ссылка на видео- проект «Совместный чай с мамой»</a:t>
            </a:r>
          </a:p>
          <a:p>
            <a:endParaRPr lang="ru-RU" sz="2400" b="1" dirty="0" smtClean="0"/>
          </a:p>
          <a:p>
            <a:r>
              <a:rPr lang="en-US" sz="2400" b="1" dirty="0">
                <a:hlinkClick r:id="rId4"/>
              </a:rPr>
              <a:t>https://</a:t>
            </a:r>
            <a:r>
              <a:rPr lang="en-US" sz="2400" b="1" dirty="0" smtClean="0">
                <a:hlinkClick r:id="rId4"/>
              </a:rPr>
              <a:t>disk.yandex.ru/i/q5EzEeNWC81Qdg</a:t>
            </a:r>
            <a:endParaRPr lang="ru-RU" sz="2400" b="1" dirty="0" smtClean="0"/>
          </a:p>
          <a:p>
            <a:endParaRPr lang="ru-RU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148064" y="4653136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019" y="4704515"/>
            <a:ext cx="3412040" cy="1919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Прямая со стрелкой 11"/>
          <p:cNvCxnSpPr>
            <a:stCxn id="1028" idx="1"/>
          </p:cNvCxnSpPr>
          <p:nvPr/>
        </p:nvCxnSpPr>
        <p:spPr>
          <a:xfrm flipH="1">
            <a:off x="4283968" y="5664151"/>
            <a:ext cx="1002051" cy="0"/>
          </a:xfrm>
          <a:prstGeom prst="straightConnector1">
            <a:avLst/>
          </a:prstGeom>
          <a:ln w="76200">
            <a:solidFill>
              <a:srgbClr val="481F6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420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Вовлечение родителей в образовательный процесс ДОУ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772816"/>
            <a:ext cx="4040188" cy="639762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481F67"/>
                </a:solidFill>
              </a:rPr>
              <a:t>Мастер-класс </a:t>
            </a:r>
          </a:p>
          <a:p>
            <a:r>
              <a:rPr lang="ru-RU" dirty="0" smtClean="0">
                <a:solidFill>
                  <a:srgbClr val="481F67"/>
                </a:solidFill>
              </a:rPr>
              <a:t>«Как рыбку поймать?»</a:t>
            </a:r>
            <a:endParaRPr lang="ru-RU" dirty="0">
              <a:solidFill>
                <a:srgbClr val="481F67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499992" y="1700808"/>
            <a:ext cx="4329807" cy="63976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rgbClr val="481F67"/>
                </a:solidFill>
              </a:rPr>
              <a:t>Утренняя зарядка с папой </a:t>
            </a:r>
          </a:p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rgbClr val="481F67"/>
                </a:solidFill>
              </a:rPr>
              <a:t>«Смелыми, отважными растем»</a:t>
            </a:r>
            <a:endParaRPr lang="ru-RU" sz="2200" dirty="0">
              <a:solidFill>
                <a:srgbClr val="481F67"/>
              </a:solidFill>
            </a:endParaRPr>
          </a:p>
        </p:txBody>
      </p:sp>
      <p:pic>
        <p:nvPicPr>
          <p:cNvPr id="7" name="Содержимое 6" descr="рыб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17213" t="28072"/>
          <a:stretch>
            <a:fillRect/>
          </a:stretch>
        </p:blipFill>
        <p:spPr>
          <a:xfrm>
            <a:off x="457200" y="2670764"/>
            <a:ext cx="4040188" cy="3278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Содержимое 7" descr="мимими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rcRect l="5264" t="8393" r="5263" b="10474"/>
          <a:stretch>
            <a:fillRect/>
          </a:stretch>
        </p:blipFill>
        <p:spPr>
          <a:xfrm>
            <a:off x="4860032" y="2708920"/>
            <a:ext cx="3798594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Обновление и пополнение развивающей предметно-пространственной среды групп детского сада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980728"/>
            <a:ext cx="8496944" cy="63976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Организовали конкурс «Лучший центр патриотического воспитания» (положение конкурса </a:t>
            </a:r>
            <a:r>
              <a:rPr lang="en-US" dirty="0" smtClean="0">
                <a:hlinkClick r:id="rId2"/>
              </a:rPr>
              <a:t>https://disk.yandex.ru/d/TVHbwhuehf0JTA</a:t>
            </a:r>
            <a:r>
              <a:rPr lang="ru-RU" dirty="0" smtClean="0"/>
              <a:t> )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251520" y="4221088"/>
            <a:ext cx="4329807" cy="2448272"/>
          </a:xfrm>
        </p:spPr>
        <p:txBody>
          <a:bodyPr>
            <a:noAutofit/>
          </a:bodyPr>
          <a:lstStyle/>
          <a:p>
            <a:r>
              <a:rPr lang="ru-RU" sz="1600" dirty="0" smtClean="0"/>
              <a:t>В ноябре 2023 г. </a:t>
            </a:r>
            <a:r>
              <a:rPr lang="ru-RU" sz="1600" u="sng" dirty="0" smtClean="0"/>
              <a:t>прошел педагогический совет</a:t>
            </a:r>
            <a:r>
              <a:rPr lang="ru-RU" sz="1600" dirty="0" smtClean="0"/>
              <a:t> </a:t>
            </a:r>
            <a:r>
              <a:rPr lang="ru-RU" sz="1600" i="1" dirty="0" smtClean="0"/>
              <a:t>«Создание условий в ДОО для формирования основ гражданственности и патриотизма у детей дошкольного возраста»</a:t>
            </a:r>
            <a:r>
              <a:rPr lang="ru-RU" sz="1600" dirty="0" smtClean="0"/>
              <a:t> в рамках которого обсуждались педагогические технологии, формы и методы работы по патриотическому воспитанию;  также были представлены презентации групповых центров по формированию основ гражданственности и патриотизма у детей дошкольного возраста.</a:t>
            </a:r>
            <a:endParaRPr lang="ru-RU" sz="1600" dirty="0"/>
          </a:p>
        </p:txBody>
      </p:sp>
      <p:pic>
        <p:nvPicPr>
          <p:cNvPr id="9" name="Содержимое 8" descr="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-1002" t="21370" r="4398" b="30800"/>
          <a:stretch>
            <a:fillRect/>
          </a:stretch>
        </p:blipFill>
        <p:spPr>
          <a:xfrm>
            <a:off x="467544" y="1700808"/>
            <a:ext cx="6696744" cy="24867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7452320" y="1772816"/>
            <a:ext cx="14401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/>
              <a:t>Центр  </a:t>
            </a:r>
            <a:r>
              <a:rPr lang="ru-RU" i="1" dirty="0" err="1" smtClean="0"/>
              <a:t>патриоти-ческого</a:t>
            </a:r>
            <a:r>
              <a:rPr lang="ru-RU" i="1" dirty="0" smtClean="0"/>
              <a:t> воспитания в старшей группе </a:t>
            </a:r>
          </a:p>
          <a:p>
            <a:pPr algn="ctr"/>
            <a:r>
              <a:rPr lang="ru-RU" i="1" dirty="0" smtClean="0"/>
              <a:t>(5-6 лет)</a:t>
            </a:r>
            <a:endParaRPr lang="ru-RU" i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 r="10005"/>
          <a:stretch>
            <a:fillRect/>
          </a:stretch>
        </p:blipFill>
        <p:spPr bwMode="auto">
          <a:xfrm>
            <a:off x="4645025" y="4473218"/>
            <a:ext cx="4248033" cy="21241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7826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27448482"/>
              </p:ext>
            </p:extLst>
          </p:nvPr>
        </p:nvGraphicFramePr>
        <p:xfrm>
          <a:off x="395536" y="1556792"/>
          <a:ext cx="8424936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95536" y="260648"/>
            <a:ext cx="84249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</a:rPr>
              <a:t>Этапы патриотического воспитания дошкольников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70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8799992"/>
              </p:ext>
            </p:extLst>
          </p:nvPr>
        </p:nvGraphicFramePr>
        <p:xfrm>
          <a:off x="251520" y="188640"/>
          <a:ext cx="8712969" cy="6228692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904323"/>
                <a:gridCol w="2904323"/>
                <a:gridCol w="2904323"/>
              </a:tblGrid>
              <a:tr h="864096"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Формирование основ гражданственности и патриотизма в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дошкольном образовательном учреждении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Формы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Условия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Средства</a:t>
                      </a:r>
                      <a:endParaRPr lang="ru-RU" sz="2400" b="1" dirty="0"/>
                    </a:p>
                  </a:txBody>
                  <a:tcPr/>
                </a:tc>
              </a:tr>
              <a:tr h="1620180">
                <a:tc>
                  <a:txBody>
                    <a:bodyPr/>
                    <a:lstStyle/>
                    <a:p>
                      <a:r>
                        <a:rPr lang="ru-RU" dirty="0" smtClean="0"/>
                        <a:t>создание развивающей среды, тематические занятия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комплексный подход, знание педагогом истории и культуры своего народа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окружающая среда, художественная литература и искусство, фольклор</a:t>
                      </a:r>
                      <a:endParaRPr lang="ru-RU" dirty="0"/>
                    </a:p>
                  </a:txBody>
                  <a:tcPr/>
                </a:tc>
              </a:tr>
              <a:tr h="1620180">
                <a:tc>
                  <a:txBody>
                    <a:bodyPr/>
                    <a:lstStyle/>
                    <a:p>
                      <a:r>
                        <a:rPr lang="ru-RU" dirty="0" smtClean="0"/>
                        <a:t>взаимодействие с родителями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правильно подобранный материал (по принципу доступности и понятности), </a:t>
                      </a:r>
                      <a:r>
                        <a:rPr lang="ru-RU" b="1" u="sng" dirty="0" smtClean="0"/>
                        <a:t>тематическое построение материалов</a:t>
                      </a:r>
                      <a:endParaRPr lang="ru-RU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практическая деятельность детей (познавательная, продуктивная)</a:t>
                      </a:r>
                      <a:endParaRPr lang="ru-RU" dirty="0"/>
                    </a:p>
                  </a:txBody>
                  <a:tcPr/>
                </a:tc>
              </a:tr>
              <a:tr h="1620180">
                <a:tc>
                  <a:txBody>
                    <a:bodyPr/>
                    <a:lstStyle/>
                    <a:p>
                      <a:r>
                        <a:rPr lang="ru-RU" dirty="0" smtClean="0"/>
                        <a:t>взаимодействие с социумом (экскурсии по городу, в музей, выставочный зал)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совместная работа детского сада и семьи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адекватность возрастным особенностям и этапам воспитания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678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025307"/>
              </p:ext>
            </p:extLst>
          </p:nvPr>
        </p:nvGraphicFramePr>
        <p:xfrm>
          <a:off x="251520" y="260648"/>
          <a:ext cx="8640960" cy="6482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/>
                <a:gridCol w="6408712"/>
              </a:tblGrid>
              <a:tr h="835919">
                <a:tc gridSpan="2"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Воспитание в ДОУ осуществляется в процессе освоения </a:t>
                      </a:r>
                    </a:p>
                    <a:p>
                      <a:pPr algn="ctr"/>
                      <a:r>
                        <a:rPr lang="ru-RU" sz="2400" dirty="0" smtClean="0"/>
                        <a:t>всех образовательных областей</a:t>
                      </a:r>
                      <a:endParaRPr lang="ru-RU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114559">
                <a:tc>
                  <a:txBody>
                    <a:bodyPr/>
                    <a:lstStyle/>
                    <a:p>
                      <a:r>
                        <a:rPr lang="ru-RU" dirty="0" smtClean="0"/>
                        <a:t>Социально-коммуникативное</a:t>
                      </a:r>
                      <a:r>
                        <a:rPr lang="ru-RU" baseline="0" dirty="0" smtClean="0"/>
                        <a:t> развитие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воспитание доброжелательного отношения детей друг к другу, к окружающим; воспитание уважения, взаимопонимания</a:t>
                      </a:r>
                      <a:endParaRPr lang="ru-RU" dirty="0"/>
                    </a:p>
                  </a:txBody>
                  <a:tcPr/>
                </a:tc>
              </a:tr>
              <a:tr h="1114559">
                <a:tc>
                  <a:txBody>
                    <a:bodyPr/>
                    <a:lstStyle/>
                    <a:p>
                      <a:r>
                        <a:rPr lang="ru-RU" dirty="0" smtClean="0"/>
                        <a:t>Речевое развитие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формирование у детей представлений о роли слова в жизненных ситуациях (с помощью слова можно познакомиться, приласкать, согреть, обидеть); развитие у детей интереса к художественной литературе</a:t>
                      </a:r>
                      <a:endParaRPr lang="ru-RU" dirty="0"/>
                    </a:p>
                  </a:txBody>
                  <a:tcPr/>
                </a:tc>
              </a:tr>
              <a:tr h="1114559">
                <a:tc>
                  <a:txBody>
                    <a:bodyPr/>
                    <a:lstStyle/>
                    <a:p>
                      <a:r>
                        <a:rPr lang="ru-RU" dirty="0" smtClean="0"/>
                        <a:t>Познавательное</a:t>
                      </a:r>
                      <a:r>
                        <a:rPr lang="ru-RU" baseline="0" dirty="0" smtClean="0"/>
                        <a:t> развитие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развитие у детей представлений о Родине, Отечестве и социокультурных ценностях нашего народа; формирование представлений о труде как основе жизни человека на земле</a:t>
                      </a:r>
                      <a:endParaRPr lang="ru-RU" dirty="0"/>
                    </a:p>
                  </a:txBody>
                  <a:tcPr/>
                </a:tc>
              </a:tr>
              <a:tr h="1114559">
                <a:tc>
                  <a:txBody>
                    <a:bodyPr/>
                    <a:lstStyle/>
                    <a:p>
                      <a:r>
                        <a:rPr lang="ru-RU" dirty="0" smtClean="0"/>
                        <a:t>Художественно-эстетическое развитие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воспитание у детей эстетических и нравственных чувств посредством музыкальной и изобразительной деятельности</a:t>
                      </a:r>
                      <a:endParaRPr lang="ru-RU" dirty="0"/>
                    </a:p>
                  </a:txBody>
                  <a:tcPr/>
                </a:tc>
              </a:tr>
              <a:tr h="1114559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Физическое развитие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формирование у детей представления о физических</a:t>
                      </a:r>
                      <a:r>
                        <a:rPr lang="ru-RU" baseline="0" dirty="0" smtClean="0"/>
                        <a:t> качествах</a:t>
                      </a:r>
                      <a:r>
                        <a:rPr lang="ru-RU" dirty="0" smtClean="0"/>
                        <a:t> как о способе защиты в опасных ситуациях и оказании посильной физической помощи окружающим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775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563888" y="2348880"/>
            <a:ext cx="2232248" cy="208823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Формы работы по гражданско-патриотическому воспитанию 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907704" y="332656"/>
            <a:ext cx="2088232" cy="93610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Праздники и досуги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80012" y="332656"/>
            <a:ext cx="2124236" cy="1008112"/>
          </a:xfrm>
          <a:prstGeom prst="roundRect">
            <a:avLst>
              <a:gd name="adj" fmla="val 0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Непосредственно образовательная деятельность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95736" y="5461049"/>
            <a:ext cx="2088232" cy="936104"/>
          </a:xfrm>
          <a:prstGeom prst="roundRect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002060"/>
                </a:solidFill>
              </a:rPr>
              <a:t>Спортивные мероприятия</a:t>
            </a:r>
            <a:endParaRPr lang="ru-RU" sz="2200" b="1" dirty="0">
              <a:solidFill>
                <a:srgbClr val="00206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1700808"/>
            <a:ext cx="2412268" cy="100811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300" b="1" dirty="0" smtClean="0">
                <a:solidFill>
                  <a:srgbClr val="002060"/>
                </a:solidFill>
              </a:rPr>
              <a:t>Социально-значимые акции</a:t>
            </a:r>
            <a:endParaRPr lang="ru-RU" sz="2300" b="1" dirty="0">
              <a:solidFill>
                <a:srgbClr val="00206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8" y="2996952"/>
            <a:ext cx="2628292" cy="100811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Проектная деятельность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43608" y="4293096"/>
            <a:ext cx="2520280" cy="864096"/>
          </a:xfrm>
          <a:prstGeom prst="roundRect">
            <a:avLst/>
          </a:prstGeom>
          <a:solidFill>
            <a:srgbClr val="FFC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Экскурсии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cxnSp>
        <p:nvCxnSpPr>
          <p:cNvPr id="11" name="Прямая со стрелкой 10"/>
          <p:cNvCxnSpPr>
            <a:stCxn id="2" idx="0"/>
            <a:endCxn id="3" idx="2"/>
          </p:cNvCxnSpPr>
          <p:nvPr/>
        </p:nvCxnSpPr>
        <p:spPr>
          <a:xfrm flipH="1" flipV="1">
            <a:off x="2951820" y="1268760"/>
            <a:ext cx="172819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2" idx="0"/>
            <a:endCxn id="4" idx="2"/>
          </p:cNvCxnSpPr>
          <p:nvPr/>
        </p:nvCxnSpPr>
        <p:spPr>
          <a:xfrm flipV="1">
            <a:off x="4680012" y="1340768"/>
            <a:ext cx="1062118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2" idx="0"/>
            <a:endCxn id="6" idx="3"/>
          </p:cNvCxnSpPr>
          <p:nvPr/>
        </p:nvCxnSpPr>
        <p:spPr>
          <a:xfrm flipH="1" flipV="1">
            <a:off x="2951820" y="2204864"/>
            <a:ext cx="1728192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2" idx="2"/>
            <a:endCxn id="5" idx="0"/>
          </p:cNvCxnSpPr>
          <p:nvPr/>
        </p:nvCxnSpPr>
        <p:spPr>
          <a:xfrm flipH="1">
            <a:off x="3239852" y="4437112"/>
            <a:ext cx="1440160" cy="10239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2" idx="2"/>
          </p:cNvCxnSpPr>
          <p:nvPr/>
        </p:nvCxnSpPr>
        <p:spPr>
          <a:xfrm>
            <a:off x="4680012" y="4437112"/>
            <a:ext cx="1226398" cy="10239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2" idx="1"/>
            <a:endCxn id="7" idx="3"/>
          </p:cNvCxnSpPr>
          <p:nvPr/>
        </p:nvCxnSpPr>
        <p:spPr>
          <a:xfrm flipH="1">
            <a:off x="2951820" y="3392996"/>
            <a:ext cx="612068" cy="1080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2" idx="1"/>
            <a:endCxn id="9" idx="0"/>
          </p:cNvCxnSpPr>
          <p:nvPr/>
        </p:nvCxnSpPr>
        <p:spPr>
          <a:xfrm flipH="1">
            <a:off x="2303748" y="3392996"/>
            <a:ext cx="1260140" cy="900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4860033" y="5461049"/>
            <a:ext cx="2304255" cy="106429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Создание мини-музеев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588224" y="1628800"/>
            <a:ext cx="2160240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Выставки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cxnSp>
        <p:nvCxnSpPr>
          <p:cNvPr id="27" name="Прямая со стрелкой 26"/>
          <p:cNvCxnSpPr>
            <a:stCxn id="2" idx="3"/>
            <a:endCxn id="25" idx="1"/>
          </p:cNvCxnSpPr>
          <p:nvPr/>
        </p:nvCxnSpPr>
        <p:spPr>
          <a:xfrm flipV="1">
            <a:off x="5796136" y="2168860"/>
            <a:ext cx="792088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Скругленный прямоугольник 27"/>
          <p:cNvSpPr/>
          <p:nvPr/>
        </p:nvSpPr>
        <p:spPr>
          <a:xfrm>
            <a:off x="6588224" y="2996952"/>
            <a:ext cx="2304256" cy="100811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Конкурсы чтецов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6012160" y="4365104"/>
            <a:ext cx="2592288" cy="936104"/>
          </a:xfrm>
          <a:prstGeom prst="roundRect">
            <a:avLst/>
          </a:prstGeom>
          <a:solidFill>
            <a:srgbClr val="FFB7C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Театрализованная деятельность</a:t>
            </a:r>
            <a:endParaRPr lang="ru-RU" sz="2000" b="1" dirty="0">
              <a:solidFill>
                <a:srgbClr val="002060"/>
              </a:solidFill>
            </a:endParaRPr>
          </a:p>
        </p:txBody>
      </p:sp>
      <p:cxnSp>
        <p:nvCxnSpPr>
          <p:cNvPr id="31" name="Прямая со стрелкой 30"/>
          <p:cNvCxnSpPr>
            <a:stCxn id="2" idx="3"/>
            <a:endCxn id="28" idx="1"/>
          </p:cNvCxnSpPr>
          <p:nvPr/>
        </p:nvCxnSpPr>
        <p:spPr>
          <a:xfrm>
            <a:off x="5796136" y="3392996"/>
            <a:ext cx="792088" cy="1080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3" name="Прямая со стрелкой 3072"/>
          <p:cNvCxnSpPr>
            <a:stCxn id="2" idx="3"/>
            <a:endCxn id="29" idx="0"/>
          </p:cNvCxnSpPr>
          <p:nvPr/>
        </p:nvCxnSpPr>
        <p:spPr>
          <a:xfrm>
            <a:off x="5796136" y="3392996"/>
            <a:ext cx="1512168" cy="9721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606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Групповые центры патриотического воспитания в соответствии с возрастными особенностями детей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4040188" cy="639762"/>
          </a:xfrm>
        </p:spPr>
        <p:txBody>
          <a:bodyPr/>
          <a:lstStyle/>
          <a:p>
            <a:r>
              <a:rPr lang="ru-RU" dirty="0" smtClean="0">
                <a:solidFill>
                  <a:srgbClr val="481F67"/>
                </a:solidFill>
              </a:rPr>
              <a:t>Группа раннего возраста</a:t>
            </a:r>
            <a:endParaRPr lang="ru-RU" dirty="0">
              <a:solidFill>
                <a:srgbClr val="481F67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1412776"/>
            <a:ext cx="4041775" cy="639762"/>
          </a:xfrm>
        </p:spPr>
        <p:txBody>
          <a:bodyPr/>
          <a:lstStyle/>
          <a:p>
            <a:r>
              <a:rPr lang="ru-RU" dirty="0" smtClean="0">
                <a:solidFill>
                  <a:srgbClr val="481F67"/>
                </a:solidFill>
              </a:rPr>
              <a:t>Средняя группа (4-5 лет)</a:t>
            </a:r>
            <a:endParaRPr lang="ru-RU" dirty="0">
              <a:solidFill>
                <a:srgbClr val="481F67"/>
              </a:solidFill>
            </a:endParaRPr>
          </a:p>
        </p:txBody>
      </p:sp>
      <p:pic>
        <p:nvPicPr>
          <p:cNvPr id="7" name="Содержимое 6">
            <a:extLst>
              <a:ext uri="{FF2B5EF4-FFF2-40B4-BE49-F238E27FC236}">
                <a16:creationId xmlns="" xmlns:a16="http://schemas.microsoft.com/office/drawing/2014/main" id="{669FB121-F879-70F3-91F9-91C60F2CC7F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7054" y="2389460"/>
            <a:ext cx="4320479" cy="3951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3" descr="C:\Users\irikh\OneDrive\Рабочий стол\Фото для патриотического 2023 вторая младшая\170210071108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420" y="2132856"/>
            <a:ext cx="4252067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Формирование основ гражданственности и патриотизма </a:t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у детей дошкольного возраста посредством </a:t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современных образовательных технологий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В ходе совместной образовательной деятельности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В режимных моментах и в досуговой деятельности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8" name="Содержимое 7" descr="бус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rcRect l="11512" t="3837" r="7904" b="5986"/>
          <a:stretch>
            <a:fillRect/>
          </a:stretch>
        </p:blipFill>
        <p:spPr>
          <a:xfrm>
            <a:off x="4865629" y="2640040"/>
            <a:ext cx="4029984" cy="33812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Содержимое 12" descr="олол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6453" t="17207" r="7513" b="-374"/>
          <a:stretch>
            <a:fillRect/>
          </a:stretch>
        </p:blipFill>
        <p:spPr>
          <a:xfrm>
            <a:off x="387439" y="2636912"/>
            <a:ext cx="4184562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120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Приобщение к национальным ценностям и традициям в различных видах детской деятельности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836712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rgbClr val="481F67"/>
                </a:solidFill>
              </a:rPr>
              <a:t>Изобразительная деятельность</a:t>
            </a:r>
            <a:endParaRPr lang="ru-RU" dirty="0">
              <a:solidFill>
                <a:srgbClr val="481F67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908720"/>
            <a:ext cx="4041775" cy="63976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481F67"/>
                </a:solidFill>
              </a:rPr>
              <a:t>Коммуникативная деятельность</a:t>
            </a:r>
            <a:endParaRPr lang="ru-RU" dirty="0">
              <a:solidFill>
                <a:srgbClr val="481F67"/>
              </a:solidFill>
            </a:endParaRPr>
          </a:p>
        </p:txBody>
      </p:sp>
      <p:pic>
        <p:nvPicPr>
          <p:cNvPr id="7" name="Изображение 8" descr="NhWBNSIGBXU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788024" y="1556792"/>
            <a:ext cx="4041775" cy="22468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Изображение 6" descr="QXmmuPuqCu4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t="8561"/>
          <a:stretch>
            <a:fillRect/>
          </a:stretch>
        </p:blipFill>
        <p:spPr>
          <a:xfrm>
            <a:off x="467544" y="1484784"/>
            <a:ext cx="4040187" cy="23072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395536" y="4005064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481F67"/>
                </a:solidFill>
              </a:rPr>
              <a:t>Двигательная деятельность</a:t>
            </a:r>
            <a:endParaRPr lang="ru-RU" b="1" dirty="0">
              <a:solidFill>
                <a:srgbClr val="481F67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51920" y="3933056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481F67"/>
                </a:solidFill>
              </a:rPr>
              <a:t>Познавательно-исследовательская деятельнос</a:t>
            </a:r>
            <a:r>
              <a:rPr lang="ru-RU" dirty="0" smtClean="0"/>
              <a:t>ть</a:t>
            </a:r>
            <a:endParaRPr lang="ru-RU" dirty="0"/>
          </a:p>
        </p:txBody>
      </p:sp>
      <p:pic>
        <p:nvPicPr>
          <p:cNvPr id="11" name="Содержимое 6" descr="IMG_20211110_094112.jpg"/>
          <p:cNvPicPr>
            <a:picLocks noChangeAspect="1"/>
          </p:cNvPicPr>
          <p:nvPr/>
        </p:nvPicPr>
        <p:blipFill>
          <a:blip r:embed="rId4" cstate="print"/>
          <a:srcRect t="5320" b="9568"/>
          <a:stretch>
            <a:fillRect/>
          </a:stretch>
        </p:blipFill>
        <p:spPr>
          <a:xfrm>
            <a:off x="5148064" y="4365104"/>
            <a:ext cx="3609727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2" descr="https://sun9-69.userapi.com/impg/m4c2tikotlJ9LvjeOY2oQWZ-J7-jt7_5p_Pfrg/x8HroqUfPdk.jpg?size=1280x815&amp;quality=95&amp;sign=a58634f1cf3c9c01853fab75c0b246a1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65104"/>
            <a:ext cx="3672408" cy="23066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77809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Использование современных образовательных технологий</a:t>
            </a:r>
            <a:r>
              <a:rPr lang="ru-RU" sz="2400" b="1" dirty="0" smtClean="0">
                <a:solidFill>
                  <a:srgbClr val="002060"/>
                </a:solidFill>
              </a:rPr>
              <a:t>.</a:t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Технология проектной деятельности позволяет объединить усилия всех участников образовательного процесса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052736"/>
            <a:ext cx="4040188" cy="864096"/>
          </a:xfrm>
        </p:spPr>
        <p:txBody>
          <a:bodyPr>
            <a:noAutofit/>
          </a:bodyPr>
          <a:lstStyle/>
          <a:p>
            <a:r>
              <a:rPr lang="ru-RU" sz="2200" dirty="0" smtClean="0">
                <a:solidFill>
                  <a:srgbClr val="7030A0"/>
                </a:solidFill>
              </a:rPr>
              <a:t>Проект </a:t>
            </a:r>
          </a:p>
          <a:p>
            <a:r>
              <a:rPr lang="ru-RU" sz="2200" dirty="0" smtClean="0">
                <a:solidFill>
                  <a:srgbClr val="7030A0"/>
                </a:solidFill>
              </a:rPr>
              <a:t>«История русского быта»</a:t>
            </a:r>
            <a:endParaRPr lang="ru-RU" sz="2200" dirty="0">
              <a:solidFill>
                <a:srgbClr val="7030A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1052736"/>
            <a:ext cx="4041775" cy="158417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Проект «Народные традиции и обычаи празднования Нового года»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844824"/>
            <a:ext cx="4031431" cy="4680520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C:\Users\лена\Desktop\Пост от 03.01.24г\10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2" r="11430"/>
          <a:stretch/>
        </p:blipFill>
        <p:spPr bwMode="auto">
          <a:xfrm>
            <a:off x="251520" y="1988840"/>
            <a:ext cx="4229667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C:\Users\лена\Desktop\Новая папка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06" y="2636912"/>
            <a:ext cx="4291221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9666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Рождественская гостиная как результат проекта «История Святочной недели»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Admin\Desktop\рождество 2024 г\статья новая\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536096"/>
            <a:ext cx="3246512" cy="23134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Admin\Desktop\рождество 2024 г\статья новая\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556792"/>
            <a:ext cx="3534544" cy="23228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077072"/>
            <a:ext cx="3346405" cy="2454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4005064"/>
            <a:ext cx="3528392" cy="2646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908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8640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Игровые технологии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95536" y="908720"/>
            <a:ext cx="4040188" cy="432048"/>
          </a:xfrm>
        </p:spPr>
        <p:txBody>
          <a:bodyPr>
            <a:normAutofit lnSpcReduction="10000"/>
          </a:bodyPr>
          <a:lstStyle/>
          <a:p>
            <a:r>
              <a:rPr lang="ru-RU" dirty="0" err="1" smtClean="0">
                <a:solidFill>
                  <a:srgbClr val="481F67"/>
                </a:solidFill>
              </a:rPr>
              <a:t>Квесты</a:t>
            </a:r>
            <a:r>
              <a:rPr lang="ru-RU" dirty="0" smtClean="0">
                <a:solidFill>
                  <a:srgbClr val="481F67"/>
                </a:solidFill>
              </a:rPr>
              <a:t> </a:t>
            </a:r>
            <a:endParaRPr lang="ru-RU" dirty="0">
              <a:solidFill>
                <a:srgbClr val="481F67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644008" y="836712"/>
            <a:ext cx="4041775" cy="639762"/>
          </a:xfrm>
        </p:spPr>
        <p:txBody>
          <a:bodyPr/>
          <a:lstStyle/>
          <a:p>
            <a:r>
              <a:rPr lang="ru-RU" dirty="0" smtClean="0">
                <a:solidFill>
                  <a:srgbClr val="481F67"/>
                </a:solidFill>
              </a:rPr>
              <a:t>Зимние народные забавы</a:t>
            </a:r>
            <a:endParaRPr lang="ru-RU" dirty="0">
              <a:solidFill>
                <a:srgbClr val="481F67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 t="14253" b="14483"/>
          <a:stretch>
            <a:fillRect/>
          </a:stretch>
        </p:blipFill>
        <p:spPr bwMode="auto">
          <a:xfrm>
            <a:off x="4788024" y="1556792"/>
            <a:ext cx="4041775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556792"/>
            <a:ext cx="3912174" cy="2200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890258"/>
            <a:ext cx="3858072" cy="2711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Содержимое 6" descr="IMG_20200226_103804.jpg"/>
          <p:cNvPicPr>
            <a:picLocks noChangeAspect="1"/>
          </p:cNvPicPr>
          <p:nvPr/>
        </p:nvPicPr>
        <p:blipFill>
          <a:blip r:embed="rId5" cstate="print"/>
          <a:srcRect l="11594" t="20968"/>
          <a:stretch>
            <a:fillRect/>
          </a:stretch>
        </p:blipFill>
        <p:spPr>
          <a:xfrm>
            <a:off x="395536" y="4005064"/>
            <a:ext cx="3960440" cy="2658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4854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0" y="260648"/>
            <a:ext cx="9142080" cy="93610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Здоровьесберегающие технологии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 descr="https://sun9-69.userapi.com/impg/vUJKzYzUoBlfAnOxX8o17L9cMokCIaiheRX4wQ/6s5fq4h9Dq8.jpg?size=1280x662&amp;quality=95&amp;sign=e164a2cd523a15c54ff36a74a8757a9c&amp;type=albu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96752"/>
            <a:ext cx="3672408" cy="20002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https://sun9-28.userapi.com/impg/vsb--Fi3-5DJpgeDuY3fhLB5-zW8N88Z2nt58g/2WYzfh4S0S0.jpg?size=807x433&amp;quality=95&amp;sign=26aab1a7cdd4bb41845059faa8eabe61&amp;type=album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71" r="18497"/>
          <a:stretch/>
        </p:blipFill>
        <p:spPr bwMode="auto">
          <a:xfrm>
            <a:off x="5004048" y="1196752"/>
            <a:ext cx="3543106" cy="20147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09775" y="3231381"/>
            <a:ext cx="1764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481F67"/>
                </a:solidFill>
              </a:rPr>
              <a:t>Ве</a:t>
            </a:r>
            <a:r>
              <a:rPr lang="ru-RU" b="1" dirty="0">
                <a:solidFill>
                  <a:srgbClr val="481F67"/>
                </a:solidFill>
              </a:rPr>
              <a:t>с</a:t>
            </a:r>
            <a:r>
              <a:rPr lang="ru-RU" b="1" dirty="0" smtClean="0">
                <a:solidFill>
                  <a:srgbClr val="481F67"/>
                </a:solidFill>
              </a:rPr>
              <a:t>елые старты</a:t>
            </a:r>
            <a:endParaRPr lang="ru-RU" b="1" dirty="0">
              <a:solidFill>
                <a:srgbClr val="481F67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02642" y="3231381"/>
            <a:ext cx="1689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481F67"/>
                </a:solidFill>
              </a:rPr>
              <a:t>День здоровья</a:t>
            </a:r>
            <a:endParaRPr lang="ru-RU" b="1" dirty="0">
              <a:solidFill>
                <a:srgbClr val="481F67"/>
              </a:solidFill>
            </a:endParaRPr>
          </a:p>
        </p:txBody>
      </p:sp>
      <p:pic>
        <p:nvPicPr>
          <p:cNvPr id="9" name="Рисунок 8" descr="https://sun9-56.userapi.com/impg/D76YV9oUmX8ipagW37l7zDFItSLn0m7K4FZL5g/qVi6-wXvriA.jpg?size=605x807&amp;quality=96&amp;sign=454f2b6c41fdd86e267e40b3b2940fb4&amp;type=album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5" t="25319" b="27023"/>
          <a:stretch/>
        </p:blipFill>
        <p:spPr bwMode="auto">
          <a:xfrm>
            <a:off x="755576" y="3717032"/>
            <a:ext cx="3672408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975055" y="6013787"/>
            <a:ext cx="32334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481F67"/>
                </a:solidFill>
              </a:rPr>
              <a:t>Спорт. </a:t>
            </a:r>
            <a:r>
              <a:rPr lang="ru-RU" b="1" dirty="0" err="1" smtClean="0">
                <a:solidFill>
                  <a:srgbClr val="481F67"/>
                </a:solidFill>
              </a:rPr>
              <a:t>квест</a:t>
            </a:r>
            <a:r>
              <a:rPr lang="ru-RU" b="1" dirty="0" smtClean="0">
                <a:solidFill>
                  <a:srgbClr val="481F67"/>
                </a:solidFill>
              </a:rPr>
              <a:t>-игра</a:t>
            </a:r>
          </a:p>
          <a:p>
            <a:pPr algn="ctr"/>
            <a:r>
              <a:rPr lang="ru-RU" b="1" dirty="0" smtClean="0">
                <a:solidFill>
                  <a:srgbClr val="481F67"/>
                </a:solidFill>
              </a:rPr>
              <a:t>«Путешествие со Снеговиком»</a:t>
            </a:r>
            <a:endParaRPr lang="ru-RU" b="1" dirty="0">
              <a:solidFill>
                <a:srgbClr val="481F67"/>
              </a:solidFill>
            </a:endParaRPr>
          </a:p>
        </p:txBody>
      </p:sp>
      <p:pic>
        <p:nvPicPr>
          <p:cNvPr id="4098" name="Picture 2" descr="https://sun9-21.userapi.com/impg/BaUT1BQ_usJ7tdvro7P6lf32l7kijETNtF7SeQ/EFNz3gknLNY.jpg?size=1280x860&amp;quality=95&amp;sign=996dcd7755c3058c2f06d7d707be7660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17031"/>
            <a:ext cx="3543106" cy="22583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3" name="TextBox 12"/>
          <p:cNvSpPr txBox="1"/>
          <p:nvPr/>
        </p:nvSpPr>
        <p:spPr>
          <a:xfrm>
            <a:off x="4833857" y="6048184"/>
            <a:ext cx="37249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err="1" smtClean="0">
                <a:solidFill>
                  <a:srgbClr val="481F67"/>
                </a:solidFill>
              </a:rPr>
              <a:t>Оздоравливающая</a:t>
            </a:r>
            <a:r>
              <a:rPr lang="ru-RU" b="1" dirty="0" smtClean="0">
                <a:solidFill>
                  <a:srgbClr val="481F67"/>
                </a:solidFill>
              </a:rPr>
              <a:t> прогулка-поход</a:t>
            </a:r>
          </a:p>
          <a:p>
            <a:pPr algn="ctr"/>
            <a:r>
              <a:rPr lang="ru-RU" b="1" dirty="0" smtClean="0">
                <a:solidFill>
                  <a:srgbClr val="481F67"/>
                </a:solidFill>
              </a:rPr>
              <a:t>«Осенняя прогулка»</a:t>
            </a:r>
            <a:endParaRPr lang="ru-RU" b="1" dirty="0">
              <a:solidFill>
                <a:srgbClr val="481F6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76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920" y="188640"/>
            <a:ext cx="9142080" cy="108012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Формирование ЗОЖ дошкольников в соответствии с базовыми национальными ценностями нашей страны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23224" y="3416047"/>
            <a:ext cx="2356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481F67"/>
                </a:solidFill>
              </a:rPr>
              <a:t>Досуг ко Дню матери</a:t>
            </a:r>
            <a:endParaRPr lang="ru-RU" b="1" dirty="0">
              <a:solidFill>
                <a:srgbClr val="481F67"/>
              </a:solidFill>
            </a:endParaRPr>
          </a:p>
        </p:txBody>
      </p:sp>
      <p:pic>
        <p:nvPicPr>
          <p:cNvPr id="8" name="Рисунок 7" descr="https://sun9-2.userapi.com/impg/5xXe33A2WqVOAKEwrtBBMHoSy2ATLcoW3gZ4og/8byKPGvy3ok.jpg?size=807x454&amp;quality=95&amp;sign=dc72901cfda78dc17ac74ec9e42a8c55&amp;type=album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1" t="26946" r="17931" b="-27"/>
          <a:stretch/>
        </p:blipFill>
        <p:spPr bwMode="auto">
          <a:xfrm>
            <a:off x="899592" y="1313051"/>
            <a:ext cx="3203487" cy="2102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647513" y="3429000"/>
            <a:ext cx="20546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481F67"/>
                </a:solidFill>
              </a:rPr>
              <a:t>Досуг ко Дню отца</a:t>
            </a:r>
            <a:endParaRPr lang="ru-RU" b="1" dirty="0">
              <a:solidFill>
                <a:srgbClr val="481F67"/>
              </a:solidFill>
            </a:endParaRPr>
          </a:p>
        </p:txBody>
      </p:sp>
      <p:pic>
        <p:nvPicPr>
          <p:cNvPr id="3076" name="Picture 4" descr="https://sun9-72.userapi.com/impg/6yF3W9ej8W2Mm_tBfv3ZSv-bgGS6ZeICGjd-AA/sneowZvDgog.jpg?size=1280x963&amp;quality=95&amp;sign=d9326deeed0479fe3d1953026c49b088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5" t="21027" r="-58" b="5646"/>
          <a:stretch/>
        </p:blipFill>
        <p:spPr bwMode="auto">
          <a:xfrm>
            <a:off x="611770" y="3799835"/>
            <a:ext cx="3779129" cy="23861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2" name="TextBox 11"/>
          <p:cNvSpPr txBox="1"/>
          <p:nvPr/>
        </p:nvSpPr>
        <p:spPr>
          <a:xfrm>
            <a:off x="625371" y="6148219"/>
            <a:ext cx="3751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481F67"/>
                </a:solidFill>
              </a:rPr>
              <a:t>Досуг ко Дню Защитника Отечества</a:t>
            </a:r>
            <a:endParaRPr lang="ru-RU" b="1" dirty="0">
              <a:solidFill>
                <a:srgbClr val="481F67"/>
              </a:solidFill>
            </a:endParaRPr>
          </a:p>
        </p:txBody>
      </p:sp>
      <p:pic>
        <p:nvPicPr>
          <p:cNvPr id="3078" name="Picture 6" descr="https://sun9-80.userapi.com/impg/Z7-IJYG8-HZ6kRP6qo_UMFp-m8u9pi63YGPEmA/xrwSxh6j_34.jpg?size=1280x843&amp;quality=95&amp;sign=8126b2470213adcb647f05f3a6611eaf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621" y="3820795"/>
            <a:ext cx="3591256" cy="2365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4" name="TextBox 13"/>
          <p:cNvSpPr txBox="1"/>
          <p:nvPr/>
        </p:nvSpPr>
        <p:spPr>
          <a:xfrm>
            <a:off x="4691399" y="6196045"/>
            <a:ext cx="4256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481F67"/>
                </a:solidFill>
              </a:rPr>
              <a:t>Развлечение по пожарной безопасности</a:t>
            </a:r>
            <a:endParaRPr lang="ru-RU" b="1" dirty="0">
              <a:solidFill>
                <a:srgbClr val="481F67"/>
              </a:solidFill>
            </a:endParaRPr>
          </a:p>
        </p:txBody>
      </p:sp>
      <p:pic>
        <p:nvPicPr>
          <p:cNvPr id="13" name="Picture 4" descr="https://sun9-64.userapi.com/impg/lU0fI7SNrQidAFwhTwv8gXy0Z4nhFooBW0AxdQ/azD_rUxWaMo.jpg?size=1280x720&amp;quality=95&amp;sign=558ef577a80d0e157cac7f027c7bb2e5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68760"/>
            <a:ext cx="3671119" cy="22080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91233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920" y="260648"/>
            <a:ext cx="914208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Формирование базовых национальных ценностей РФ посредством участия в спортивных конкурсах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 descr="https://sun9-37.userapi.com/impg/lpsadvO1vKMJHsmQ7Vnl7-lIdYWi0IwHtuSXdg/w7Ci3aIge2A.jpg?size=1280x720&amp;quality=95&amp;sign=08edac0dceaa1164c7204aff045e9570&amp;type=album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6" t="8490" r="24350"/>
          <a:stretch/>
        </p:blipFill>
        <p:spPr bwMode="auto">
          <a:xfrm>
            <a:off x="323528" y="1412790"/>
            <a:ext cx="3357880" cy="2245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1" y="3592976"/>
            <a:ext cx="3762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481F67"/>
                </a:solidFill>
              </a:rPr>
              <a:t>Всероссийская массовая лыжная</a:t>
            </a:r>
          </a:p>
          <a:p>
            <a:pPr algn="ctr"/>
            <a:r>
              <a:rPr lang="ru-RU" b="1" dirty="0" smtClean="0">
                <a:solidFill>
                  <a:srgbClr val="481F67"/>
                </a:solidFill>
              </a:rPr>
              <a:t>гонка «Лыжня России»</a:t>
            </a:r>
            <a:endParaRPr lang="ru-RU" b="1" dirty="0">
              <a:solidFill>
                <a:srgbClr val="481F67"/>
              </a:solidFill>
            </a:endParaRPr>
          </a:p>
        </p:txBody>
      </p:sp>
      <p:pic>
        <p:nvPicPr>
          <p:cNvPr id="9" name="Рисунок 8" descr="https://sun9-69.userapi.com/impg/o_dqrFS2VLBpjKT73xHFObCTYP7sMgR09HyG8A/NBHVVXryJWU.jpg?size=810x1080&amp;quality=95&amp;sign=2031217a2af184505eaa09136907e1e6&amp;type=album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66" r="26015" b="13189"/>
          <a:stretch/>
        </p:blipFill>
        <p:spPr bwMode="auto">
          <a:xfrm>
            <a:off x="3851920" y="1461301"/>
            <a:ext cx="2487920" cy="21481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https://sun9-49.userapi.com/impg/lCHUowV2nSFS_bgUuzYomKSFt5glllSWS9b5TA/qxw685TTEig.jpg?size=810x1080&amp;quality=95&amp;sign=c28d7401eef5465b79caff2811d29703&amp;type=album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58" r="24808" b="30219"/>
          <a:stretch/>
        </p:blipFill>
        <p:spPr bwMode="auto">
          <a:xfrm>
            <a:off x="6343640" y="1461301"/>
            <a:ext cx="2675200" cy="21316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788023" y="3731475"/>
            <a:ext cx="34190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481F67"/>
                </a:solidFill>
              </a:rPr>
              <a:t>ВФСК «Готов к труду и обороне</a:t>
            </a:r>
            <a:r>
              <a:rPr lang="ru-RU" dirty="0" smtClean="0">
                <a:solidFill>
                  <a:srgbClr val="481F67"/>
                </a:solidFill>
              </a:rPr>
              <a:t>»</a:t>
            </a:r>
          </a:p>
        </p:txBody>
      </p:sp>
      <p:pic>
        <p:nvPicPr>
          <p:cNvPr id="12" name="Рисунок 11" descr="https://sun9-68.userapi.com/impg/z7uuJnOYku1cn94P5gPVvEQDFVXeWBKJtG1LAQ/rowdziy6ESE.jpg?size=1280x576&amp;quality=95&amp;sign=16ba9b74e74bad5c788822d12512df04&amp;type=album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81" t="20622" r="33421" b="11620"/>
          <a:stretch/>
        </p:blipFill>
        <p:spPr bwMode="auto">
          <a:xfrm>
            <a:off x="323528" y="4241594"/>
            <a:ext cx="3134995" cy="1897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https://sun9-44.userapi.com/impg/2eDMKk7jhKQ-8DjhiRaaJ6l0QtAI_XeSLCsDgQ/MvVp0Tyq64M.jpg?size=607x1080&amp;quality=95&amp;sign=08b621a73f3fd7d7779291f6638b4b77&amp;type=album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4" t="21648" b="42876"/>
          <a:stretch/>
        </p:blipFill>
        <p:spPr bwMode="auto">
          <a:xfrm>
            <a:off x="3458523" y="4233949"/>
            <a:ext cx="2758440" cy="1905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https://sun9-5.userapi.com/impg/HDSbjjK0jiaMCacfR751ogYSd_hcjfm_qYWdAw/fcmWYpdX1wg.jpg?size=1280x576&amp;quality=95&amp;sign=c142fc66a01e963c5151a007b05d962d&amp;type=album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13552" r="24138"/>
          <a:stretch/>
        </p:blipFill>
        <p:spPr bwMode="auto">
          <a:xfrm>
            <a:off x="6224518" y="4233949"/>
            <a:ext cx="2758440" cy="1905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154559" y="6291696"/>
            <a:ext cx="2906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481F67"/>
                </a:solidFill>
              </a:rPr>
              <a:t>Малые Олимпийские игры</a:t>
            </a:r>
          </a:p>
        </p:txBody>
      </p:sp>
    </p:spTree>
    <p:extLst>
      <p:ext uri="{BB962C8B-B14F-4D97-AF65-F5344CB8AC3E}">
        <p14:creationId xmlns:p14="http://schemas.microsoft.com/office/powerpoint/2010/main" val="383674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Технологии социализации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4040188" cy="639762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481F67"/>
                </a:solidFill>
              </a:rPr>
              <a:t>Акция </a:t>
            </a:r>
          </a:p>
          <a:p>
            <a:r>
              <a:rPr lang="ru-RU" dirty="0" smtClean="0">
                <a:solidFill>
                  <a:srgbClr val="481F67"/>
                </a:solidFill>
              </a:rPr>
              <a:t>«Письмо солдату»</a:t>
            </a:r>
            <a:endParaRPr lang="ru-RU" dirty="0">
              <a:solidFill>
                <a:srgbClr val="481F67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52188" y="1484784"/>
            <a:ext cx="4041775" cy="639762"/>
          </a:xfrm>
        </p:spPr>
        <p:txBody>
          <a:bodyPr>
            <a:noAutofit/>
          </a:bodyPr>
          <a:lstStyle/>
          <a:p>
            <a:r>
              <a:rPr lang="ru-RU" dirty="0" err="1" smtClean="0">
                <a:solidFill>
                  <a:srgbClr val="481F67"/>
                </a:solidFill>
              </a:rPr>
              <a:t>Флешмоб</a:t>
            </a:r>
            <a:r>
              <a:rPr lang="ru-RU" dirty="0" smtClean="0">
                <a:solidFill>
                  <a:srgbClr val="481F67"/>
                </a:solidFill>
              </a:rPr>
              <a:t> </a:t>
            </a:r>
          </a:p>
          <a:p>
            <a:r>
              <a:rPr lang="ru-RU" dirty="0" smtClean="0">
                <a:solidFill>
                  <a:srgbClr val="481F67"/>
                </a:solidFill>
              </a:rPr>
              <a:t>«День Победы»</a:t>
            </a:r>
            <a:endParaRPr lang="ru-RU" dirty="0">
              <a:solidFill>
                <a:srgbClr val="481F67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C:\Users\лена\Desktop\Рабочая\STREAM\IMG_20230505_10384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4040188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C:\Users\лена\Desktop\Рабочая\STREAM\IMG-20230505-WA00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58" y="2348880"/>
            <a:ext cx="4400081" cy="3275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TextBox 6"/>
          <p:cNvSpPr txBox="1"/>
          <p:nvPr/>
        </p:nvSpPr>
        <p:spPr>
          <a:xfrm>
            <a:off x="1763688" y="5892080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hlinkClick r:id="rId4"/>
              </a:rPr>
              <a:t>https://disk.yandex.ru/i/ZJ-_</a:t>
            </a:r>
            <a:r>
              <a:rPr lang="en-US" sz="2400" b="1" dirty="0" smtClean="0">
                <a:hlinkClick r:id="rId4"/>
              </a:rPr>
              <a:t>A5MvydqZvQ</a:t>
            </a:r>
            <a:r>
              <a:rPr lang="ru-RU" sz="2400" b="1" dirty="0" smtClean="0"/>
              <a:t>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60742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500" y="27856"/>
            <a:ext cx="8856984" cy="9528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Участие в социально значимых акциях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980728"/>
            <a:ext cx="4040188" cy="50405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481F67"/>
                </a:solidFill>
              </a:rPr>
              <a:t>День пожилого человека</a:t>
            </a:r>
            <a:endParaRPr lang="ru-RU" sz="2000" dirty="0">
              <a:solidFill>
                <a:srgbClr val="481F67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908720"/>
            <a:ext cx="4041775" cy="43204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481F67"/>
                </a:solidFill>
              </a:rPr>
              <a:t>С Новым годом , солдат!</a:t>
            </a:r>
            <a:endParaRPr lang="ru-RU" sz="2000" dirty="0">
              <a:solidFill>
                <a:srgbClr val="481F67"/>
              </a:solidFill>
            </a:endParaRPr>
          </a:p>
        </p:txBody>
      </p:sp>
      <p:pic>
        <p:nvPicPr>
          <p:cNvPr id="3074" name="Picture 2" descr="C:\Users\Admin\Desktop\фото 2023-2024 уч. год\День пожилого человека\IMG_20231003_104522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/>
          <a:srcRect l="15537"/>
          <a:stretch/>
        </p:blipFill>
        <p:spPr bwMode="auto">
          <a:xfrm>
            <a:off x="395536" y="1556792"/>
            <a:ext cx="3919521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 descr="C:\Users\Admin\Desktop\фото 2023-2024 уч. год\открытка солдату\IMG_20231207_09393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6399" y="1412776"/>
            <a:ext cx="4041775" cy="22145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print"/>
          <a:srcRect r="8206" b="11576"/>
          <a:stretch/>
        </p:blipFill>
        <p:spPr bwMode="auto">
          <a:xfrm>
            <a:off x="539552" y="4406822"/>
            <a:ext cx="4175580" cy="2262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509120"/>
            <a:ext cx="2880320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395536" y="3933056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481F67"/>
                </a:solidFill>
              </a:rPr>
              <a:t>Доброе сердце ветеранам</a:t>
            </a:r>
            <a:endParaRPr lang="ru-RU" sz="2000" b="1" dirty="0">
              <a:solidFill>
                <a:srgbClr val="481F67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8024" y="3779168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481F67"/>
                </a:solidFill>
              </a:rPr>
              <a:t>Родители детям (новые объекты на территории ДОУ)</a:t>
            </a:r>
            <a:endParaRPr lang="ru-RU" sz="2000" b="1" dirty="0">
              <a:solidFill>
                <a:srgbClr val="481F67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64096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Наши выставки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1449" y="836712"/>
            <a:ext cx="4040188" cy="639762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481F67"/>
                </a:solidFill>
              </a:rPr>
              <a:t>«Народные промыслы России»</a:t>
            </a:r>
            <a:endParaRPr lang="ru-RU" sz="2000" dirty="0">
              <a:solidFill>
                <a:srgbClr val="481F67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36411" y="836712"/>
            <a:ext cx="4041775" cy="639762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481F67"/>
                </a:solidFill>
              </a:rPr>
              <a:t>Выставка ко Дню Победы</a:t>
            </a:r>
            <a:endParaRPr lang="ru-RU" sz="2000" dirty="0">
              <a:solidFill>
                <a:srgbClr val="481F67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/>
          <a:srcRect t="9312"/>
          <a:stretch/>
        </p:blipFill>
        <p:spPr bwMode="auto">
          <a:xfrm>
            <a:off x="467544" y="1628800"/>
            <a:ext cx="3176092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250223"/>
            <a:ext cx="3825751" cy="24496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509120"/>
            <a:ext cx="2698215" cy="2221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5" cstate="print"/>
          <a:srcRect l="9055" t="7245" r="29725" b="27227"/>
          <a:stretch/>
        </p:blipFill>
        <p:spPr bwMode="auto">
          <a:xfrm>
            <a:off x="5436096" y="1628800"/>
            <a:ext cx="3230780" cy="19451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36983" y="3933056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481F67"/>
                </a:solidFill>
              </a:rPr>
              <a:t>Выставка плакатов ко Всемирному Дню воды</a:t>
            </a:r>
            <a:endParaRPr lang="ru-RU" sz="2000" b="1" dirty="0">
              <a:solidFill>
                <a:srgbClr val="481F67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81399" y="3748390"/>
            <a:ext cx="5083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481F67"/>
                </a:solidFill>
              </a:rPr>
              <a:t> </a:t>
            </a:r>
            <a:r>
              <a:rPr lang="ru-RU" sz="2000" b="1" dirty="0" smtClean="0">
                <a:solidFill>
                  <a:srgbClr val="481F67"/>
                </a:solidFill>
              </a:rPr>
              <a:t>                      «Золотые руки нашей мамы»</a:t>
            </a:r>
            <a:endParaRPr lang="ru-RU" sz="2000" b="1" dirty="0">
              <a:solidFill>
                <a:srgbClr val="481F67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39552" y="5733256"/>
            <a:ext cx="8229600" cy="936104"/>
          </a:xfrm>
        </p:spPr>
        <p:txBody>
          <a:bodyPr/>
          <a:lstStyle/>
          <a:p>
            <a:r>
              <a:rPr lang="ru-RU" b="1" dirty="0" smtClean="0">
                <a:solidFill>
                  <a:srgbClr val="481F67"/>
                </a:solidFill>
              </a:rPr>
              <a:t>Спасибо за внимание!</a:t>
            </a:r>
            <a:endParaRPr lang="ru-RU" b="1" dirty="0">
              <a:solidFill>
                <a:srgbClr val="481F67"/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323529" y="3356992"/>
            <a:ext cx="8642784" cy="223224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В презентации представлен </a:t>
            </a:r>
            <a:r>
              <a:rPr lang="ru-RU" b="1" dirty="0">
                <a:solidFill>
                  <a:srgbClr val="002060"/>
                </a:solidFill>
              </a:rPr>
              <a:t>опыт </a:t>
            </a:r>
            <a:r>
              <a:rPr lang="ru-RU" b="1" dirty="0" smtClean="0">
                <a:solidFill>
                  <a:srgbClr val="002060"/>
                </a:solidFill>
              </a:rPr>
              <a:t>работы МАДОУ д/с «Детство» – </a:t>
            </a:r>
            <a:r>
              <a:rPr lang="ru-RU" b="1" smtClean="0">
                <a:solidFill>
                  <a:srgbClr val="002060"/>
                </a:solidFill>
              </a:rPr>
              <a:t>СП ДОУ № 167 по </a:t>
            </a:r>
            <a:r>
              <a:rPr lang="ru-RU" b="1" dirty="0">
                <a:solidFill>
                  <a:srgbClr val="002060"/>
                </a:solidFill>
              </a:rPr>
              <a:t>формированию гражданственности и патриотизма у детей дошкольного возраста посредством использования разнообразных форм работы и активного включения в деятельность родителей воспитанников.</a:t>
            </a:r>
          </a:p>
        </p:txBody>
      </p:sp>
      <p:pic>
        <p:nvPicPr>
          <p:cNvPr id="1026" name="Picture 2" descr="C:\Users\лена\Desktop\Рабочая\STREAM 1\IMG_20230410_1356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5" t="15633" r="4848"/>
          <a:stretch/>
        </p:blipFill>
        <p:spPr bwMode="auto">
          <a:xfrm>
            <a:off x="395536" y="260648"/>
            <a:ext cx="4178289" cy="29011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лена\Desktop\Рабочая\STREAM 1\IMG_20230331_0756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0648"/>
            <a:ext cx="3817119" cy="2874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30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434</TotalTime>
  <Words>833</Words>
  <Application>Microsoft Office PowerPoint</Application>
  <PresentationFormat>Экран (4:3)</PresentationFormat>
  <Paragraphs>122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МАДОУ д/с «Детство» - СП детский сад № 167  г. Нижний Тагил</vt:lpstr>
      <vt:lpstr>Содержание формирует среда</vt:lpstr>
      <vt:lpstr>Образовательная среда – это уклад детского сада</vt:lpstr>
      <vt:lpstr>Взаимодействие с социальными партнерами  по гражданско-патриотическому воспитанию подрастающего поколения</vt:lpstr>
      <vt:lpstr>Сотрудничество с родителями воспитанников</vt:lpstr>
      <vt:lpstr>Вовлечение родителей в образовательный процесс ДОУ</vt:lpstr>
      <vt:lpstr>Обновление и пополнение развивающей предметно-пространственной среды групп детского сада</vt:lpstr>
      <vt:lpstr>Презентация PowerPoint</vt:lpstr>
      <vt:lpstr>Презентация PowerPoint</vt:lpstr>
      <vt:lpstr>Презентация PowerPoint</vt:lpstr>
      <vt:lpstr>Презентация PowerPoint</vt:lpstr>
      <vt:lpstr>Групповые центры патриотического воспитания в соответствии с возрастными особенностями детей</vt:lpstr>
      <vt:lpstr>Формирование основ гражданственности и патриотизма  у детей дошкольного возраста посредством  современных образовательных технологий</vt:lpstr>
      <vt:lpstr>Приобщение к национальным ценностям и традициям в различных видах детской деятельности</vt:lpstr>
      <vt:lpstr>Использование современных образовательных технологий. Технология проектной деятельности позволяет объединить усилия всех участников образовательного процесса</vt:lpstr>
      <vt:lpstr>Рождественская гостиная как результат проекта «История Святочной недели»</vt:lpstr>
      <vt:lpstr>Игровые технологии</vt:lpstr>
      <vt:lpstr>Здоровьесберегающие технологии</vt:lpstr>
      <vt:lpstr>Формирование ЗОЖ дошкольников в соответствии с базовыми национальными ценностями нашей страны</vt:lpstr>
      <vt:lpstr>Формирование базовых национальных ценностей РФ посредством участия в спортивных конкурсах</vt:lpstr>
      <vt:lpstr>Технологии социализации</vt:lpstr>
      <vt:lpstr>Участие в социально значимых акциях</vt:lpstr>
      <vt:lpstr>Наши выставки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МАДОУ д/с «Детство» - СП детский сад № 167 г. Нижний Тагил</dc:title>
  <dc:creator>лена</dc:creator>
  <cp:lastModifiedBy>лена</cp:lastModifiedBy>
  <cp:revision>52</cp:revision>
  <dcterms:created xsi:type="dcterms:W3CDTF">2024-01-13T04:39:38Z</dcterms:created>
  <dcterms:modified xsi:type="dcterms:W3CDTF">2024-01-15T13:32:54Z</dcterms:modified>
</cp:coreProperties>
</file>