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2" r:id="rId20"/>
    <p:sldId id="275" r:id="rId21"/>
    <p:sldId id="277" r:id="rId22"/>
    <p:sldId id="280" r:id="rId23"/>
    <p:sldId id="281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31308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839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1184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47552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26677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79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965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6084500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22044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714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59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7C8C9-B7CE-4B5C-943D-A4550A7B4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985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57BEDFA-98D5-4FC9-B0BD-7313DB474BC8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9D0E71F-F17E-48D7-8BF1-10C0D3C454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6340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0" pos="594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1" name="Picture 9" descr="Рисунок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644900"/>
            <a:ext cx="1236662" cy="227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2" name="WordArt 10"/>
          <p:cNvSpPr>
            <a:spLocks noChangeArrowheads="1" noChangeShapeType="1" noTextEdit="1"/>
          </p:cNvSpPr>
          <p:nvPr/>
        </p:nvSpPr>
        <p:spPr bwMode="auto">
          <a:xfrm rot="-121104">
            <a:off x="286886" y="700309"/>
            <a:ext cx="8648320" cy="21605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Знатоки математики</a:t>
            </a:r>
            <a:endParaRPr lang="ru-RU" sz="3600" b="1" kern="1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3564" name="Picture 12" descr="утка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4392613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23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7"/>
          <p:cNvSpPr>
            <a:spLocks noGrp="1" noChangeArrowheads="1"/>
          </p:cNvSpPr>
          <p:nvPr>
            <p:ph idx="1"/>
          </p:nvPr>
        </p:nvSpPr>
        <p:spPr>
          <a:xfrm>
            <a:off x="457200" y="2066925"/>
            <a:ext cx="8229600" cy="4064000"/>
          </a:xfrm>
          <a:noFill/>
          <a:ln/>
        </p:spPr>
        <p:txBody>
          <a:bodyPr/>
          <a:lstStyle/>
          <a:p>
            <a:pPr marL="609600" indent="-609600" algn="ctr">
              <a:buFont typeface="Wingdings" pitchFamily="2" charset="2"/>
              <a:buNone/>
            </a:pPr>
            <a:r>
              <a:rPr lang="ru-RU" altLang="ru-RU" sz="6000">
                <a:solidFill>
                  <a:srgbClr val="CCCC00"/>
                </a:solidFill>
              </a:rPr>
              <a:t>« Путешествие в историю математики»</a:t>
            </a:r>
            <a:r>
              <a:rPr lang="ru-RU" altLang="ru-RU">
                <a:solidFill>
                  <a:srgbClr val="CCCC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6442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2376488" y="404813"/>
            <a:ext cx="6048375" cy="26638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609600" indent="-609600" algn="ctr">
              <a:buFont typeface="Wingdings" pitchFamily="2" charset="2"/>
              <a:buNone/>
            </a:pPr>
            <a:r>
              <a:rPr lang="ru-RU" altLang="ru-RU" sz="2600" dirty="0"/>
              <a:t>1.Кому принадлежат знаменитое  высказывание </a:t>
            </a:r>
          </a:p>
          <a:p>
            <a:pPr marL="609600" indent="-609600" algn="ctr">
              <a:buFont typeface="Wingdings" pitchFamily="2" charset="2"/>
              <a:buNone/>
            </a:pPr>
            <a:endParaRPr lang="ru-RU" altLang="ru-RU" sz="2600" dirty="0"/>
          </a:p>
          <a:p>
            <a:pPr marL="609600" indent="-609600" algn="ctr">
              <a:buFont typeface="Wingdings" pitchFamily="2" charset="2"/>
              <a:buNone/>
            </a:pPr>
            <a:r>
              <a:rPr lang="ru-RU" altLang="ru-RU" sz="2600" dirty="0">
                <a:solidFill>
                  <a:schemeClr val="hlink"/>
                </a:solidFill>
              </a:rPr>
              <a:t>« Математика царица наук. Арифметика  царица математики»?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468313" y="3573463"/>
            <a:ext cx="4535487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990600" indent="-519113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371600" indent="-461963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752600" indent="-446088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209800" indent="-51435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6670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31242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5814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40386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ru-RU" altLang="ru-RU" dirty="0"/>
              <a:t>а)</a:t>
            </a:r>
            <a:r>
              <a:rPr lang="ru-RU" altLang="ru-RU" dirty="0" err="1"/>
              <a:t>Блез</a:t>
            </a:r>
            <a:r>
              <a:rPr lang="ru-RU" altLang="ru-RU" dirty="0"/>
              <a:t> Паскаль 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68313" y="4365625"/>
            <a:ext cx="6121400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990600" indent="-519113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371600" indent="-461963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752600" indent="-446088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209800" indent="-51435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6670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31242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5814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40386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ru-RU" altLang="ru-RU"/>
              <a:t>б) Карл Фридрих Гаусс 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468313" y="5157788"/>
            <a:ext cx="4535487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990600" indent="-519113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371600" indent="-461963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752600" indent="-446088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209800" indent="-51435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6670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31242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5814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4038600" indent="-51435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ru-RU" altLang="ru-RU"/>
              <a:t>в) Леонард Эйлер </a:t>
            </a: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6300788" y="4652963"/>
            <a:ext cx="2520950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CC33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27658" name="Line 10"/>
          <p:cNvSpPr>
            <a:spLocks noChangeShapeType="1"/>
          </p:cNvSpPr>
          <p:nvPr/>
        </p:nvSpPr>
        <p:spPr bwMode="auto">
          <a:xfrm>
            <a:off x="468313" y="4868863"/>
            <a:ext cx="4751387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1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632700" y="5624513"/>
            <a:ext cx="792163" cy="863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27664" name="Picture 16" descr="Гаус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296863"/>
            <a:ext cx="2560637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61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4" grpId="0"/>
      <p:bldP spid="276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829108" y="620688"/>
            <a:ext cx="8229600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4000" dirty="0">
                <a:latin typeface="Curlz MT" pitchFamily="82" charset="0"/>
              </a:rPr>
              <a:t>2.Кто ввел прямоугольную систему координат?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>
          <a:xfrm>
            <a:off x="1368425" y="3105150"/>
            <a:ext cx="2106613" cy="4794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800"/>
              <a:t>а)  Лаплас </a:t>
            </a: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1223963" y="3716338"/>
            <a:ext cx="23145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l"/>
              <a:defRPr sz="3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Char char="–"/>
              <a:defRPr sz="28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800"/>
              <a:t> б)  Герон  </a:t>
            </a: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1295400" y="4329113"/>
            <a:ext cx="22320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l"/>
              <a:defRPr sz="3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Char char="–"/>
              <a:defRPr sz="28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800"/>
              <a:t>в)  Декарт </a:t>
            </a:r>
          </a:p>
        </p:txBody>
      </p:sp>
      <p:sp>
        <p:nvSpPr>
          <p:cNvPr id="111626" name="Line 10"/>
          <p:cNvSpPr>
            <a:spLocks noChangeShapeType="1"/>
          </p:cNvSpPr>
          <p:nvPr/>
        </p:nvSpPr>
        <p:spPr bwMode="auto">
          <a:xfrm>
            <a:off x="1619250" y="4833938"/>
            <a:ext cx="1657350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1627" name="AutoShape 1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064500" y="5842000"/>
            <a:ext cx="792163" cy="863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1628" name="Rectangle 12"/>
          <p:cNvSpPr>
            <a:spLocks noChangeArrowheads="1"/>
          </p:cNvSpPr>
          <p:nvPr/>
        </p:nvSpPr>
        <p:spPr bwMode="auto">
          <a:xfrm>
            <a:off x="4500563" y="6057900"/>
            <a:ext cx="2520950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CC3300"/>
                </a:solidFill>
                <a:latin typeface="Verdana" pitchFamily="34" charset="0"/>
              </a:rPr>
              <a:t>ответ</a:t>
            </a:r>
          </a:p>
        </p:txBody>
      </p:sp>
      <p:pic>
        <p:nvPicPr>
          <p:cNvPr id="111630" name="Picture 14" descr="Декар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916113"/>
            <a:ext cx="3062288" cy="37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31" name="AutoShape 1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064500" y="5842000"/>
            <a:ext cx="792163" cy="863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48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/>
      <p:bldP spid="111619" grpId="0" build="p"/>
      <p:bldP spid="111620" grpId="0"/>
      <p:bldP spid="111621" grpId="0"/>
      <p:bldP spid="1116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719138" y="42764"/>
            <a:ext cx="5653534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4000" dirty="0">
                <a:solidFill>
                  <a:srgbClr val="CC3300"/>
                </a:solidFill>
              </a:rPr>
              <a:t>3.Какой цветок назван в честь одной из женщин математиков?</a:t>
            </a:r>
            <a:r>
              <a:rPr lang="ru-RU" altLang="ru-RU" sz="4000" dirty="0"/>
              <a:t> 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401888"/>
            <a:ext cx="4330700" cy="34290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 </a:t>
            </a:r>
            <a:r>
              <a:rPr lang="ru-RU" altLang="ru-RU" sz="3600" i="1"/>
              <a:t>а) Хризантема</a:t>
            </a:r>
            <a:endParaRPr lang="en-US" altLang="ru-RU" sz="3600" i="1"/>
          </a:p>
          <a:p>
            <a:pPr marL="533400" indent="-533400">
              <a:buFont typeface="Wingdings" pitchFamily="2" charset="2"/>
              <a:buNone/>
            </a:pPr>
            <a:endParaRPr lang="en-US" altLang="ru-RU" sz="3600" i="1"/>
          </a:p>
          <a:p>
            <a:pPr marL="533400" indent="-533400">
              <a:buFont typeface="Wingdings" pitchFamily="2" charset="2"/>
              <a:buNone/>
            </a:pPr>
            <a:r>
              <a:rPr lang="ru-RU" altLang="ru-RU" sz="3600" i="1"/>
              <a:t>б) Гортензия</a:t>
            </a:r>
            <a:endParaRPr lang="en-US" altLang="ru-RU" sz="3600" i="1"/>
          </a:p>
          <a:p>
            <a:pPr marL="533400" indent="-533400">
              <a:buFont typeface="Wingdings" pitchFamily="2" charset="2"/>
              <a:buNone/>
            </a:pPr>
            <a:endParaRPr lang="en-US" altLang="ru-RU" sz="3600" i="1"/>
          </a:p>
          <a:p>
            <a:pPr marL="533400" indent="-533400">
              <a:buFont typeface="Wingdings" pitchFamily="2" charset="2"/>
              <a:buNone/>
            </a:pPr>
            <a:r>
              <a:rPr lang="ru-RU" altLang="ru-RU" sz="3600" i="1"/>
              <a:t>в) Лилия</a:t>
            </a:r>
          </a:p>
        </p:txBody>
      </p:sp>
      <p:sp>
        <p:nvSpPr>
          <p:cNvPr id="98309" name="Line 5"/>
          <p:cNvSpPr>
            <a:spLocks noChangeShapeType="1"/>
          </p:cNvSpPr>
          <p:nvPr/>
        </p:nvSpPr>
        <p:spPr bwMode="auto">
          <a:xfrm>
            <a:off x="719138" y="4400550"/>
            <a:ext cx="2808287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98310" name="Picture 6" descr="гортенз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1412776"/>
            <a:ext cx="3157537" cy="421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311" name="Rectangle 7"/>
          <p:cNvSpPr>
            <a:spLocks noChangeArrowheads="1"/>
          </p:cNvSpPr>
          <p:nvPr/>
        </p:nvSpPr>
        <p:spPr bwMode="auto">
          <a:xfrm>
            <a:off x="4500563" y="6057900"/>
            <a:ext cx="2520950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CC33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98312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064500" y="5842000"/>
            <a:ext cx="792163" cy="863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07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  <p:bldP spid="98307" grpId="0" build="p"/>
      <p:bldP spid="9830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89804" y="187325"/>
            <a:ext cx="8521700" cy="1728788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4.Автор первого в России </a:t>
            </a:r>
            <a:r>
              <a:rPr lang="ru-RU" altLang="ru-RU" sz="4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учебника  </a:t>
            </a:r>
            <a:r>
              <a:rPr lang="ru-RU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 математике, носившего название « Врата учености»?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3068638"/>
            <a:ext cx="2952750" cy="30241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ru-RU" altLang="ru-RU" i="1">
                <a:solidFill>
                  <a:srgbClr val="CC3300"/>
                </a:solidFill>
                <a:latin typeface="Arial Unicode MS" pitchFamily="34" charset="-128"/>
              </a:rPr>
              <a:t>а) Магницкий</a:t>
            </a:r>
            <a:endParaRPr lang="en-US" altLang="ru-RU" i="1">
              <a:solidFill>
                <a:srgbClr val="CC3300"/>
              </a:solidFill>
              <a:latin typeface="Arial Unicode MS" pitchFamily="34" charset="-128"/>
            </a:endParaRPr>
          </a:p>
          <a:p>
            <a:pPr>
              <a:buFont typeface="Wingdings" pitchFamily="2" charset="2"/>
              <a:buNone/>
            </a:pPr>
            <a:endParaRPr lang="en-US" altLang="ru-RU" i="1" u="sng">
              <a:latin typeface="Arial Unicode MS" pitchFamily="34" charset="-128"/>
            </a:endParaRPr>
          </a:p>
          <a:p>
            <a:pPr>
              <a:buFont typeface="Wingdings" pitchFamily="2" charset="2"/>
              <a:buNone/>
            </a:pPr>
            <a:r>
              <a:rPr lang="ru-RU" altLang="ru-RU" i="1">
                <a:solidFill>
                  <a:srgbClr val="CC3300"/>
                </a:solidFill>
                <a:latin typeface="Arial Unicode MS" pitchFamily="34" charset="-128"/>
              </a:rPr>
              <a:t>б) Эйлер</a:t>
            </a:r>
            <a:endParaRPr lang="en-US" altLang="ru-RU" i="1">
              <a:solidFill>
                <a:srgbClr val="CC3300"/>
              </a:solidFill>
              <a:latin typeface="Arial Unicode MS" pitchFamily="34" charset="-128"/>
            </a:endParaRPr>
          </a:p>
          <a:p>
            <a:pPr>
              <a:buFont typeface="Wingdings" pitchFamily="2" charset="2"/>
              <a:buNone/>
            </a:pPr>
            <a:endParaRPr lang="en-US" altLang="ru-RU" i="1">
              <a:latin typeface="Arial Unicode MS" pitchFamily="34" charset="-128"/>
            </a:endParaRPr>
          </a:p>
          <a:p>
            <a:pPr>
              <a:buFont typeface="Wingdings" pitchFamily="2" charset="2"/>
              <a:buNone/>
            </a:pPr>
            <a:r>
              <a:rPr lang="ru-RU" altLang="ru-RU" i="1">
                <a:solidFill>
                  <a:srgbClr val="CC3300"/>
                </a:solidFill>
                <a:latin typeface="Arial Unicode MS" pitchFamily="34" charset="-128"/>
              </a:rPr>
              <a:t>в) Ломоносов</a:t>
            </a:r>
            <a:r>
              <a:rPr lang="ru-RU" altLang="ru-RU"/>
              <a:t> </a:t>
            </a:r>
          </a:p>
        </p:txBody>
      </p:sp>
      <p:pic>
        <p:nvPicPr>
          <p:cNvPr id="29701" name="Picture 5" descr="Рисунок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00" y="2349500"/>
            <a:ext cx="5473700" cy="339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Line 6"/>
          <p:cNvSpPr>
            <a:spLocks noChangeShapeType="1"/>
          </p:cNvSpPr>
          <p:nvPr/>
        </p:nvSpPr>
        <p:spPr bwMode="auto">
          <a:xfrm>
            <a:off x="611188" y="3644900"/>
            <a:ext cx="2376487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4500563" y="6057900"/>
            <a:ext cx="2520950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CC33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29704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064500" y="5842000"/>
            <a:ext cx="792163" cy="863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94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8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58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8" presetID="58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  <p:bldP spid="2970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66569" y="98898"/>
            <a:ext cx="8450263" cy="2376488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5.По легенде Египетский царь Птолемей 1, спросил древнегреческого математика: « Нет ли</a:t>
            </a:r>
            <a:r>
              <a:rPr lang="en-US" alt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alt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более короткого пути для понимания геометрии , чем изучение его 13 книг под названием «Начала»? На что был получен ответ : «В геометрии нет царской дороги». Кто это?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3141663"/>
            <a:ext cx="3311525" cy="3311525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altLang="ru-RU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ill Sans Ultra Bold" pitchFamily="34" charset="0"/>
              </a:rPr>
              <a:t>а) Эратосфен</a:t>
            </a:r>
            <a:endParaRPr lang="en-US" altLang="ru-RU" b="1" i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ill Sans Ultra Bold" pitchFamily="34" charset="0"/>
            </a:endParaRPr>
          </a:p>
          <a:p>
            <a:pPr>
              <a:buFont typeface="Wingdings" pitchFamily="2" charset="2"/>
              <a:buNone/>
            </a:pPr>
            <a:endParaRPr lang="en-US" altLang="ru-RU" b="1" i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ill Sans Ultra Bold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ru-RU" altLang="ru-RU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ill Sans Ultra Bold" pitchFamily="34" charset="0"/>
              </a:rPr>
              <a:t>б) Евклид</a:t>
            </a:r>
            <a:endParaRPr lang="en-US" altLang="ru-RU" b="1" i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ill Sans Ultra Bold" pitchFamily="34" charset="0"/>
            </a:endParaRPr>
          </a:p>
          <a:p>
            <a:pPr>
              <a:buFont typeface="Wingdings" pitchFamily="2" charset="2"/>
              <a:buNone/>
            </a:pPr>
            <a:endParaRPr lang="en-US" altLang="ru-RU" b="1" i="1" u="sng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ill Sans Ultra Bold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ru-RU" altLang="ru-RU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ill Sans Ultra Bold" pitchFamily="34" charset="0"/>
              </a:rPr>
              <a:t>в) Фалес</a:t>
            </a:r>
          </a:p>
        </p:txBody>
      </p:sp>
      <p:pic>
        <p:nvPicPr>
          <p:cNvPr id="139269" name="Picture 5" descr="Евклид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852935"/>
            <a:ext cx="2736105" cy="324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270" name="Line 6"/>
          <p:cNvSpPr>
            <a:spLocks noChangeShapeType="1"/>
          </p:cNvSpPr>
          <p:nvPr/>
        </p:nvSpPr>
        <p:spPr bwMode="auto">
          <a:xfrm>
            <a:off x="899592" y="4474218"/>
            <a:ext cx="1547813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9271" name="Rectangle 7"/>
          <p:cNvSpPr>
            <a:spLocks noChangeArrowheads="1"/>
          </p:cNvSpPr>
          <p:nvPr/>
        </p:nvSpPr>
        <p:spPr bwMode="auto">
          <a:xfrm>
            <a:off x="4284663" y="6237288"/>
            <a:ext cx="2520950" cy="5048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139272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80400" y="5949950"/>
            <a:ext cx="720725" cy="720725"/>
          </a:xfrm>
          <a:prstGeom prst="actionButtonForwardNex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8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  <p:bldP spid="139267" grpId="0" build="p"/>
      <p:bldP spid="13927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188640"/>
            <a:ext cx="8785225" cy="2089150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6.Почему одного из самых </a:t>
            </a:r>
            <a:r>
              <a:rPr lang="ru-RU" alt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замечательных </a:t>
            </a:r>
            <a:r>
              <a:rPr lang="ru-RU" altLang="ru-RU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математиков Пьера Ферма называли гениальным дилетантом? 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idx="1"/>
          </p:nvPr>
        </p:nvSpPr>
        <p:spPr>
          <a:xfrm>
            <a:off x="719039" y="2135051"/>
            <a:ext cx="8713788" cy="4065588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altLang="ru-RU" dirty="0"/>
          </a:p>
          <a:p>
            <a:pPr>
              <a:buFont typeface="Wingdings" pitchFamily="2" charset="2"/>
              <a:buNone/>
            </a:pPr>
            <a:r>
              <a:rPr lang="ru-RU" altLang="ru-RU" i="1" dirty="0">
                <a:solidFill>
                  <a:srgbClr val="00CC00"/>
                </a:solidFill>
              </a:rPr>
              <a:t>а) плохо учился</a:t>
            </a:r>
          </a:p>
          <a:p>
            <a:pPr>
              <a:buFont typeface="Wingdings" pitchFamily="2" charset="2"/>
              <a:buNone/>
            </a:pPr>
            <a:endParaRPr lang="ru-RU" altLang="ru-RU" i="1" dirty="0">
              <a:solidFill>
                <a:srgbClr val="00CC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ru-RU" altLang="ru-RU" i="1" dirty="0">
                <a:solidFill>
                  <a:srgbClr val="00CC00"/>
                </a:solidFill>
              </a:rPr>
              <a:t>б) его утверждения впоследствии были опровергнуты</a:t>
            </a:r>
          </a:p>
          <a:p>
            <a:pPr>
              <a:buFont typeface="Wingdings" pitchFamily="2" charset="2"/>
              <a:buNone/>
            </a:pPr>
            <a:endParaRPr lang="ru-RU" altLang="ru-RU" i="1" dirty="0">
              <a:solidFill>
                <a:srgbClr val="00CC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ru-RU" altLang="ru-RU" i="1" dirty="0">
                <a:solidFill>
                  <a:srgbClr val="00CC00"/>
                </a:solidFill>
              </a:rPr>
              <a:t>в) имел другую профессию</a:t>
            </a:r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4643438" y="6057900"/>
            <a:ext cx="2520950" cy="5048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14029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80400" y="5949950"/>
            <a:ext cx="720725" cy="720725"/>
          </a:xfrm>
          <a:prstGeom prst="actionButtonForwardNex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294" name="Line 6"/>
          <p:cNvSpPr>
            <a:spLocks noChangeShapeType="1"/>
          </p:cNvSpPr>
          <p:nvPr/>
        </p:nvSpPr>
        <p:spPr bwMode="auto">
          <a:xfrm>
            <a:off x="251520" y="4725144"/>
            <a:ext cx="4824413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0295" name="Rectangle 7"/>
          <p:cNvSpPr>
            <a:spLocks noChangeArrowheads="1"/>
          </p:cNvSpPr>
          <p:nvPr/>
        </p:nvSpPr>
        <p:spPr bwMode="auto">
          <a:xfrm>
            <a:off x="4643438" y="6057900"/>
            <a:ext cx="2520950" cy="5048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140296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80400" y="5949950"/>
            <a:ext cx="720725" cy="720725"/>
          </a:xfrm>
          <a:prstGeom prst="actionButtonForwardNex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07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14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/>
      <p:bldP spid="140291" grpId="0" build="p"/>
      <p:bldP spid="14029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76263" y="116632"/>
            <a:ext cx="9036050" cy="1425575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7.Кто придумал обозначать отношение длины окружности к ее диаметру  буквой</a:t>
            </a:r>
            <a:r>
              <a:rPr lang="ru-RU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l-GR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π</a:t>
            </a:r>
            <a:r>
              <a:rPr lang="ru-RU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l-GR" altLang="ru-RU" sz="4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idx="1"/>
          </p:nvPr>
        </p:nvSpPr>
        <p:spPr>
          <a:xfrm>
            <a:off x="5651500" y="1989138"/>
            <a:ext cx="3276600" cy="3887787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altLang="ru-RU" b="1" i="1">
              <a:solidFill>
                <a:srgbClr val="00CC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ru-RU" altLang="ru-RU" b="1" i="1">
                <a:solidFill>
                  <a:srgbClr val="660066"/>
                </a:solidFill>
              </a:rPr>
              <a:t>а) Лейбниц</a:t>
            </a:r>
          </a:p>
          <a:p>
            <a:pPr>
              <a:buFont typeface="Wingdings" pitchFamily="2" charset="2"/>
              <a:buNone/>
            </a:pPr>
            <a:endParaRPr lang="ru-RU" altLang="ru-RU" b="1" i="1">
              <a:solidFill>
                <a:srgbClr val="660066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ru-RU" altLang="ru-RU" b="1" i="1">
                <a:solidFill>
                  <a:srgbClr val="660066"/>
                </a:solidFill>
              </a:rPr>
              <a:t>б) Архимед</a:t>
            </a:r>
          </a:p>
          <a:p>
            <a:pPr>
              <a:buFont typeface="Wingdings" pitchFamily="2" charset="2"/>
              <a:buNone/>
            </a:pPr>
            <a:endParaRPr lang="ru-RU" altLang="ru-RU" b="1" i="1">
              <a:solidFill>
                <a:srgbClr val="660066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ru-RU" altLang="ru-RU" b="1" i="1">
                <a:solidFill>
                  <a:srgbClr val="660066"/>
                </a:solidFill>
              </a:rPr>
              <a:t>в) Пифагор</a:t>
            </a:r>
          </a:p>
        </p:txBody>
      </p:sp>
      <p:sp>
        <p:nvSpPr>
          <p:cNvPr id="145414" name="Line 6"/>
          <p:cNvSpPr>
            <a:spLocks noChangeShapeType="1"/>
          </p:cNvSpPr>
          <p:nvPr/>
        </p:nvSpPr>
        <p:spPr bwMode="auto">
          <a:xfrm>
            <a:off x="6156325" y="3176588"/>
            <a:ext cx="1979613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45415" name="Picture 7" descr="Лейбниц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060575"/>
            <a:ext cx="3276600" cy="414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416" name="Rectangle 8"/>
          <p:cNvSpPr>
            <a:spLocks noChangeArrowheads="1"/>
          </p:cNvSpPr>
          <p:nvPr/>
        </p:nvSpPr>
        <p:spPr bwMode="auto">
          <a:xfrm>
            <a:off x="5327650" y="5949950"/>
            <a:ext cx="2520950" cy="504825"/>
          </a:xfrm>
          <a:prstGeom prst="rect">
            <a:avLst/>
          </a:prstGeom>
          <a:solidFill>
            <a:schemeClr val="tx1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145417" name="AutoShape 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08963" y="5805488"/>
            <a:ext cx="720725" cy="720725"/>
          </a:xfrm>
          <a:prstGeom prst="actionButtonForwardNex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06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  <p:bldP spid="145411" grpId="0" build="p"/>
      <p:bldP spid="1454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2" name="Rectangle 12"/>
          <p:cNvSpPr>
            <a:spLocks noGrp="1" noChangeArrowheads="1"/>
          </p:cNvSpPr>
          <p:nvPr>
            <p:ph type="title"/>
          </p:nvPr>
        </p:nvSpPr>
        <p:spPr>
          <a:xfrm>
            <a:off x="612776" y="116632"/>
            <a:ext cx="8243887" cy="131445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8. Изобретатель математического решета для нахождения простых чисел?</a:t>
            </a:r>
          </a:p>
        </p:txBody>
      </p:sp>
      <p:sp>
        <p:nvSpPr>
          <p:cNvPr id="3379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690813"/>
            <a:ext cx="3538538" cy="219551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ru-RU" altLang="ru-RU" sz="2800"/>
          </a:p>
          <a:p>
            <a:pPr>
              <a:lnSpc>
                <a:spcPct val="80000"/>
              </a:lnSpc>
            </a:pPr>
            <a:endParaRPr lang="ru-RU" altLang="ru-RU" sz="2800"/>
          </a:p>
          <a:p>
            <a:pPr>
              <a:lnSpc>
                <a:spcPct val="80000"/>
              </a:lnSpc>
            </a:pPr>
            <a:r>
              <a:rPr lang="ru-RU" altLang="ru-RU" sz="2800"/>
              <a:t>а) Архимед </a:t>
            </a:r>
          </a:p>
          <a:p>
            <a:pPr>
              <a:lnSpc>
                <a:spcPct val="80000"/>
              </a:lnSpc>
            </a:pPr>
            <a:r>
              <a:rPr lang="ru-RU" altLang="ru-RU" sz="2800"/>
              <a:t>б) Фалес               </a:t>
            </a:r>
          </a:p>
          <a:p>
            <a:pPr>
              <a:lnSpc>
                <a:spcPct val="80000"/>
              </a:lnSpc>
            </a:pPr>
            <a:r>
              <a:rPr lang="ru-RU" altLang="ru-RU" sz="2800"/>
              <a:t>в) Эратосфен</a:t>
            </a:r>
          </a:p>
        </p:txBody>
      </p:sp>
      <p:sp>
        <p:nvSpPr>
          <p:cNvPr id="337925" name="Line 5"/>
          <p:cNvSpPr>
            <a:spLocks noChangeShapeType="1"/>
          </p:cNvSpPr>
          <p:nvPr/>
        </p:nvSpPr>
        <p:spPr bwMode="auto">
          <a:xfrm>
            <a:off x="1006624" y="5013176"/>
            <a:ext cx="1981200" cy="0"/>
          </a:xfrm>
          <a:prstGeom prst="line">
            <a:avLst/>
          </a:prstGeom>
          <a:noFill/>
          <a:ln w="6032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37926" name="Picture 6" descr="Эратосфе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63" y="1989138"/>
            <a:ext cx="2914650" cy="406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27" name="Rectangle 7"/>
          <p:cNvSpPr>
            <a:spLocks noChangeArrowheads="1"/>
          </p:cNvSpPr>
          <p:nvPr/>
        </p:nvSpPr>
        <p:spPr bwMode="auto">
          <a:xfrm>
            <a:off x="4500563" y="6129338"/>
            <a:ext cx="2520950" cy="504825"/>
          </a:xfrm>
          <a:prstGeom prst="rect">
            <a:avLst/>
          </a:prstGeom>
          <a:solidFill>
            <a:srgbClr val="CC99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337928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35938" y="6021388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7929" name="Rectangle 9"/>
          <p:cNvSpPr>
            <a:spLocks noChangeArrowheads="1"/>
          </p:cNvSpPr>
          <p:nvPr/>
        </p:nvSpPr>
        <p:spPr bwMode="auto">
          <a:xfrm>
            <a:off x="4500563" y="6129338"/>
            <a:ext cx="2520950" cy="504825"/>
          </a:xfrm>
          <a:prstGeom prst="rect">
            <a:avLst/>
          </a:prstGeom>
          <a:solidFill>
            <a:srgbClr val="CC99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337930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35938" y="6021388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69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7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3" grpId="0" build="p"/>
      <p:bldP spid="3379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93629" y="188640"/>
            <a:ext cx="8243887" cy="131445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9. Какое слово в переводе с греческого   в геометрии означает  « натянутая тетива»?</a:t>
            </a:r>
          </a:p>
        </p:txBody>
      </p:sp>
      <p:sp>
        <p:nvSpPr>
          <p:cNvPr id="34099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997200"/>
            <a:ext cx="4032250" cy="22320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ru-RU" altLang="ru-RU">
              <a:solidFill>
                <a:srgbClr val="000066"/>
              </a:solidFill>
            </a:endParaRPr>
          </a:p>
          <a:p>
            <a:pPr>
              <a:lnSpc>
                <a:spcPct val="90000"/>
              </a:lnSpc>
            </a:pPr>
            <a:r>
              <a:rPr lang="ru-RU" altLang="ru-RU">
                <a:solidFill>
                  <a:srgbClr val="000066"/>
                </a:solidFill>
              </a:rPr>
              <a:t>а) гипотенуза</a:t>
            </a:r>
          </a:p>
          <a:p>
            <a:pPr>
              <a:lnSpc>
                <a:spcPct val="90000"/>
              </a:lnSpc>
            </a:pPr>
            <a:r>
              <a:rPr lang="ru-RU" altLang="ru-RU">
                <a:solidFill>
                  <a:srgbClr val="000066"/>
                </a:solidFill>
              </a:rPr>
              <a:t>б) катет</a:t>
            </a:r>
          </a:p>
          <a:p>
            <a:pPr>
              <a:lnSpc>
                <a:spcPct val="90000"/>
              </a:lnSpc>
            </a:pPr>
            <a:r>
              <a:rPr lang="ru-RU" altLang="ru-RU">
                <a:solidFill>
                  <a:srgbClr val="000066"/>
                </a:solidFill>
              </a:rPr>
              <a:t>в) проекция </a:t>
            </a:r>
          </a:p>
        </p:txBody>
      </p:sp>
      <p:pic>
        <p:nvPicPr>
          <p:cNvPr id="340996" name="Picture 4" descr="Рисунок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2097088"/>
            <a:ext cx="2271712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0997" name="Line 5"/>
          <p:cNvSpPr>
            <a:spLocks noChangeShapeType="1"/>
          </p:cNvSpPr>
          <p:nvPr/>
        </p:nvSpPr>
        <p:spPr bwMode="auto">
          <a:xfrm>
            <a:off x="1115616" y="3789040"/>
            <a:ext cx="2160587" cy="0"/>
          </a:xfrm>
          <a:prstGeom prst="line">
            <a:avLst/>
          </a:prstGeom>
          <a:noFill/>
          <a:ln w="6032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40998" name="Rectangle 6"/>
          <p:cNvSpPr>
            <a:spLocks noChangeArrowheads="1"/>
          </p:cNvSpPr>
          <p:nvPr/>
        </p:nvSpPr>
        <p:spPr bwMode="auto">
          <a:xfrm>
            <a:off x="6443663" y="6129338"/>
            <a:ext cx="2520950" cy="504825"/>
          </a:xfrm>
          <a:prstGeom prst="rect">
            <a:avLst/>
          </a:prstGeom>
          <a:solidFill>
            <a:srgbClr val="CC99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340999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35938" y="512127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41000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35938" y="512127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41001" name="Rectangle 9"/>
          <p:cNvSpPr>
            <a:spLocks noChangeArrowheads="1"/>
          </p:cNvSpPr>
          <p:nvPr/>
        </p:nvSpPr>
        <p:spPr bwMode="auto">
          <a:xfrm>
            <a:off x="6443663" y="6129338"/>
            <a:ext cx="2520950" cy="504825"/>
          </a:xfrm>
          <a:prstGeom prst="rect">
            <a:avLst/>
          </a:prstGeom>
          <a:solidFill>
            <a:srgbClr val="CC99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341002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35938" y="512127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79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4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40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40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40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0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0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0994" grpId="0"/>
      <p:bldP spid="340995" grpId="0" build="p"/>
      <p:bldP spid="3409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-675456"/>
            <a:ext cx="7186613" cy="1139825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alt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alt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alt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alt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alt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10.  Древнегреческий математик, астроном, философ именем которого названа теорема  об отрезках, лежащих на двух прямых, рассекаемых параллельными.</a:t>
            </a:r>
            <a:r>
              <a:rPr lang="ru-RU" alt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358775" y="3500438"/>
            <a:ext cx="3097213" cy="2452687"/>
          </a:xfrm>
          <a:prstGeom prst="rect">
            <a:avLst/>
          </a:prstGeom>
        </p:spPr>
        <p:txBody>
          <a:bodyPr/>
          <a:lstStyle/>
          <a:p>
            <a:r>
              <a:rPr lang="ru-RU" altLang="ru-RU"/>
              <a:t>  а)Ферма   </a:t>
            </a:r>
          </a:p>
          <a:p>
            <a:r>
              <a:rPr lang="ru-RU" altLang="ru-RU"/>
              <a:t>  б) Пифагор </a:t>
            </a:r>
          </a:p>
          <a:p>
            <a:r>
              <a:rPr lang="ru-RU" altLang="ru-RU"/>
              <a:t>  в) Фалес</a:t>
            </a:r>
          </a:p>
        </p:txBody>
      </p:sp>
      <p:sp>
        <p:nvSpPr>
          <p:cNvPr id="342020" name="Line 4"/>
          <p:cNvSpPr>
            <a:spLocks noChangeShapeType="1"/>
          </p:cNvSpPr>
          <p:nvPr/>
        </p:nvSpPr>
        <p:spPr bwMode="auto">
          <a:xfrm>
            <a:off x="900112" y="4904904"/>
            <a:ext cx="1368425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42021" name="Picture 5" descr="Фале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3" y="3068960"/>
            <a:ext cx="2865437" cy="367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2022" name="Rectangle 6"/>
          <p:cNvSpPr>
            <a:spLocks noChangeArrowheads="1"/>
          </p:cNvSpPr>
          <p:nvPr/>
        </p:nvSpPr>
        <p:spPr bwMode="auto">
          <a:xfrm>
            <a:off x="2700338" y="5949950"/>
            <a:ext cx="2520950" cy="504825"/>
          </a:xfrm>
          <a:prstGeom prst="rect">
            <a:avLst/>
          </a:prstGeom>
          <a:solidFill>
            <a:srgbClr val="CC99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342023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584325" y="5842000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42024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584325" y="5842000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42025" name="Rectangle 9"/>
          <p:cNvSpPr>
            <a:spLocks noChangeArrowheads="1"/>
          </p:cNvSpPr>
          <p:nvPr/>
        </p:nvSpPr>
        <p:spPr bwMode="auto">
          <a:xfrm>
            <a:off x="2700338" y="5949950"/>
            <a:ext cx="2520950" cy="504825"/>
          </a:xfrm>
          <a:prstGeom prst="rect">
            <a:avLst/>
          </a:prstGeom>
          <a:solidFill>
            <a:srgbClr val="CC99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i="1">
                <a:solidFill>
                  <a:srgbClr val="000000"/>
                </a:solidFill>
                <a:latin typeface="Verdana" pitchFamily="34" charset="0"/>
              </a:rPr>
              <a:t>ответ</a:t>
            </a:r>
          </a:p>
        </p:txBody>
      </p:sp>
      <p:sp>
        <p:nvSpPr>
          <p:cNvPr id="342026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584325" y="5842000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18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2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2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692" name="WordArt 4"/>
          <p:cNvSpPr>
            <a:spLocks noChangeArrowheads="1" noChangeShapeType="1" noTextEdit="1"/>
          </p:cNvSpPr>
          <p:nvPr/>
        </p:nvSpPr>
        <p:spPr bwMode="auto">
          <a:xfrm>
            <a:off x="1620838" y="332656"/>
            <a:ext cx="5111750" cy="36845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rgbClr val="660033"/>
                </a:solidFill>
                <a:latin typeface="Impact"/>
              </a:rPr>
              <a:t>Подсказки</a:t>
            </a:r>
            <a:endParaRPr lang="ru-RU" sz="3600" kern="10" dirty="0">
              <a:ln w="9525">
                <a:solidFill>
                  <a:schemeClr val="hlink"/>
                </a:solidFill>
                <a:round/>
                <a:headEnd/>
                <a:tailEnd/>
              </a:ln>
              <a:solidFill>
                <a:srgbClr val="660033"/>
              </a:solidFill>
              <a:latin typeface="Impact"/>
            </a:endParaRPr>
          </a:p>
        </p:txBody>
      </p:sp>
      <p:pic>
        <p:nvPicPr>
          <p:cNvPr id="498695" name="Picture 7" descr="Евклид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55975"/>
            <a:ext cx="2736850" cy="324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57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885" name="Rectangle 5"/>
          <p:cNvSpPr>
            <a:spLocks noChangeArrowheads="1"/>
          </p:cNvSpPr>
          <p:nvPr/>
        </p:nvSpPr>
        <p:spPr bwMode="auto">
          <a:xfrm>
            <a:off x="468313" y="1838832"/>
            <a:ext cx="8135937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2400" b="1" dirty="0">
                <a:solidFill>
                  <a:srgbClr val="CC0000"/>
                </a:solidFill>
                <a:latin typeface="Bauhaus 93" pitchFamily="82" charset="0"/>
              </a:rPr>
              <a:t>1.  Единица измерения длины.</a:t>
            </a:r>
          </a:p>
          <a:p>
            <a:r>
              <a:rPr lang="ru-RU" altLang="ru-RU" sz="2400" dirty="0">
                <a:latin typeface="Bauhaus 93" pitchFamily="82" charset="0"/>
              </a:rPr>
              <a:t>1)  Первоначально определяли как длину трех </a:t>
            </a:r>
          </a:p>
          <a:p>
            <a:r>
              <a:rPr lang="ru-RU" altLang="ru-RU" sz="2400" dirty="0">
                <a:latin typeface="Bauhaus 93" pitchFamily="82" charset="0"/>
              </a:rPr>
              <a:t>ячмен­ных зернышек.</a:t>
            </a:r>
          </a:p>
          <a:p>
            <a:r>
              <a:rPr lang="ru-RU" altLang="ru-RU" sz="2400" dirty="0">
                <a:latin typeface="Bauhaus 93" pitchFamily="82" charset="0"/>
              </a:rPr>
              <a:t>2)  Означает правую фалангу большого пальца рук.</a:t>
            </a:r>
          </a:p>
          <a:p>
            <a:r>
              <a:rPr lang="ru-RU" altLang="ru-RU" sz="2400" dirty="0">
                <a:latin typeface="Bauhaus 93" pitchFamily="82" charset="0"/>
              </a:rPr>
              <a:t>3)  Одна из основных английских мер длины. </a:t>
            </a:r>
          </a:p>
          <a:p>
            <a:r>
              <a:rPr lang="ru-RU" altLang="ru-RU" sz="2400" dirty="0">
                <a:latin typeface="Bauhaus 93" pitchFamily="82" charset="0"/>
              </a:rPr>
              <a:t>4) Равна 25,4 мм.</a:t>
            </a:r>
          </a:p>
          <a:p>
            <a:r>
              <a:rPr lang="ru-RU" altLang="ru-RU" sz="2400" dirty="0">
                <a:latin typeface="Bauhaus 93" pitchFamily="82" charset="0"/>
              </a:rPr>
              <a:t>5) Имя одной из героинь сказок Андерсена произошло от названия этой меры длины. </a:t>
            </a:r>
          </a:p>
        </p:txBody>
      </p:sp>
      <p:sp>
        <p:nvSpPr>
          <p:cNvPr id="506890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506893" name="Picture 13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6894" name="Picture 14" descr="j02341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1196975"/>
            <a:ext cx="1524000" cy="162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6895" name="Rectangle 15"/>
          <p:cNvSpPr>
            <a:spLocks noChangeArrowheads="1"/>
          </p:cNvSpPr>
          <p:nvPr/>
        </p:nvSpPr>
        <p:spPr bwMode="auto">
          <a:xfrm>
            <a:off x="5724525" y="6057900"/>
            <a:ext cx="1620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3200" i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дюйм </a:t>
            </a:r>
          </a:p>
        </p:txBody>
      </p:sp>
      <p:sp>
        <p:nvSpPr>
          <p:cNvPr id="506897" name="AutoShape 17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sp>
        <p:nvSpPr>
          <p:cNvPr id="506898" name="AutoShape 1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06899" name="AutoShape 19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</p:spTree>
    <p:extLst>
      <p:ext uri="{BB962C8B-B14F-4D97-AF65-F5344CB8AC3E}">
        <p14:creationId xmlns:p14="http://schemas.microsoft.com/office/powerpoint/2010/main" val="117646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68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8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100" name="Rectangle 4"/>
          <p:cNvSpPr>
            <a:spLocks noChangeArrowheads="1"/>
          </p:cNvSpPr>
          <p:nvPr/>
        </p:nvSpPr>
        <p:spPr bwMode="auto">
          <a:xfrm>
            <a:off x="684213" y="1794382"/>
            <a:ext cx="817245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  Этого нет у окружности.</a:t>
            </a:r>
          </a:p>
          <a:p>
            <a:r>
              <a:rPr lang="ru-RU" altLang="ru-RU" sz="2400" dirty="0"/>
              <a:t>1)  Это есть у правильного </a:t>
            </a:r>
            <a:r>
              <a:rPr lang="en-US" altLang="ru-RU" sz="2400" dirty="0"/>
              <a:t>n</a:t>
            </a:r>
            <a:r>
              <a:rPr lang="ru-RU" altLang="ru-RU" sz="2400" dirty="0"/>
              <a:t>-угольника.</a:t>
            </a:r>
          </a:p>
          <a:p>
            <a:r>
              <a:rPr lang="ru-RU" altLang="ru-RU" sz="2400" dirty="0"/>
              <a:t>2)  Может быть внутри и вне фигуры.</a:t>
            </a:r>
          </a:p>
          <a:p>
            <a:r>
              <a:rPr lang="ru-RU" altLang="ru-RU" sz="2400" dirty="0"/>
              <a:t>3)  Может использоваться для нахождения площади</a:t>
            </a:r>
          </a:p>
          <a:p>
            <a:r>
              <a:rPr lang="ru-RU" altLang="ru-RU" sz="2400" dirty="0"/>
              <a:t> 4)Их не может быть меньше двух.</a:t>
            </a:r>
          </a:p>
          <a:p>
            <a:r>
              <a:rPr lang="ru-RU" altLang="ru-RU" sz="2400" dirty="0"/>
              <a:t>5) Может являться осью симметрии.</a:t>
            </a:r>
          </a:p>
          <a:p>
            <a:r>
              <a:rPr lang="ru-RU" altLang="ru-RU" sz="2400" dirty="0"/>
              <a:t>6)  У параллелограмма пересекаются и точкой пересечения делятся пополам.</a:t>
            </a:r>
          </a:p>
        </p:txBody>
      </p:sp>
      <p:sp>
        <p:nvSpPr>
          <p:cNvPr id="516101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6102" name="AutoShape 6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6104" name="Picture 8" descr="j030125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1341438"/>
            <a:ext cx="1830387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108" name="Picture 12" descr="j030084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6109" name="Rectangle 13"/>
          <p:cNvSpPr>
            <a:spLocks noChangeArrowheads="1"/>
          </p:cNvSpPr>
          <p:nvPr/>
        </p:nvSpPr>
        <p:spPr bwMode="auto">
          <a:xfrm>
            <a:off x="5400675" y="5986463"/>
            <a:ext cx="24066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 sz="3200" b="1" i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диагональ</a:t>
            </a:r>
            <a:r>
              <a:rPr lang="ru-RU" altLang="ru-RU" b="1" i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516110" name="AutoShape 14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6111" name="Picture 15" descr="j030084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6112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6113" name="AutoShape 17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6114" name="Picture 18" descr="j030084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13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6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6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6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6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6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6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6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6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6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6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6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6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16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16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16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16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16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16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16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16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16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16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16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16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16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16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16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16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16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16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16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16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1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447800"/>
            <a:ext cx="7727950" cy="374491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>
              <a:lnSpc>
                <a:spcPct val="90000"/>
              </a:lnSpc>
              <a:buNone/>
            </a:pPr>
            <a:r>
              <a:rPr lang="ru-RU" altLang="ru-RU" sz="28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  Приспособление для счета.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tx1"/>
                </a:solidFill>
              </a:rPr>
              <a:t>1)  Не нужны батарейки.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tx1"/>
                </a:solidFill>
              </a:rPr>
              <a:t>2)  Просто в обращении.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tx1"/>
                </a:solidFill>
              </a:rPr>
              <a:t>3)  Благодаря ему появилась позиционная система счисления.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tx1"/>
                </a:solidFill>
              </a:rPr>
              <a:t>4)  Всегда перед глазами.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tx1"/>
                </a:solidFill>
              </a:rPr>
              <a:t>5)  Без этого трудно первокласснику.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tx1"/>
                </a:solidFill>
              </a:rPr>
              <a:t>6)  Пять братьев в одном чулане живут. </a:t>
            </a:r>
          </a:p>
        </p:txBody>
      </p:sp>
      <p:sp>
        <p:nvSpPr>
          <p:cNvPr id="51712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7125" name="AutoShape 5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7126" name="Picture 6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7127" name="Picture 7" descr="j02341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376363"/>
            <a:ext cx="1524000" cy="162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7128" name="Rectangle 8"/>
          <p:cNvSpPr>
            <a:spLocks noChangeArrowheads="1"/>
          </p:cNvSpPr>
          <p:nvPr/>
        </p:nvSpPr>
        <p:spPr bwMode="auto">
          <a:xfrm>
            <a:off x="5400675" y="6021388"/>
            <a:ext cx="18827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 sz="3200" b="1" i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пальцы </a:t>
            </a:r>
          </a:p>
        </p:txBody>
      </p:sp>
      <p:sp>
        <p:nvSpPr>
          <p:cNvPr id="517129" name="AutoShape 9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7130" name="Picture 10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7131" name="AutoShape 1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7132" name="AutoShape 12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7133" name="Picture 13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70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7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17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17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17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517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17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517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17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71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14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447800"/>
            <a:ext cx="868680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r>
              <a:rPr lang="ru-RU" altLang="ru-RU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</a:rPr>
              <a:t>4.  Функция.</a:t>
            </a:r>
          </a:p>
          <a:p>
            <a:pPr>
              <a:lnSpc>
                <a:spcPct val="80000"/>
              </a:lnSpc>
            </a:pP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1)  Область определения — множество действитель­ных чисел.</a:t>
            </a:r>
          </a:p>
          <a:p>
            <a:pPr>
              <a:lnSpc>
                <a:spcPct val="80000"/>
              </a:lnSpc>
            </a:pP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2)  Область значений — множество действительных чисел.</a:t>
            </a:r>
          </a:p>
          <a:p>
            <a:pPr>
              <a:lnSpc>
                <a:spcPct val="80000"/>
              </a:lnSpc>
            </a:pP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3)  График пересекает хотя бы одну ось координат.</a:t>
            </a:r>
          </a:p>
          <a:p>
            <a:pPr>
              <a:lnSpc>
                <a:spcPct val="80000"/>
              </a:lnSpc>
            </a:pP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4)  Для построения графика достаточно двух точек.</a:t>
            </a:r>
          </a:p>
          <a:p>
            <a:pPr>
              <a:lnSpc>
                <a:spcPct val="80000"/>
              </a:lnSpc>
            </a:pP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5) Графиком является прямая.</a:t>
            </a:r>
          </a:p>
          <a:p>
            <a:pPr>
              <a:lnSpc>
                <a:spcPct val="80000"/>
              </a:lnSpc>
            </a:pP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6)  Функция задается формулой </a:t>
            </a:r>
            <a:r>
              <a:rPr lang="ru-RU" altLang="ru-RU" sz="2400" i="1" dirty="0">
                <a:solidFill>
                  <a:schemeClr val="tx1"/>
                </a:solidFill>
                <a:latin typeface="Arial Unicode MS" pitchFamily="34" charset="-128"/>
              </a:rPr>
              <a:t>у = </a:t>
            </a:r>
            <a:r>
              <a:rPr lang="en-US" altLang="ru-RU" sz="2400" i="1" dirty="0" err="1">
                <a:solidFill>
                  <a:schemeClr val="tx1"/>
                </a:solidFill>
                <a:latin typeface="Arial Unicode MS" pitchFamily="34" charset="-128"/>
              </a:rPr>
              <a:t>kx</a:t>
            </a:r>
            <a:r>
              <a:rPr lang="en-US" altLang="ru-RU" sz="2400" i="1" dirty="0">
                <a:solidFill>
                  <a:schemeClr val="tx1"/>
                </a:solidFill>
                <a:latin typeface="Arial Unicode MS" pitchFamily="34" charset="-128"/>
              </a:rPr>
              <a:t> </a:t>
            </a: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+ </a:t>
            </a:r>
            <a:r>
              <a:rPr lang="en-US" altLang="ru-RU" sz="2400" i="1" dirty="0">
                <a:solidFill>
                  <a:schemeClr val="tx1"/>
                </a:solidFill>
                <a:latin typeface="Arial Unicode MS" pitchFamily="34" charset="-128"/>
              </a:rPr>
              <a:t>b</a:t>
            </a:r>
            <a:r>
              <a:rPr lang="ru-RU" altLang="ru-RU" sz="2400" i="1" dirty="0">
                <a:solidFill>
                  <a:schemeClr val="tx1"/>
                </a:solidFill>
                <a:latin typeface="Arial Unicode MS" pitchFamily="34" charset="-128"/>
              </a:rPr>
              <a:t>.</a:t>
            </a:r>
            <a:r>
              <a:rPr lang="ru-RU" altLang="ru-RU" sz="2400" dirty="0">
                <a:solidFill>
                  <a:schemeClr val="tx1"/>
                </a:solidFill>
                <a:latin typeface="Arial Unicode MS" pitchFamily="34" charset="-128"/>
              </a:rPr>
              <a:t> </a:t>
            </a:r>
          </a:p>
        </p:txBody>
      </p:sp>
      <p:sp>
        <p:nvSpPr>
          <p:cNvPr id="51814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8149" name="AutoShape 5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8150" name="Picture 6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8151" name="Rectangle 7"/>
          <p:cNvSpPr>
            <a:spLocks noChangeArrowheads="1"/>
          </p:cNvSpPr>
          <p:nvPr/>
        </p:nvSpPr>
        <p:spPr bwMode="auto">
          <a:xfrm>
            <a:off x="4319588" y="6156325"/>
            <a:ext cx="3132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2400" i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линейная функция </a:t>
            </a:r>
          </a:p>
        </p:txBody>
      </p:sp>
      <p:pic>
        <p:nvPicPr>
          <p:cNvPr id="518152" name="Picture 8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8153" name="AutoShape 9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8154" name="Picture 10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8155" name="AutoShape 1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5876925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8156" name="AutoShape 12"/>
          <p:cNvSpPr>
            <a:spLocks noChangeArrowheads="1"/>
          </p:cNvSpPr>
          <p:nvPr/>
        </p:nvSpPr>
        <p:spPr bwMode="auto">
          <a:xfrm>
            <a:off x="6119813" y="5229225"/>
            <a:ext cx="1765300" cy="468313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8157" name="Picture 13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5084763"/>
            <a:ext cx="2916238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56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8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18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18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18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18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18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518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18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1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172" name="Rectangle 4"/>
          <p:cNvSpPr>
            <a:spLocks noChangeArrowheads="1"/>
          </p:cNvSpPr>
          <p:nvPr/>
        </p:nvSpPr>
        <p:spPr bwMode="auto">
          <a:xfrm>
            <a:off x="177800" y="1173485"/>
            <a:ext cx="799465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2400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</a:rPr>
              <a:t>5.  Ученый-математик.</a:t>
            </a:r>
          </a:p>
          <a:p>
            <a:r>
              <a:rPr lang="ru-RU" altLang="ru-RU" sz="2400" dirty="0">
                <a:latin typeface="Arial Unicode MS" pitchFamily="34" charset="-128"/>
              </a:rPr>
              <a:t>1)  Современник Птолемея </a:t>
            </a:r>
            <a:r>
              <a:rPr lang="en-US" altLang="ru-RU" sz="2400" dirty="0">
                <a:latin typeface="Arial Unicode MS" pitchFamily="34" charset="-128"/>
              </a:rPr>
              <a:t>I</a:t>
            </a:r>
            <a:r>
              <a:rPr lang="ru-RU" altLang="ru-RU" sz="2400" dirty="0">
                <a:latin typeface="Arial Unicode MS" pitchFamily="34" charset="-128"/>
              </a:rPr>
              <a:t>, который царствовал с 306 по 283 г. до и. э.</a:t>
            </a:r>
          </a:p>
          <a:p>
            <a:r>
              <a:rPr lang="ru-RU" altLang="ru-RU" sz="2400" dirty="0">
                <a:latin typeface="Arial Unicode MS" pitchFamily="34" charset="-128"/>
              </a:rPr>
              <a:t>2) Последователь древнегреческого философа Платона.</a:t>
            </a:r>
          </a:p>
          <a:p>
            <a:r>
              <a:rPr lang="ru-RU" altLang="ru-RU" sz="2400" dirty="0">
                <a:latin typeface="Arial Unicode MS" pitchFamily="34" charset="-128"/>
              </a:rPr>
              <a:t>3)  Преподавал четыре науки: арифметику, геомет­рию, теорию гармонии, астрономию.</a:t>
            </a:r>
          </a:p>
          <a:p>
            <a:r>
              <a:rPr lang="ru-RU" altLang="ru-RU" sz="2400" i="1" dirty="0">
                <a:latin typeface="Arial Unicode MS" pitchFamily="34" charset="-128"/>
              </a:rPr>
              <a:t>4)  </a:t>
            </a:r>
            <a:r>
              <a:rPr lang="ru-RU" altLang="ru-RU" sz="2400" dirty="0">
                <a:latin typeface="Arial Unicode MS" pitchFamily="34" charset="-128"/>
              </a:rPr>
              <a:t>Его великий труд называется «Начала».</a:t>
            </a:r>
          </a:p>
          <a:p>
            <a:r>
              <a:rPr lang="ru-RU" altLang="ru-RU" sz="2400" dirty="0">
                <a:latin typeface="Arial Unicode MS" pitchFamily="34" charset="-128"/>
              </a:rPr>
              <a:t>5)  Его именем назван способ нахождения НОД двух целых чисел.</a:t>
            </a:r>
          </a:p>
          <a:p>
            <a:r>
              <a:rPr lang="ru-RU" altLang="ru-RU" sz="2400" dirty="0">
                <a:latin typeface="Arial Unicode MS" pitchFamily="34" charset="-128"/>
              </a:rPr>
              <a:t>6)  Геометрия на плоскости называется геометрией </a:t>
            </a:r>
            <a:r>
              <a:rPr lang="ru-RU" altLang="ru-RU" sz="2400" dirty="0">
                <a:solidFill>
                  <a:srgbClr val="FFFF00"/>
                </a:solidFill>
                <a:latin typeface="Arial Unicode MS" pitchFamily="34" charset="-128"/>
              </a:rPr>
              <a:t>... </a:t>
            </a:r>
          </a:p>
        </p:txBody>
      </p:sp>
      <p:sp>
        <p:nvSpPr>
          <p:cNvPr id="51917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6296025"/>
            <a:ext cx="515937" cy="3016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519175" name="Picture 7" descr="j03008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764213"/>
            <a:ext cx="2087563" cy="109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9176" name="AutoShape 8"/>
          <p:cNvSpPr>
            <a:spLocks noChangeArrowheads="1"/>
          </p:cNvSpPr>
          <p:nvPr/>
        </p:nvSpPr>
        <p:spPr bwMode="auto">
          <a:xfrm>
            <a:off x="6048375" y="5408613"/>
            <a:ext cx="1765300" cy="468312"/>
          </a:xfrm>
          <a:prstGeom prst="cloudCallout">
            <a:avLst>
              <a:gd name="adj1" fmla="val -31116"/>
              <a:gd name="adj2" fmla="val 11610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>
                <a:solidFill>
                  <a:srgbClr val="CC0000"/>
                </a:solidFill>
              </a:rPr>
              <a:t>Ответ</a:t>
            </a:r>
          </a:p>
        </p:txBody>
      </p:sp>
      <p:pic>
        <p:nvPicPr>
          <p:cNvPr id="519181" name="Picture 13" descr="Рисунок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995" y="8175"/>
            <a:ext cx="1873250" cy="172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9182" name="Rectangle 14"/>
          <p:cNvSpPr>
            <a:spLocks noChangeArrowheads="1"/>
          </p:cNvSpPr>
          <p:nvPr/>
        </p:nvSpPr>
        <p:spPr bwMode="auto">
          <a:xfrm>
            <a:off x="5508625" y="6092825"/>
            <a:ext cx="1381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 sz="2400" b="1" i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Евклид </a:t>
            </a:r>
          </a:p>
        </p:txBody>
      </p:sp>
    </p:spTree>
    <p:extLst>
      <p:ext uri="{BB962C8B-B14F-4D97-AF65-F5344CB8AC3E}">
        <p14:creationId xmlns:p14="http://schemas.microsoft.com/office/powerpoint/2010/main" val="76014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9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19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19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19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519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519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519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519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918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24744"/>
            <a:ext cx="6512511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660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/>
            </a:r>
            <a:br>
              <a:rPr lang="ru-RU" sz="660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660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«Логические цепочки»</a:t>
            </a:r>
          </a:p>
        </p:txBody>
      </p:sp>
    </p:spTree>
    <p:extLst>
      <p:ext uri="{BB962C8B-B14F-4D97-AF65-F5344CB8AC3E}">
        <p14:creationId xmlns:p14="http://schemas.microsoft.com/office/powerpoint/2010/main" val="42195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6276" name="Picture 4" descr="треуг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024063"/>
            <a:ext cx="7019925" cy="311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6278" name="Rectangle 6"/>
          <p:cNvSpPr>
            <a:spLocks noChangeArrowheads="1"/>
          </p:cNvSpPr>
          <p:nvPr/>
        </p:nvSpPr>
        <p:spPr bwMode="auto">
          <a:xfrm>
            <a:off x="611188" y="549275"/>
            <a:ext cx="79200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altLang="ru-RU" sz="240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Какой  из фигур нижнего ряда суждено продолжить верхний ряд?</a:t>
            </a:r>
          </a:p>
        </p:txBody>
      </p:sp>
      <p:sp>
        <p:nvSpPr>
          <p:cNvPr id="566279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883525" y="5948363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66280" name="AutoShape 8"/>
          <p:cNvSpPr>
            <a:spLocks noChangeArrowheads="1"/>
          </p:cNvSpPr>
          <p:nvPr/>
        </p:nvSpPr>
        <p:spPr bwMode="auto">
          <a:xfrm>
            <a:off x="5759450" y="5300663"/>
            <a:ext cx="1765300" cy="468312"/>
          </a:xfrm>
          <a:prstGeom prst="cloudCallout">
            <a:avLst>
              <a:gd name="adj1" fmla="val -10704"/>
              <a:gd name="adj2" fmla="val 100847"/>
            </a:avLst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</a:t>
            </a:r>
          </a:p>
        </p:txBody>
      </p:sp>
      <p:sp>
        <p:nvSpPr>
          <p:cNvPr id="566281" name="Rectangle 9"/>
          <p:cNvSpPr>
            <a:spLocks noChangeArrowheads="1"/>
          </p:cNvSpPr>
          <p:nvPr/>
        </p:nvSpPr>
        <p:spPr bwMode="auto">
          <a:xfrm>
            <a:off x="7343775" y="4905375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E</a:t>
            </a:r>
          </a:p>
        </p:txBody>
      </p:sp>
      <p:sp>
        <p:nvSpPr>
          <p:cNvPr id="566282" name="Rectangle 10"/>
          <p:cNvSpPr>
            <a:spLocks noChangeArrowheads="1"/>
          </p:cNvSpPr>
          <p:nvPr/>
        </p:nvSpPr>
        <p:spPr bwMode="auto">
          <a:xfrm>
            <a:off x="5832475" y="4905375"/>
            <a:ext cx="522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D</a:t>
            </a:r>
          </a:p>
        </p:txBody>
      </p:sp>
      <p:sp>
        <p:nvSpPr>
          <p:cNvPr id="566283" name="Rectangle 11"/>
          <p:cNvSpPr>
            <a:spLocks noChangeArrowheads="1"/>
          </p:cNvSpPr>
          <p:nvPr/>
        </p:nvSpPr>
        <p:spPr bwMode="auto">
          <a:xfrm>
            <a:off x="4535488" y="4905375"/>
            <a:ext cx="477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C</a:t>
            </a:r>
          </a:p>
        </p:txBody>
      </p:sp>
      <p:sp>
        <p:nvSpPr>
          <p:cNvPr id="566284" name="Rectangle 12"/>
          <p:cNvSpPr>
            <a:spLocks noChangeArrowheads="1"/>
          </p:cNvSpPr>
          <p:nvPr/>
        </p:nvSpPr>
        <p:spPr bwMode="auto">
          <a:xfrm>
            <a:off x="1476375" y="483393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566285" name="Rectangle 13"/>
          <p:cNvSpPr>
            <a:spLocks noChangeArrowheads="1"/>
          </p:cNvSpPr>
          <p:nvPr/>
        </p:nvSpPr>
        <p:spPr bwMode="auto">
          <a:xfrm>
            <a:off x="3059113" y="48688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B</a:t>
            </a:r>
          </a:p>
        </p:txBody>
      </p:sp>
      <p:sp>
        <p:nvSpPr>
          <p:cNvPr id="566287" name="Line 15"/>
          <p:cNvSpPr>
            <a:spLocks noChangeShapeType="1"/>
          </p:cNvSpPr>
          <p:nvPr/>
        </p:nvSpPr>
        <p:spPr bwMode="auto">
          <a:xfrm flipH="1">
            <a:off x="6156325" y="3068638"/>
            <a:ext cx="1260475" cy="1223962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6288" name="AutoShape 16"/>
          <p:cNvSpPr>
            <a:spLocks noChangeArrowheads="1"/>
          </p:cNvSpPr>
          <p:nvPr/>
        </p:nvSpPr>
        <p:spPr bwMode="auto">
          <a:xfrm>
            <a:off x="5759450" y="5300663"/>
            <a:ext cx="1765300" cy="468312"/>
          </a:xfrm>
          <a:prstGeom prst="cloudCallout">
            <a:avLst>
              <a:gd name="adj1" fmla="val -10704"/>
              <a:gd name="adj2" fmla="val 100847"/>
            </a:avLst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</a:t>
            </a:r>
          </a:p>
        </p:txBody>
      </p:sp>
      <p:sp>
        <p:nvSpPr>
          <p:cNvPr id="5662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885113" y="5949950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66290" name="AutoShape 18"/>
          <p:cNvSpPr>
            <a:spLocks noChangeArrowheads="1"/>
          </p:cNvSpPr>
          <p:nvPr/>
        </p:nvSpPr>
        <p:spPr bwMode="auto">
          <a:xfrm>
            <a:off x="5761038" y="5302250"/>
            <a:ext cx="1765300" cy="468313"/>
          </a:xfrm>
          <a:prstGeom prst="cloudCallout">
            <a:avLst>
              <a:gd name="adj1" fmla="val -10704"/>
              <a:gd name="adj2" fmla="val 100847"/>
            </a:avLst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</a:t>
            </a:r>
          </a:p>
        </p:txBody>
      </p:sp>
      <p:sp>
        <p:nvSpPr>
          <p:cNvPr id="566291" name="Rectangle 19"/>
          <p:cNvSpPr>
            <a:spLocks noChangeArrowheads="1"/>
          </p:cNvSpPr>
          <p:nvPr/>
        </p:nvSpPr>
        <p:spPr bwMode="auto">
          <a:xfrm>
            <a:off x="1476375" y="483393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566292" name="Rectangle 20"/>
          <p:cNvSpPr>
            <a:spLocks noChangeArrowheads="1"/>
          </p:cNvSpPr>
          <p:nvPr/>
        </p:nvSpPr>
        <p:spPr bwMode="auto">
          <a:xfrm>
            <a:off x="3059113" y="48688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B</a:t>
            </a:r>
          </a:p>
        </p:txBody>
      </p:sp>
      <p:sp>
        <p:nvSpPr>
          <p:cNvPr id="566293" name="Rectangle 21"/>
          <p:cNvSpPr>
            <a:spLocks noChangeArrowheads="1"/>
          </p:cNvSpPr>
          <p:nvPr/>
        </p:nvSpPr>
        <p:spPr bwMode="auto">
          <a:xfrm>
            <a:off x="1476375" y="483393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566294" name="Rectangle 22"/>
          <p:cNvSpPr>
            <a:spLocks noChangeArrowheads="1"/>
          </p:cNvSpPr>
          <p:nvPr/>
        </p:nvSpPr>
        <p:spPr bwMode="auto">
          <a:xfrm>
            <a:off x="4535488" y="4905375"/>
            <a:ext cx="477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C</a:t>
            </a:r>
          </a:p>
        </p:txBody>
      </p:sp>
      <p:sp>
        <p:nvSpPr>
          <p:cNvPr id="566295" name="Rectangle 23"/>
          <p:cNvSpPr>
            <a:spLocks noChangeArrowheads="1"/>
          </p:cNvSpPr>
          <p:nvPr/>
        </p:nvSpPr>
        <p:spPr bwMode="auto">
          <a:xfrm>
            <a:off x="3059113" y="48688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B</a:t>
            </a:r>
          </a:p>
        </p:txBody>
      </p:sp>
      <p:sp>
        <p:nvSpPr>
          <p:cNvPr id="566296" name="Rectangle 24"/>
          <p:cNvSpPr>
            <a:spLocks noChangeArrowheads="1"/>
          </p:cNvSpPr>
          <p:nvPr/>
        </p:nvSpPr>
        <p:spPr bwMode="auto">
          <a:xfrm>
            <a:off x="1476375" y="483393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566297" name="Rectangle 25"/>
          <p:cNvSpPr>
            <a:spLocks noChangeArrowheads="1"/>
          </p:cNvSpPr>
          <p:nvPr/>
        </p:nvSpPr>
        <p:spPr bwMode="auto">
          <a:xfrm>
            <a:off x="5832475" y="4905375"/>
            <a:ext cx="522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D</a:t>
            </a:r>
          </a:p>
        </p:txBody>
      </p:sp>
      <p:sp>
        <p:nvSpPr>
          <p:cNvPr id="566298" name="Rectangle 26"/>
          <p:cNvSpPr>
            <a:spLocks noChangeArrowheads="1"/>
          </p:cNvSpPr>
          <p:nvPr/>
        </p:nvSpPr>
        <p:spPr bwMode="auto">
          <a:xfrm>
            <a:off x="4535488" y="4905375"/>
            <a:ext cx="477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C</a:t>
            </a:r>
          </a:p>
        </p:txBody>
      </p:sp>
      <p:sp>
        <p:nvSpPr>
          <p:cNvPr id="566299" name="Rectangle 27"/>
          <p:cNvSpPr>
            <a:spLocks noChangeArrowheads="1"/>
          </p:cNvSpPr>
          <p:nvPr/>
        </p:nvSpPr>
        <p:spPr bwMode="auto">
          <a:xfrm>
            <a:off x="3059113" y="48688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B</a:t>
            </a:r>
          </a:p>
        </p:txBody>
      </p:sp>
      <p:sp>
        <p:nvSpPr>
          <p:cNvPr id="566300" name="Rectangle 28"/>
          <p:cNvSpPr>
            <a:spLocks noChangeArrowheads="1"/>
          </p:cNvSpPr>
          <p:nvPr/>
        </p:nvSpPr>
        <p:spPr bwMode="auto">
          <a:xfrm>
            <a:off x="1476375" y="483393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566301" name="Rectangle 29"/>
          <p:cNvSpPr>
            <a:spLocks noChangeArrowheads="1"/>
          </p:cNvSpPr>
          <p:nvPr/>
        </p:nvSpPr>
        <p:spPr bwMode="auto">
          <a:xfrm>
            <a:off x="7343775" y="4905375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E</a:t>
            </a:r>
          </a:p>
        </p:txBody>
      </p:sp>
      <p:sp>
        <p:nvSpPr>
          <p:cNvPr id="566302" name="Rectangle 30"/>
          <p:cNvSpPr>
            <a:spLocks noChangeArrowheads="1"/>
          </p:cNvSpPr>
          <p:nvPr/>
        </p:nvSpPr>
        <p:spPr bwMode="auto">
          <a:xfrm>
            <a:off x="5832475" y="4905375"/>
            <a:ext cx="522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D</a:t>
            </a:r>
          </a:p>
        </p:txBody>
      </p:sp>
      <p:sp>
        <p:nvSpPr>
          <p:cNvPr id="566303" name="Rectangle 31"/>
          <p:cNvSpPr>
            <a:spLocks noChangeArrowheads="1"/>
          </p:cNvSpPr>
          <p:nvPr/>
        </p:nvSpPr>
        <p:spPr bwMode="auto">
          <a:xfrm>
            <a:off x="4535488" y="4905375"/>
            <a:ext cx="477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C</a:t>
            </a:r>
          </a:p>
        </p:txBody>
      </p:sp>
      <p:sp>
        <p:nvSpPr>
          <p:cNvPr id="566304" name="Rectangle 32"/>
          <p:cNvSpPr>
            <a:spLocks noChangeArrowheads="1"/>
          </p:cNvSpPr>
          <p:nvPr/>
        </p:nvSpPr>
        <p:spPr bwMode="auto">
          <a:xfrm>
            <a:off x="3059113" y="48688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B</a:t>
            </a:r>
          </a:p>
        </p:txBody>
      </p:sp>
      <p:sp>
        <p:nvSpPr>
          <p:cNvPr id="566305" name="Rectangle 33"/>
          <p:cNvSpPr>
            <a:spLocks noChangeArrowheads="1"/>
          </p:cNvSpPr>
          <p:nvPr/>
        </p:nvSpPr>
        <p:spPr bwMode="auto">
          <a:xfrm>
            <a:off x="1476375" y="483393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81378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6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628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324" name="Rectangle 4"/>
          <p:cNvSpPr>
            <a:spLocks noChangeArrowheads="1"/>
          </p:cNvSpPr>
          <p:nvPr/>
        </p:nvSpPr>
        <p:spPr bwMode="auto">
          <a:xfrm>
            <a:off x="900113" y="512763"/>
            <a:ext cx="77565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altLang="ru-RU" sz="240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Какой из квадратов от </a:t>
            </a:r>
            <a:r>
              <a:rPr lang="en-US" altLang="ru-RU" sz="240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 </a:t>
            </a:r>
            <a:r>
              <a:rPr lang="ru-RU" altLang="ru-RU" sz="240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до </a:t>
            </a:r>
            <a:r>
              <a:rPr lang="en-US" altLang="ru-RU" sz="240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</a:t>
            </a:r>
            <a:r>
              <a:rPr lang="ru-RU" altLang="ru-RU" sz="240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подойдет вместо квадрата с вопросительным знаком?</a:t>
            </a:r>
          </a:p>
        </p:txBody>
      </p:sp>
      <p:pic>
        <p:nvPicPr>
          <p:cNvPr id="568325" name="Picture 5" descr="доминош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557338"/>
            <a:ext cx="4714875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8326" name="Rectangle 6"/>
          <p:cNvSpPr>
            <a:spLocks noChangeArrowheads="1"/>
          </p:cNvSpPr>
          <p:nvPr/>
        </p:nvSpPr>
        <p:spPr bwMode="auto">
          <a:xfrm>
            <a:off x="976313" y="5403850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E</a:t>
            </a:r>
          </a:p>
        </p:txBody>
      </p:sp>
      <p:sp>
        <p:nvSpPr>
          <p:cNvPr id="568327" name="Rectangle 7"/>
          <p:cNvSpPr>
            <a:spLocks noChangeArrowheads="1"/>
          </p:cNvSpPr>
          <p:nvPr/>
        </p:nvSpPr>
        <p:spPr bwMode="auto">
          <a:xfrm>
            <a:off x="2163763" y="5403850"/>
            <a:ext cx="488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F</a:t>
            </a:r>
          </a:p>
        </p:txBody>
      </p:sp>
      <p:sp>
        <p:nvSpPr>
          <p:cNvPr id="568328" name="Rectangle 8"/>
          <p:cNvSpPr>
            <a:spLocks noChangeArrowheads="1"/>
          </p:cNvSpPr>
          <p:nvPr/>
        </p:nvSpPr>
        <p:spPr bwMode="auto">
          <a:xfrm>
            <a:off x="3387725" y="5403850"/>
            <a:ext cx="517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G</a:t>
            </a:r>
          </a:p>
        </p:txBody>
      </p:sp>
      <p:sp>
        <p:nvSpPr>
          <p:cNvPr id="568329" name="Rectangle 9"/>
          <p:cNvSpPr>
            <a:spLocks noChangeArrowheads="1"/>
          </p:cNvSpPr>
          <p:nvPr/>
        </p:nvSpPr>
        <p:spPr bwMode="auto">
          <a:xfrm>
            <a:off x="4613275" y="5403850"/>
            <a:ext cx="5445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H</a:t>
            </a:r>
          </a:p>
        </p:txBody>
      </p:sp>
      <p:sp>
        <p:nvSpPr>
          <p:cNvPr id="568330" name="Rectangle 10"/>
          <p:cNvSpPr>
            <a:spLocks noChangeArrowheads="1"/>
          </p:cNvSpPr>
          <p:nvPr/>
        </p:nvSpPr>
        <p:spPr bwMode="auto">
          <a:xfrm>
            <a:off x="4648200" y="4106863"/>
            <a:ext cx="5222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D</a:t>
            </a:r>
          </a:p>
        </p:txBody>
      </p:sp>
      <p:sp>
        <p:nvSpPr>
          <p:cNvPr id="568331" name="Rectangle 11"/>
          <p:cNvSpPr>
            <a:spLocks noChangeArrowheads="1"/>
          </p:cNvSpPr>
          <p:nvPr/>
        </p:nvSpPr>
        <p:spPr bwMode="auto">
          <a:xfrm>
            <a:off x="3424238" y="4106863"/>
            <a:ext cx="4778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C</a:t>
            </a:r>
          </a:p>
        </p:txBody>
      </p:sp>
      <p:sp>
        <p:nvSpPr>
          <p:cNvPr id="568332" name="Rectangle 12"/>
          <p:cNvSpPr>
            <a:spLocks noChangeArrowheads="1"/>
          </p:cNvSpPr>
          <p:nvPr/>
        </p:nvSpPr>
        <p:spPr bwMode="auto">
          <a:xfrm>
            <a:off x="2200275" y="4143375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B</a:t>
            </a:r>
          </a:p>
        </p:txBody>
      </p:sp>
      <p:sp>
        <p:nvSpPr>
          <p:cNvPr id="568333" name="Rectangle 13"/>
          <p:cNvSpPr>
            <a:spLocks noChangeArrowheads="1"/>
          </p:cNvSpPr>
          <p:nvPr/>
        </p:nvSpPr>
        <p:spPr bwMode="auto">
          <a:xfrm>
            <a:off x="939800" y="417988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  <p:pic>
        <p:nvPicPr>
          <p:cNvPr id="568334" name="Picture 14" descr="доминош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557338"/>
            <a:ext cx="4714875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8335" name="Rectangle 15"/>
          <p:cNvSpPr>
            <a:spLocks noChangeArrowheads="1"/>
          </p:cNvSpPr>
          <p:nvPr/>
        </p:nvSpPr>
        <p:spPr bwMode="auto">
          <a:xfrm>
            <a:off x="976313" y="5375275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E</a:t>
            </a:r>
          </a:p>
        </p:txBody>
      </p:sp>
      <p:sp>
        <p:nvSpPr>
          <p:cNvPr id="568336" name="Rectangle 16"/>
          <p:cNvSpPr>
            <a:spLocks noChangeArrowheads="1"/>
          </p:cNvSpPr>
          <p:nvPr/>
        </p:nvSpPr>
        <p:spPr bwMode="auto">
          <a:xfrm>
            <a:off x="4648200" y="4221163"/>
            <a:ext cx="5222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D</a:t>
            </a:r>
          </a:p>
        </p:txBody>
      </p:sp>
      <p:sp>
        <p:nvSpPr>
          <p:cNvPr id="568337" name="Rectangle 17"/>
          <p:cNvSpPr>
            <a:spLocks noChangeArrowheads="1"/>
          </p:cNvSpPr>
          <p:nvPr/>
        </p:nvSpPr>
        <p:spPr bwMode="auto">
          <a:xfrm>
            <a:off x="3424238" y="4221163"/>
            <a:ext cx="4778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C</a:t>
            </a:r>
          </a:p>
        </p:txBody>
      </p:sp>
      <p:sp>
        <p:nvSpPr>
          <p:cNvPr id="568338" name="Rectangle 18"/>
          <p:cNvSpPr>
            <a:spLocks noChangeArrowheads="1"/>
          </p:cNvSpPr>
          <p:nvPr/>
        </p:nvSpPr>
        <p:spPr bwMode="auto">
          <a:xfrm>
            <a:off x="2200275" y="4248150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B</a:t>
            </a:r>
          </a:p>
        </p:txBody>
      </p:sp>
      <p:sp>
        <p:nvSpPr>
          <p:cNvPr id="568339" name="Rectangle 19"/>
          <p:cNvSpPr>
            <a:spLocks noChangeArrowheads="1"/>
          </p:cNvSpPr>
          <p:nvPr/>
        </p:nvSpPr>
        <p:spPr bwMode="auto">
          <a:xfrm>
            <a:off x="939800" y="4246563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568345" name="Rectangle 25"/>
          <p:cNvSpPr>
            <a:spLocks noChangeArrowheads="1"/>
          </p:cNvSpPr>
          <p:nvPr/>
        </p:nvSpPr>
        <p:spPr bwMode="auto">
          <a:xfrm>
            <a:off x="4675188" y="5394325"/>
            <a:ext cx="5445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H</a:t>
            </a:r>
          </a:p>
        </p:txBody>
      </p:sp>
      <p:sp>
        <p:nvSpPr>
          <p:cNvPr id="568346" name="Rectangle 26"/>
          <p:cNvSpPr>
            <a:spLocks noChangeArrowheads="1"/>
          </p:cNvSpPr>
          <p:nvPr/>
        </p:nvSpPr>
        <p:spPr bwMode="auto">
          <a:xfrm>
            <a:off x="3449638" y="5394325"/>
            <a:ext cx="517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G</a:t>
            </a:r>
          </a:p>
        </p:txBody>
      </p:sp>
      <p:sp>
        <p:nvSpPr>
          <p:cNvPr id="568347" name="Rectangle 27"/>
          <p:cNvSpPr>
            <a:spLocks noChangeArrowheads="1"/>
          </p:cNvSpPr>
          <p:nvPr/>
        </p:nvSpPr>
        <p:spPr bwMode="auto">
          <a:xfrm>
            <a:off x="2225675" y="5394325"/>
            <a:ext cx="488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ru-RU">
                <a:solidFill>
                  <a:srgbClr val="CC0000"/>
                </a:solidFill>
              </a:rPr>
              <a:t>F</a:t>
            </a:r>
          </a:p>
        </p:txBody>
      </p:sp>
      <p:sp>
        <p:nvSpPr>
          <p:cNvPr id="568348" name="AutoShape 2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885113" y="5949950"/>
            <a:ext cx="720725" cy="720725"/>
          </a:xfrm>
          <a:prstGeom prst="actionButtonForwardNext">
            <a:avLst/>
          </a:prstGeom>
          <a:solidFill>
            <a:srgbClr val="CC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68349" name="AutoShape 29"/>
          <p:cNvSpPr>
            <a:spLocks noChangeArrowheads="1"/>
          </p:cNvSpPr>
          <p:nvPr/>
        </p:nvSpPr>
        <p:spPr bwMode="auto">
          <a:xfrm>
            <a:off x="6480175" y="3536950"/>
            <a:ext cx="1765300" cy="468313"/>
          </a:xfrm>
          <a:prstGeom prst="cloudCallout">
            <a:avLst>
              <a:gd name="adj1" fmla="val -51440"/>
              <a:gd name="adj2" fmla="val 477796"/>
            </a:avLst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ru-RU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</a:t>
            </a:r>
          </a:p>
        </p:txBody>
      </p:sp>
      <p:sp>
        <p:nvSpPr>
          <p:cNvPr id="568351" name="Line 31"/>
          <p:cNvSpPr>
            <a:spLocks noChangeShapeType="1"/>
          </p:cNvSpPr>
          <p:nvPr/>
        </p:nvSpPr>
        <p:spPr bwMode="auto">
          <a:xfrm>
            <a:off x="2879725" y="3681413"/>
            <a:ext cx="1979613" cy="1189037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12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8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83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8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68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83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4"/>
          <p:cNvSpPr>
            <a:spLocks noChangeArrowheads="1" noChangeShapeType="1" noTextEdit="1"/>
          </p:cNvSpPr>
          <p:nvPr/>
        </p:nvSpPr>
        <p:spPr bwMode="auto">
          <a:xfrm>
            <a:off x="457200" y="304800"/>
            <a:ext cx="8229600" cy="39624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Темная </a:t>
            </a:r>
            <a:r>
              <a:rPr lang="ru-RU" sz="36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лошадка</a:t>
            </a:r>
          </a:p>
        </p:txBody>
      </p:sp>
      <p:sp>
        <p:nvSpPr>
          <p:cNvPr id="16387" name="WordArt 5"/>
          <p:cNvSpPr>
            <a:spLocks noChangeArrowheads="1" noChangeShapeType="1" noTextEdit="1"/>
          </p:cNvSpPr>
          <p:nvPr/>
        </p:nvSpPr>
        <p:spPr bwMode="auto">
          <a:xfrm>
            <a:off x="2133600" y="4495800"/>
            <a:ext cx="1295400" cy="1905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?</a:t>
            </a:r>
          </a:p>
        </p:txBody>
      </p:sp>
      <p:sp>
        <p:nvSpPr>
          <p:cNvPr id="16388" name="WordArt 6"/>
          <p:cNvSpPr>
            <a:spLocks noChangeArrowheads="1" noChangeShapeType="1" noTextEdit="1"/>
          </p:cNvSpPr>
          <p:nvPr/>
        </p:nvSpPr>
        <p:spPr bwMode="auto">
          <a:xfrm>
            <a:off x="5867400" y="4419600"/>
            <a:ext cx="1295400" cy="1905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?</a:t>
            </a:r>
          </a:p>
        </p:txBody>
      </p:sp>
      <p:sp>
        <p:nvSpPr>
          <p:cNvPr id="16389" name="WordArt 7"/>
          <p:cNvSpPr>
            <a:spLocks noChangeArrowheads="1" noChangeShapeType="1" noTextEdit="1"/>
          </p:cNvSpPr>
          <p:nvPr/>
        </p:nvSpPr>
        <p:spPr bwMode="auto">
          <a:xfrm>
            <a:off x="4038600" y="4495800"/>
            <a:ext cx="1295400" cy="1905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8355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 eaLnBrk="1" hangingPunct="1"/>
            <a:r>
              <a:rPr lang="ru-RU" altLang="ru-RU" sz="5400" b="1" smtClean="0">
                <a:solidFill>
                  <a:srgbClr val="CC0066"/>
                </a:solidFill>
              </a:rPr>
              <a:t>Ученые математики</a:t>
            </a:r>
          </a:p>
        </p:txBody>
      </p:sp>
      <p:pic>
        <p:nvPicPr>
          <p:cNvPr id="17411" name="Picture 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11"/>
          <a:stretch>
            <a:fillRect/>
          </a:stretch>
        </p:blipFill>
        <p:spPr>
          <a:xfrm>
            <a:off x="6248400" y="1143000"/>
            <a:ext cx="1979613" cy="2362200"/>
          </a:xfrm>
          <a:noFill/>
          <a:ln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7412" name="Picture 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363" y="1600200"/>
            <a:ext cx="1404274" cy="2185988"/>
          </a:xfrm>
          <a:noFill/>
          <a:ln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7414" name="Picture 1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761"/>
          <a:stretch>
            <a:fillRect/>
          </a:stretch>
        </p:blipFill>
        <p:spPr>
          <a:xfrm>
            <a:off x="3581400" y="1143000"/>
            <a:ext cx="2044700" cy="2362200"/>
          </a:xfrm>
          <a:noFill/>
          <a:ln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7413" name="Picture 11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9"/>
          <a:stretch>
            <a:fillRect/>
          </a:stretch>
        </p:blipFill>
        <p:spPr>
          <a:xfrm>
            <a:off x="762000" y="1066800"/>
            <a:ext cx="2014538" cy="2438400"/>
          </a:xfrm>
          <a:noFill/>
          <a:ln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7415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25"/>
          <a:stretch>
            <a:fillRect/>
          </a:stretch>
        </p:blipFill>
        <p:spPr bwMode="auto">
          <a:xfrm>
            <a:off x="838200" y="4038600"/>
            <a:ext cx="2012950" cy="23622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14" descr="EC704650"/>
          <p:cNvPicPr>
            <a:picLocks noChangeAspect="1" noChangeArrowheads="1"/>
          </p:cNvPicPr>
          <p:nvPr/>
        </p:nvPicPr>
        <p:blipFill>
          <a:blip r:embed="rId7" cstate="print">
            <a:lum bright="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9" t="13705" r="47206" b="15974"/>
          <a:stretch>
            <a:fillRect/>
          </a:stretch>
        </p:blipFill>
        <p:spPr bwMode="auto">
          <a:xfrm>
            <a:off x="3581400" y="3962400"/>
            <a:ext cx="1968500" cy="23622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7" name="Text Box 15"/>
          <p:cNvSpPr txBox="1">
            <a:spLocks noChangeArrowheads="1"/>
          </p:cNvSpPr>
          <p:nvPr/>
        </p:nvSpPr>
        <p:spPr bwMode="auto">
          <a:xfrm>
            <a:off x="381000" y="2971800"/>
            <a:ext cx="4953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400" b="1">
                <a:solidFill>
                  <a:srgbClr val="0000FF"/>
                </a:solidFill>
              </a:rPr>
              <a:t>1</a:t>
            </a:r>
          </a:p>
        </p:txBody>
      </p:sp>
      <p:sp>
        <p:nvSpPr>
          <p:cNvPr id="17418" name="Text Box 16"/>
          <p:cNvSpPr txBox="1">
            <a:spLocks noChangeArrowheads="1"/>
          </p:cNvSpPr>
          <p:nvPr/>
        </p:nvSpPr>
        <p:spPr bwMode="auto">
          <a:xfrm>
            <a:off x="3200400" y="2895600"/>
            <a:ext cx="4953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400" b="1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17419" name="Text Box 17"/>
          <p:cNvSpPr txBox="1">
            <a:spLocks noChangeArrowheads="1"/>
          </p:cNvSpPr>
          <p:nvPr/>
        </p:nvSpPr>
        <p:spPr bwMode="auto">
          <a:xfrm>
            <a:off x="5943600" y="2971800"/>
            <a:ext cx="4953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400" b="1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17420" name="Text Box 18"/>
          <p:cNvSpPr txBox="1">
            <a:spLocks noChangeArrowheads="1"/>
          </p:cNvSpPr>
          <p:nvPr/>
        </p:nvSpPr>
        <p:spPr bwMode="auto">
          <a:xfrm>
            <a:off x="381000" y="5715000"/>
            <a:ext cx="4953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400" b="1">
                <a:solidFill>
                  <a:srgbClr val="0000FF"/>
                </a:solidFill>
              </a:rPr>
              <a:t>4</a:t>
            </a:r>
          </a:p>
        </p:txBody>
      </p:sp>
      <p:sp>
        <p:nvSpPr>
          <p:cNvPr id="17421" name="Text Box 19"/>
          <p:cNvSpPr txBox="1">
            <a:spLocks noChangeArrowheads="1"/>
          </p:cNvSpPr>
          <p:nvPr/>
        </p:nvSpPr>
        <p:spPr bwMode="auto">
          <a:xfrm>
            <a:off x="3200400" y="5715000"/>
            <a:ext cx="4953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400" b="1">
                <a:solidFill>
                  <a:srgbClr val="0000FF"/>
                </a:solidFill>
              </a:rPr>
              <a:t>5</a:t>
            </a:r>
          </a:p>
        </p:txBody>
      </p:sp>
      <p:sp>
        <p:nvSpPr>
          <p:cNvPr id="17422" name="Text Box 20"/>
          <p:cNvSpPr txBox="1">
            <a:spLocks noChangeArrowheads="1"/>
          </p:cNvSpPr>
          <p:nvPr/>
        </p:nvSpPr>
        <p:spPr bwMode="auto">
          <a:xfrm>
            <a:off x="6019800" y="5715000"/>
            <a:ext cx="4953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400" b="1">
                <a:solidFill>
                  <a:srgbClr val="0000FF"/>
                </a:solidFill>
              </a:rPr>
              <a:t>6</a:t>
            </a:r>
          </a:p>
        </p:txBody>
      </p:sp>
      <p:sp>
        <p:nvSpPr>
          <p:cNvPr id="17423" name="Rectangle 21"/>
          <p:cNvSpPr>
            <a:spLocks noChangeArrowheads="1"/>
          </p:cNvSpPr>
          <p:nvPr/>
        </p:nvSpPr>
        <p:spPr bwMode="auto">
          <a:xfrm>
            <a:off x="914400" y="3429000"/>
            <a:ext cx="1752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1"/>
              <a:t>  Рене Декарт           </a:t>
            </a:r>
          </a:p>
        </p:txBody>
      </p:sp>
      <p:sp>
        <p:nvSpPr>
          <p:cNvPr id="17424" name="Rectangle 22"/>
          <p:cNvSpPr>
            <a:spLocks noChangeArrowheads="1"/>
          </p:cNvSpPr>
          <p:nvPr/>
        </p:nvSpPr>
        <p:spPr bwMode="auto">
          <a:xfrm>
            <a:off x="3733800" y="3429000"/>
            <a:ext cx="2041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1"/>
              <a:t>Г. В.Лейбниц      </a:t>
            </a:r>
          </a:p>
        </p:txBody>
      </p:sp>
      <p:sp>
        <p:nvSpPr>
          <p:cNvPr id="17425" name="Rectangle 23"/>
          <p:cNvSpPr>
            <a:spLocks noChangeArrowheads="1"/>
          </p:cNvSpPr>
          <p:nvPr/>
        </p:nvSpPr>
        <p:spPr bwMode="auto">
          <a:xfrm>
            <a:off x="6400800" y="3429000"/>
            <a:ext cx="1838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1"/>
              <a:t>Франсуа Виет </a:t>
            </a:r>
          </a:p>
        </p:txBody>
      </p:sp>
      <p:sp>
        <p:nvSpPr>
          <p:cNvPr id="17426" name="Rectangle 24"/>
          <p:cNvSpPr>
            <a:spLocks noChangeArrowheads="1"/>
          </p:cNvSpPr>
          <p:nvPr/>
        </p:nvSpPr>
        <p:spPr bwMode="auto">
          <a:xfrm>
            <a:off x="685800" y="6324600"/>
            <a:ext cx="2262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1"/>
              <a:t>Н.И.Лобачевский  </a:t>
            </a:r>
          </a:p>
        </p:txBody>
      </p:sp>
      <p:sp>
        <p:nvSpPr>
          <p:cNvPr id="17427" name="Rectangle 25"/>
          <p:cNvSpPr>
            <a:spLocks noChangeArrowheads="1"/>
          </p:cNvSpPr>
          <p:nvPr/>
        </p:nvSpPr>
        <p:spPr bwMode="auto">
          <a:xfrm>
            <a:off x="3581400" y="6324600"/>
            <a:ext cx="19177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1"/>
              <a:t>Эварист Галуа </a:t>
            </a:r>
          </a:p>
        </p:txBody>
      </p:sp>
      <p:sp>
        <p:nvSpPr>
          <p:cNvPr id="17428" name="Rectangle 26"/>
          <p:cNvSpPr>
            <a:spLocks noChangeArrowheads="1"/>
          </p:cNvSpPr>
          <p:nvPr/>
        </p:nvSpPr>
        <p:spPr bwMode="auto">
          <a:xfrm>
            <a:off x="6629400" y="6324600"/>
            <a:ext cx="13477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1"/>
              <a:t>К.Ф.Гаусс </a:t>
            </a:r>
          </a:p>
        </p:txBody>
      </p:sp>
    </p:spTree>
    <p:extLst>
      <p:ext uri="{BB962C8B-B14F-4D97-AF65-F5344CB8AC3E}">
        <p14:creationId xmlns:p14="http://schemas.microsoft.com/office/powerpoint/2010/main" val="195911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564" name="Rectangle 4"/>
          <p:cNvSpPr>
            <a:spLocks noChangeArrowheads="1"/>
          </p:cNvSpPr>
          <p:nvPr/>
        </p:nvSpPr>
        <p:spPr bwMode="auto">
          <a:xfrm>
            <a:off x="431800" y="1160463"/>
            <a:ext cx="79930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altLang="ru-RU" sz="4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Пришло время подвести итоги!...</a:t>
            </a:r>
          </a:p>
        </p:txBody>
      </p:sp>
      <p:pic>
        <p:nvPicPr>
          <p:cNvPr id="578565" name="Picture 5" descr="кот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565400"/>
            <a:ext cx="2997200" cy="399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08421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78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78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78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8564" grpId="0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83</TotalTime>
  <Words>671</Words>
  <Application>Microsoft Office PowerPoint</Application>
  <PresentationFormat>Экран (4:3)</PresentationFormat>
  <Paragraphs>187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6" baseType="lpstr">
      <vt:lpstr>Arial</vt:lpstr>
      <vt:lpstr>Arial Unicode MS</vt:lpstr>
      <vt:lpstr>Bauhaus 93</vt:lpstr>
      <vt:lpstr>Corbel</vt:lpstr>
      <vt:lpstr>Curlz MT</vt:lpstr>
      <vt:lpstr>Gill Sans MT</vt:lpstr>
      <vt:lpstr>Gill Sans Ultra Bold</vt:lpstr>
      <vt:lpstr>Impact</vt:lpstr>
      <vt:lpstr>Times New Roman</vt:lpstr>
      <vt:lpstr>Verdana</vt:lpstr>
      <vt:lpstr>Wingdings</vt:lpstr>
      <vt:lpstr>Badge</vt:lpstr>
      <vt:lpstr>Презентация PowerPoint</vt:lpstr>
      <vt:lpstr>Презентация PowerPoint</vt:lpstr>
      <vt:lpstr>Презентация PowerPoint</vt:lpstr>
      <vt:lpstr>2.Кто ввел прямоугольную систему координат?</vt:lpstr>
      <vt:lpstr>3.Какой цветок назван в честь одной из женщин математиков? </vt:lpstr>
      <vt:lpstr>4.Автор первого в России учебника  по математике, носившего название « Врата учености»? </vt:lpstr>
      <vt:lpstr>5.По легенде Египетский царь Птолемей 1, спросил древнегреческого математика: « Нет ли более короткого пути для понимания геометрии , чем изучение его 13 книг под названием «Начала»? На что был получен ответ : «В геометрии нет царской дороги». Кто это?</vt:lpstr>
      <vt:lpstr>6.Почему одного из самых замечательных математиков Пьера Ферма называли гениальным дилетантом? </vt:lpstr>
      <vt:lpstr>7.Кто придумал обозначать отношение длины окружности к ее диаметру  буквой π?</vt:lpstr>
      <vt:lpstr>8. Изобретатель математического решета для нахождения простых чисел?</vt:lpstr>
      <vt:lpstr>9. Какое слово в переводе с греческого   в геометрии означает  « натянутая тетива»?</vt:lpstr>
      <vt:lpstr>  10.  Древнегреческий математик, астроном, философ именем которого названа теорема  об отрезках, лежащих на двух прямых, рассекаемых параллельными.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«Логические цепочки»</vt:lpstr>
      <vt:lpstr>Презентация PowerPoint</vt:lpstr>
      <vt:lpstr>Презентация PowerPoint</vt:lpstr>
      <vt:lpstr>Презентация PowerPoint</vt:lpstr>
      <vt:lpstr>Ученые математики</vt:lpstr>
      <vt:lpstr>Презентация PowerPoint</vt:lpstr>
    </vt:vector>
  </TitlesOfParts>
  <Company>Win-Yagd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Vlada</dc:creator>
  <cp:lastModifiedBy>Катя</cp:lastModifiedBy>
  <cp:revision>10</cp:revision>
  <dcterms:created xsi:type="dcterms:W3CDTF">2017-02-25T18:32:27Z</dcterms:created>
  <dcterms:modified xsi:type="dcterms:W3CDTF">2021-12-22T11:43:55Z</dcterms:modified>
</cp:coreProperties>
</file>