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6" r:id="rId10"/>
    <p:sldId id="267" r:id="rId11"/>
    <p:sldId id="268" r:id="rId12"/>
    <p:sldId id="264" r:id="rId13"/>
    <p:sldId id="265"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B4C71EC6-210F-42DE-9C53-41977AD35B3D}" type="datetimeFigureOut">
              <a:rPr lang="ru-RU" smtClean="0"/>
              <a:t>02.11.2021</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B19B0651-EE4F-4900-A07F-96A6BFA9D0F0}"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Объект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B4C71EC6-210F-42DE-9C53-41977AD35B3D}" type="datetimeFigureOut">
              <a:rPr lang="ru-RU" smtClean="0"/>
              <a:t>02.11.2021</a:t>
            </a:fld>
            <a:endParaRPr lang="ru-RU"/>
          </a:p>
        </p:txBody>
      </p:sp>
      <p:sp>
        <p:nvSpPr>
          <p:cNvPr id="9" name="Номер слайда 8"/>
          <p:cNvSpPr>
            <a:spLocks noGrp="1"/>
          </p:cNvSpPr>
          <p:nvPr>
            <p:ph type="sldNum" sz="quarter" idx="15"/>
          </p:nvPr>
        </p:nvSpPr>
        <p:spPr/>
        <p:txBody>
          <a:bodyPr rtlCol="0"/>
          <a:lstStyle/>
          <a:p>
            <a:fld id="{B19B0651-EE4F-4900-A07F-96A6BFA9D0F0}" type="slidenum">
              <a:rPr lang="ru-RU" smtClean="0"/>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B4C71EC6-210F-42DE-9C53-41977AD35B3D}" type="datetimeFigureOut">
              <a:rPr lang="ru-RU" smtClean="0"/>
              <a:t>02.11.2021</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t>02.11.2021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
        <p:nvSpPr>
          <p:cNvPr id="9" name="Объект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Объект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B4C71EC6-210F-42DE-9C53-41977AD35B3D}" type="datetimeFigureOut">
              <a:rPr lang="ru-RU" smtClean="0"/>
              <a:t>02.11.2021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
        <p:nvSpPr>
          <p:cNvPr id="11" name="Объект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B4C71EC6-210F-42DE-9C53-41977AD35B3D}" type="datetimeFigureOut">
              <a:rPr lang="ru-RU" smtClean="0"/>
              <a:t>02.11.2021</a:t>
            </a:fld>
            <a:endParaRPr lang="ru-RU"/>
          </a:p>
        </p:txBody>
      </p:sp>
      <p:sp>
        <p:nvSpPr>
          <p:cNvPr id="7" name="Номер слайда 6"/>
          <p:cNvSpPr>
            <a:spLocks noGrp="1"/>
          </p:cNvSpPr>
          <p:nvPr>
            <p:ph type="sldNum" sz="quarter" idx="11"/>
          </p:nvPr>
        </p:nvSpPr>
        <p:spPr/>
        <p:txBody>
          <a:bodyPr rtlCol="0"/>
          <a:lstStyle/>
          <a:p>
            <a:fld id="{B19B0651-EE4F-4900-A07F-96A6BFA9D0F0}" type="slidenum">
              <a:rPr lang="ru-RU" smtClean="0"/>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02.11.2021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Объект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B4C71EC6-210F-42DE-9C53-41977AD35B3D}" type="datetimeFigureOut">
              <a:rPr lang="ru-RU" smtClean="0"/>
              <a:t>02.11.2021</a:t>
            </a:fld>
            <a:endParaRPr lang="ru-RU"/>
          </a:p>
        </p:txBody>
      </p:sp>
      <p:sp>
        <p:nvSpPr>
          <p:cNvPr id="22" name="Номер слайда 21"/>
          <p:cNvSpPr>
            <a:spLocks noGrp="1"/>
          </p:cNvSpPr>
          <p:nvPr>
            <p:ph type="sldNum" sz="quarter" idx="15"/>
          </p:nvPr>
        </p:nvSpPr>
        <p:spPr/>
        <p:txBody>
          <a:bodyPr rtlCol="0"/>
          <a:lstStyle/>
          <a:p>
            <a:fld id="{B19B0651-EE4F-4900-A07F-96A6BFA9D0F0}" type="slidenum">
              <a:rPr lang="ru-RU" smtClean="0"/>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B4C71EC6-210F-42DE-9C53-41977AD35B3D}" type="datetimeFigureOut">
              <a:rPr lang="ru-RU" smtClean="0"/>
              <a:t>02.11.2021</a:t>
            </a:fld>
            <a:endParaRPr lang="ru-RU"/>
          </a:p>
        </p:txBody>
      </p:sp>
      <p:sp>
        <p:nvSpPr>
          <p:cNvPr id="18" name="Номер слайда 17"/>
          <p:cNvSpPr>
            <a:spLocks noGrp="1"/>
          </p:cNvSpPr>
          <p:nvPr>
            <p:ph type="sldNum" sz="quarter" idx="11"/>
          </p:nvPr>
        </p:nvSpPr>
        <p:spPr/>
        <p:txBody>
          <a:bodyPr rtlCol="0"/>
          <a:lstStyle/>
          <a:p>
            <a:fld id="{B19B0651-EE4F-4900-A07F-96A6BFA9D0F0}" type="slidenum">
              <a:rPr lang="ru-RU" smtClean="0"/>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02.11.2021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02.11.2021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B4C71EC6-210F-42DE-9C53-41977AD35B3D}" type="datetimeFigureOut">
              <a:rPr lang="ru-RU" smtClean="0"/>
              <a:t>02.11.2021</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15616" y="116632"/>
            <a:ext cx="7190184" cy="1584176"/>
          </a:xfrm>
        </p:spPr>
        <p:txBody>
          <a:bodyPr>
            <a:normAutofit/>
          </a:bodyPr>
          <a:lstStyle/>
          <a:p>
            <a:pPr algn="ctr"/>
            <a:r>
              <a:rPr lang="ru-RU" sz="2000" dirty="0">
                <a:latin typeface="Times New Roman" pitchFamily="18" charset="0"/>
                <a:cs typeface="Times New Roman" pitchFamily="18" charset="0"/>
              </a:rPr>
              <a:t>Г</a:t>
            </a:r>
            <a:r>
              <a:rPr lang="ru-RU" sz="2000" dirty="0" smtClean="0">
                <a:latin typeface="Times New Roman" pitchFamily="18" charset="0"/>
                <a:cs typeface="Times New Roman" pitchFamily="18" charset="0"/>
              </a:rPr>
              <a:t>осударственное </a:t>
            </a:r>
            <a:r>
              <a:rPr lang="ru-RU" sz="2000" dirty="0">
                <a:latin typeface="Times New Roman" pitchFamily="18" charset="0"/>
                <a:cs typeface="Times New Roman" pitchFamily="18" charset="0"/>
              </a:rPr>
              <a:t>Б</a:t>
            </a:r>
            <a:r>
              <a:rPr lang="ru-RU" sz="2000" dirty="0" smtClean="0">
                <a:latin typeface="Times New Roman" pitchFamily="18" charset="0"/>
                <a:cs typeface="Times New Roman" pitchFamily="18" charset="0"/>
              </a:rPr>
              <a:t>юджетное </a:t>
            </a:r>
            <a:r>
              <a:rPr lang="ru-RU" sz="2000" dirty="0">
                <a:latin typeface="Times New Roman" pitchFamily="18" charset="0"/>
                <a:cs typeface="Times New Roman" pitchFamily="18" charset="0"/>
              </a:rPr>
              <a:t>О</a:t>
            </a:r>
            <a:r>
              <a:rPr lang="ru-RU" sz="2000" dirty="0" smtClean="0">
                <a:latin typeface="Times New Roman" pitchFamily="18" charset="0"/>
                <a:cs typeface="Times New Roman" pitchFamily="18" charset="0"/>
              </a:rPr>
              <a:t>бщеобразовательное </a:t>
            </a:r>
            <a:r>
              <a:rPr lang="ru-RU" sz="2000" dirty="0">
                <a:latin typeface="Times New Roman" pitchFamily="18" charset="0"/>
                <a:cs typeface="Times New Roman" pitchFamily="18" charset="0"/>
              </a:rPr>
              <a:t>У</a:t>
            </a:r>
            <a:r>
              <a:rPr lang="ru-RU" sz="2000" dirty="0" smtClean="0">
                <a:latin typeface="Times New Roman" pitchFamily="18" charset="0"/>
                <a:cs typeface="Times New Roman" pitchFamily="18" charset="0"/>
              </a:rPr>
              <a:t>чреждение Самарской области средняя общеобразовательная школа имени В.Г. </a:t>
            </a:r>
            <a:r>
              <a:rPr lang="ru-RU" sz="2000" dirty="0" err="1" smtClean="0">
                <a:latin typeface="Times New Roman" pitchFamily="18" charset="0"/>
                <a:cs typeface="Times New Roman" pitchFamily="18" charset="0"/>
              </a:rPr>
              <a:t>Солодовникова</a:t>
            </a:r>
            <a:r>
              <a:rPr lang="ru-RU" sz="2000" dirty="0" smtClean="0">
                <a:latin typeface="Times New Roman" pitchFamily="18" charset="0"/>
                <a:cs typeface="Times New Roman" pitchFamily="18" charset="0"/>
              </a:rPr>
              <a:t> с. Черноречье муниципального района волжский</a:t>
            </a:r>
            <a:endParaRPr lang="ru-RU" sz="20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1212277" y="2924944"/>
            <a:ext cx="7248155" cy="3744416"/>
          </a:xfrm>
        </p:spPr>
        <p:txBody>
          <a:bodyPr>
            <a:normAutofit/>
          </a:bodyPr>
          <a:lstStyle/>
          <a:p>
            <a:pPr algn="ctr"/>
            <a:r>
              <a:rPr lang="ru-RU" sz="3200" dirty="0">
                <a:latin typeface="Times New Roman" pitchFamily="18" charset="0"/>
                <a:cs typeface="Times New Roman" pitchFamily="18" charset="0"/>
              </a:rPr>
              <a:t>Проектные задачи на уроках в начальной школе</a:t>
            </a:r>
            <a:r>
              <a:rPr lang="ru-RU" sz="3200" dirty="0" smtClean="0">
                <a:latin typeface="Times New Roman" pitchFamily="18" charset="0"/>
                <a:cs typeface="Times New Roman" pitchFamily="18" charset="0"/>
              </a:rPr>
              <a:t>.</a:t>
            </a:r>
          </a:p>
          <a:p>
            <a:pPr algn="ctr"/>
            <a:endParaRPr lang="ru-RU" sz="3200" dirty="0">
              <a:latin typeface="Times New Roman" pitchFamily="18" charset="0"/>
              <a:cs typeface="Times New Roman" pitchFamily="18" charset="0"/>
            </a:endParaRPr>
          </a:p>
          <a:p>
            <a:pPr algn="r"/>
            <a:r>
              <a:rPr lang="ru-RU" sz="2000" dirty="0" smtClean="0">
                <a:latin typeface="Times New Roman" pitchFamily="18" charset="0"/>
                <a:cs typeface="Times New Roman" pitchFamily="18" charset="0"/>
              </a:rPr>
              <a:t>Тихонова Марина Владимировна,</a:t>
            </a:r>
          </a:p>
          <a:p>
            <a:pPr algn="r"/>
            <a:r>
              <a:rPr lang="ru-RU" sz="2000" dirty="0" smtClean="0">
                <a:latin typeface="Times New Roman" pitchFamily="18" charset="0"/>
                <a:cs typeface="Times New Roman" pitchFamily="18" charset="0"/>
              </a:rPr>
              <a:t>учитель начальных классов.</a:t>
            </a:r>
          </a:p>
          <a:p>
            <a:pPr algn="ctr"/>
            <a:endParaRPr lang="ru-RU" sz="3200" dirty="0" smtClean="0"/>
          </a:p>
          <a:p>
            <a:pPr algn="ctr"/>
            <a:endParaRPr lang="ru-RU" sz="3200" dirty="0"/>
          </a:p>
        </p:txBody>
      </p:sp>
    </p:spTree>
    <p:extLst>
      <p:ext uri="{BB962C8B-B14F-4D97-AF65-F5344CB8AC3E}">
        <p14:creationId xmlns:p14="http://schemas.microsoft.com/office/powerpoint/2010/main" val="25337680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931224" cy="5818658"/>
          </a:xfrm>
        </p:spPr>
        <p:txBody>
          <a:bodyPr>
            <a:normAutofit fontScale="90000"/>
          </a:bodyPr>
          <a:lstStyle/>
          <a:p>
            <a:r>
              <a:rPr lang="ru-RU" sz="2700" dirty="0">
                <a:latin typeface="Times New Roman" pitchFamily="18" charset="0"/>
                <a:cs typeface="Times New Roman" pitchFamily="18" charset="0"/>
              </a:rPr>
              <a:t>На современном этапе развития образования значительные изменения происходят в учебном процессе школ. Нацеленность на формирование универсальных учебных действий приводит к внедрению новых форм работы, к использованию современных образовательных технологий. В последние годы в начальной школе проектная деятельность очень популярна. Смысл её заключается в том, что ученики приобретают знания в процессе решения поставленных задач. Современные ученые предлагают подготовить младшего школьного к проектной деятельности путём решения проектных задач.</a:t>
            </a:r>
            <a:r>
              <a:rPr lang="ru-RU" dirty="0"/>
              <a:t/>
            </a:r>
            <a:br>
              <a:rPr lang="ru-RU" dirty="0"/>
            </a:br>
            <a:endParaRPr lang="ru-RU" dirty="0"/>
          </a:p>
        </p:txBody>
      </p:sp>
    </p:spTree>
    <p:extLst>
      <p:ext uri="{BB962C8B-B14F-4D97-AF65-F5344CB8AC3E}">
        <p14:creationId xmlns:p14="http://schemas.microsoft.com/office/powerpoint/2010/main" val="38513229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931224" cy="5530626"/>
          </a:xfrm>
        </p:spPr>
        <p:txBody>
          <a:bodyPr/>
          <a:lstStyle/>
          <a:p>
            <a:r>
              <a:rPr lang="ru-RU" sz="2800" b="1" dirty="0">
                <a:latin typeface="Times New Roman" pitchFamily="18" charset="0"/>
                <a:cs typeface="Times New Roman" pitchFamily="18" charset="0"/>
              </a:rPr>
              <a:t>Актуальность</a:t>
            </a:r>
            <a:r>
              <a:rPr lang="ru-RU" sz="2800" dirty="0">
                <a:latin typeface="Times New Roman" pitchFamily="18" charset="0"/>
                <a:cs typeface="Times New Roman" pitchFamily="18" charset="0"/>
              </a:rPr>
              <a:t>: Проектно-задачная технология обучения является эффективной в плане достижения планируемых результатов. Эта технология мало используется на уроках в начальной школе.  В действующих УМК проектные задачи используются крайне редко. </a:t>
            </a:r>
            <a:br>
              <a:rPr lang="ru-RU" sz="2800" dirty="0">
                <a:latin typeface="Times New Roman" pitchFamily="18" charset="0"/>
                <a:cs typeface="Times New Roman" pitchFamily="18" charset="0"/>
              </a:rPr>
            </a:br>
            <a:r>
              <a:rPr lang="ru-RU" sz="2800" b="1" dirty="0">
                <a:latin typeface="Times New Roman" pitchFamily="18" charset="0"/>
                <a:cs typeface="Times New Roman" pitchFamily="18" charset="0"/>
              </a:rPr>
              <a:t>Цель</a:t>
            </a:r>
            <a:r>
              <a:rPr lang="ru-RU" sz="2800" dirty="0">
                <a:latin typeface="Times New Roman" pitchFamily="18" charset="0"/>
                <a:cs typeface="Times New Roman" pitchFamily="18" charset="0"/>
              </a:rPr>
              <a:t> данной работы  познакомить педагогов с проектно-задачной технологией обучения </a:t>
            </a:r>
            <a:r>
              <a:rPr lang="ru-RU" dirty="0"/>
              <a:t>.</a:t>
            </a:r>
            <a:br>
              <a:rPr lang="ru-RU" dirty="0"/>
            </a:br>
            <a:endParaRPr lang="ru-RU" dirty="0"/>
          </a:p>
        </p:txBody>
      </p:sp>
    </p:spTree>
    <p:extLst>
      <p:ext uri="{BB962C8B-B14F-4D97-AF65-F5344CB8AC3E}">
        <p14:creationId xmlns:p14="http://schemas.microsoft.com/office/powerpoint/2010/main" val="14371291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4522514"/>
          </a:xfrm>
        </p:spPr>
        <p:txBody>
          <a:bodyPr/>
          <a:lstStyle/>
          <a:p>
            <a:r>
              <a:rPr lang="ru-RU" b="1" dirty="0">
                <a:latin typeface="Times New Roman" pitchFamily="18" charset="0"/>
                <a:cs typeface="Times New Roman" pitchFamily="18" charset="0"/>
              </a:rPr>
              <a:t>Задачи:</a:t>
            </a: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Дать представление о проектной задаче.</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Предложить структуру проектной задачи.</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Выделить типы предметных проектных задач.</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Описать алгоритм проектирования проектных задач.</a:t>
            </a:r>
          </a:p>
        </p:txBody>
      </p:sp>
    </p:spTree>
    <p:extLst>
      <p:ext uri="{BB962C8B-B14F-4D97-AF65-F5344CB8AC3E}">
        <p14:creationId xmlns:p14="http://schemas.microsoft.com/office/powerpoint/2010/main" val="32687737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003232" cy="4666530"/>
          </a:xfrm>
        </p:spPr>
        <p:txBody>
          <a:bodyPr/>
          <a:lstStyle/>
          <a:p>
            <a:r>
              <a:rPr lang="ru-RU" dirty="0"/>
              <a:t> </a:t>
            </a:r>
            <a:r>
              <a:rPr lang="ru-RU" dirty="0">
                <a:latin typeface="Times New Roman" pitchFamily="18" charset="0"/>
                <a:cs typeface="Times New Roman" pitchFamily="18" charset="0"/>
              </a:rPr>
              <a:t>Проектная задача – это всегда новая задача. Использование проектных задач в начальной школе существенно влияет на повышение уровня </a:t>
            </a:r>
            <a:r>
              <a:rPr lang="ru-RU" dirty="0" err="1" smtClean="0">
                <a:latin typeface="Times New Roman" pitchFamily="18" charset="0"/>
                <a:cs typeface="Times New Roman" pitchFamily="18" charset="0"/>
              </a:rPr>
              <a:t>сформированности</a:t>
            </a:r>
            <a:r>
              <a:rPr lang="ru-RU" dirty="0" smtClean="0">
                <a:latin typeface="Times New Roman" pitchFamily="18" charset="0"/>
                <a:cs typeface="Times New Roman" pitchFamily="18" charset="0"/>
              </a:rPr>
              <a:t> </a:t>
            </a:r>
            <a:r>
              <a:rPr lang="ru-RU" dirty="0">
                <a:latin typeface="Times New Roman" pitchFamily="18" charset="0"/>
                <a:cs typeface="Times New Roman" pitchFamily="18" charset="0"/>
              </a:rPr>
              <a:t>познавательной активности учащихся, уровня </a:t>
            </a:r>
            <a:r>
              <a:rPr lang="ru-RU" dirty="0" err="1" smtClean="0">
                <a:latin typeface="Times New Roman" pitchFamily="18" charset="0"/>
                <a:cs typeface="Times New Roman" pitchFamily="18" charset="0"/>
              </a:rPr>
              <a:t>обученности</a:t>
            </a:r>
            <a:r>
              <a:rPr lang="ru-RU" dirty="0">
                <a:latin typeface="Times New Roman" pitchFamily="18" charset="0"/>
                <a:cs typeface="Times New Roman" pitchFamily="18" charset="0"/>
              </a:rPr>
              <a:t>, на формирование универсальных учебных действий.</a:t>
            </a:r>
          </a:p>
        </p:txBody>
      </p:sp>
    </p:spTree>
    <p:extLst>
      <p:ext uri="{BB962C8B-B14F-4D97-AF65-F5344CB8AC3E}">
        <p14:creationId xmlns:p14="http://schemas.microsoft.com/office/powerpoint/2010/main" val="37395772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003232" cy="5386610"/>
          </a:xfrm>
        </p:spPr>
        <p:txBody>
          <a:bodyPr/>
          <a:lstStyle/>
          <a:p>
            <a:r>
              <a:rPr lang="ru-RU" b="1" dirty="0">
                <a:latin typeface="Times New Roman" pitchFamily="18" charset="0"/>
                <a:cs typeface="Times New Roman" pitchFamily="18" charset="0"/>
              </a:rPr>
              <a:t>Структура проектной задачи:</a:t>
            </a:r>
            <a:br>
              <a:rPr lang="ru-RU" b="1" dirty="0">
                <a:latin typeface="Times New Roman" pitchFamily="18" charset="0"/>
                <a:cs typeface="Times New Roman" pitchFamily="18" charset="0"/>
              </a:rPr>
            </a:br>
            <a:r>
              <a:rPr lang="ru-RU" dirty="0"/>
              <a:t>Проблемная часть</a:t>
            </a:r>
            <a:br>
              <a:rPr lang="ru-RU" dirty="0"/>
            </a:br>
            <a:r>
              <a:rPr lang="ru-RU" dirty="0"/>
              <a:t>Информационная часть</a:t>
            </a:r>
            <a:br>
              <a:rPr lang="ru-RU" dirty="0"/>
            </a:br>
            <a:r>
              <a:rPr lang="ru-RU" dirty="0"/>
              <a:t>Оценочная </a:t>
            </a:r>
            <a:r>
              <a:rPr lang="ru-RU" dirty="0" smtClean="0"/>
              <a:t>часть</a:t>
            </a:r>
            <a:br>
              <a:rPr lang="ru-RU" dirty="0" smtClean="0"/>
            </a:br>
            <a:r>
              <a:rPr lang="ru-RU" dirty="0"/>
              <a:t/>
            </a:r>
            <a:br>
              <a:rPr lang="ru-RU" dirty="0"/>
            </a:br>
            <a:r>
              <a:rPr lang="ru-RU" b="1" dirty="0"/>
              <a:t>Виды проектных задач:</a:t>
            </a:r>
            <a:br>
              <a:rPr lang="ru-RU" b="1" dirty="0"/>
            </a:br>
            <a:r>
              <a:rPr lang="ru-RU" dirty="0"/>
              <a:t>Задачи-конструкторы</a:t>
            </a:r>
            <a:br>
              <a:rPr lang="ru-RU" dirty="0"/>
            </a:br>
            <a:r>
              <a:rPr lang="ru-RU" dirty="0"/>
              <a:t>Творческие задачи</a:t>
            </a:r>
            <a:br>
              <a:rPr lang="ru-RU" dirty="0"/>
            </a:br>
            <a:r>
              <a:rPr lang="ru-RU" dirty="0"/>
              <a:t>Основанные на моделировании</a:t>
            </a:r>
            <a:br>
              <a:rPr lang="ru-RU" dirty="0"/>
            </a:br>
            <a:endParaRPr lang="ru-RU" dirty="0"/>
          </a:p>
        </p:txBody>
      </p:sp>
    </p:spTree>
    <p:extLst>
      <p:ext uri="{BB962C8B-B14F-4D97-AF65-F5344CB8AC3E}">
        <p14:creationId xmlns:p14="http://schemas.microsoft.com/office/powerpoint/2010/main" val="12464604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052736"/>
            <a:ext cx="8075240" cy="4104456"/>
          </a:xfrm>
        </p:spPr>
        <p:txBody>
          <a:bodyPr>
            <a:normAutofit/>
          </a:bodyPr>
          <a:lstStyle/>
          <a:p>
            <a:r>
              <a:rPr lang="ru-RU" dirty="0"/>
              <a:t>Проектные задачи – занятие увлекательное и непростое. В ходе работы над задачами у вас сложится определённый план работы над созданием проектной задачи</a:t>
            </a:r>
            <a:r>
              <a:rPr lang="ru-RU" dirty="0" smtClean="0"/>
              <a:t>.</a:t>
            </a:r>
            <a:br>
              <a:rPr lang="ru-RU" dirty="0" smtClean="0"/>
            </a:br>
            <a:r>
              <a:rPr lang="ru-RU" dirty="0" smtClean="0"/>
              <a:t/>
            </a:r>
            <a:br>
              <a:rPr lang="ru-RU" dirty="0" smtClean="0"/>
            </a:br>
            <a:endParaRPr lang="ru-RU" dirty="0"/>
          </a:p>
        </p:txBody>
      </p:sp>
    </p:spTree>
    <p:extLst>
      <p:ext uri="{BB962C8B-B14F-4D97-AF65-F5344CB8AC3E}">
        <p14:creationId xmlns:p14="http://schemas.microsoft.com/office/powerpoint/2010/main" val="23689763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931224" cy="5530626"/>
          </a:xfrm>
        </p:spPr>
        <p:txBody>
          <a:bodyPr>
            <a:normAutofit/>
          </a:bodyPr>
          <a:lstStyle/>
          <a:p>
            <a:r>
              <a:rPr lang="ru-RU" b="1" dirty="0">
                <a:latin typeface="Times New Roman" pitchFamily="18" charset="0"/>
                <a:cs typeface="Times New Roman" pitchFamily="18" charset="0"/>
              </a:rPr>
              <a:t>Предлагаю следующий алгоритм проектирования предметной задачи:</a:t>
            </a:r>
            <a:br>
              <a:rPr lang="ru-RU" b="1" dirty="0">
                <a:latin typeface="Times New Roman" pitchFamily="18" charset="0"/>
                <a:cs typeface="Times New Roman" pitchFamily="18" charset="0"/>
              </a:rPr>
            </a:br>
            <a:r>
              <a:rPr lang="ru-RU" dirty="0">
                <a:latin typeface="Times New Roman" pitchFamily="18" charset="0"/>
                <a:cs typeface="Times New Roman" pitchFamily="18" charset="0"/>
              </a:rPr>
              <a:t>Сформулировать цель проектной задачи.</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Придумать результат деятельности.</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Придумать проблемную ситуацию.</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Подобрать материалы для решения проблемы.</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Составит план работы</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Продумать форму рефлексии. </a:t>
            </a:r>
            <a:br>
              <a:rPr lang="ru-RU" dirty="0">
                <a:latin typeface="Times New Roman" pitchFamily="18" charset="0"/>
                <a:cs typeface="Times New Roman" pitchFamily="18" charset="0"/>
              </a:rPr>
            </a:b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9499672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dirty="0" smtClean="0">
                <a:latin typeface="Times New Roman" pitchFamily="18" charset="0"/>
                <a:cs typeface="Times New Roman" pitchFamily="18" charset="0"/>
              </a:rPr>
              <a:t>Проектная задача по математике «Сборник «Геометрический материал» для 2 класса</a:t>
            </a:r>
            <a:endParaRPr lang="ru-RU" dirty="0">
              <a:latin typeface="Times New Roman" pitchFamily="18" charset="0"/>
              <a:cs typeface="Times New Roman" pitchFamily="18" charset="0"/>
            </a:endParaRPr>
          </a:p>
        </p:txBody>
      </p:sp>
      <p:sp>
        <p:nvSpPr>
          <p:cNvPr id="3" name="Объект 2"/>
          <p:cNvSpPr>
            <a:spLocks noGrp="1"/>
          </p:cNvSpPr>
          <p:nvPr>
            <p:ph sz="quarter" idx="1"/>
          </p:nvPr>
        </p:nvSpPr>
        <p:spPr/>
        <p:txBody>
          <a:bodyPr/>
          <a:lstStyle/>
          <a:p>
            <a:r>
              <a:rPr lang="ru-RU" b="1" dirty="0" smtClean="0">
                <a:latin typeface="Times New Roman" pitchFamily="18" charset="0"/>
                <a:cs typeface="Times New Roman" pitchFamily="18" charset="0"/>
              </a:rPr>
              <a:t>Проблемный блок</a:t>
            </a:r>
          </a:p>
          <a:p>
            <a:pPr marL="0" indent="0">
              <a:buNone/>
            </a:pPr>
            <a:r>
              <a:rPr lang="ru-RU" dirty="0" smtClean="0">
                <a:latin typeface="Times New Roman" pitchFamily="18" charset="0"/>
                <a:cs typeface="Times New Roman" pitchFamily="18" charset="0"/>
              </a:rPr>
              <a:t>Учитель сообщает детям, что в школьной библиотеке потерялся справочник «Геометрический материал, 2 класс», что библиотекарь просит детей восстановить его. Учащиеся делятся на группы. Каждой группе дается задание из предложенного учителем разрезного материала оформить страницу нового справочника. Первая группа оформляет страницу «Квадрат», вторая «Угол, прямой угол», третья – «Прямоугольник», а четвёртая «Ломаная линия»</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2660975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457200" y="228919"/>
            <a:ext cx="7467600" cy="45719"/>
          </a:xfrm>
        </p:spPr>
        <p:txBody>
          <a:bodyPr>
            <a:normAutofit fontScale="90000"/>
          </a:bodyPr>
          <a:lstStyle/>
          <a:p>
            <a:endParaRPr lang="ru-RU" dirty="0"/>
          </a:p>
        </p:txBody>
      </p:sp>
      <p:sp>
        <p:nvSpPr>
          <p:cNvPr id="3" name="Объект 2"/>
          <p:cNvSpPr>
            <a:spLocks noGrp="1"/>
          </p:cNvSpPr>
          <p:nvPr>
            <p:ph sz="quarter" idx="1"/>
          </p:nvPr>
        </p:nvSpPr>
        <p:spPr>
          <a:xfrm>
            <a:off x="539552" y="332656"/>
            <a:ext cx="7467600" cy="5832648"/>
          </a:xfrm>
        </p:spPr>
        <p:txBody>
          <a:bodyPr/>
          <a:lstStyle/>
          <a:p>
            <a:pPr marL="0" indent="0">
              <a:buNone/>
            </a:pPr>
            <a:r>
              <a:rPr lang="ru-RU" sz="2800" dirty="0" smtClean="0">
                <a:latin typeface="Times New Roman" pitchFamily="18" charset="0"/>
                <a:cs typeface="Times New Roman" pitchFamily="18" charset="0"/>
              </a:rPr>
              <a:t>-</a:t>
            </a:r>
            <a:r>
              <a:rPr lang="ru-RU" sz="2800" b="1" dirty="0" smtClean="0">
                <a:latin typeface="Times New Roman" pitchFamily="18" charset="0"/>
                <a:cs typeface="Times New Roman" pitchFamily="18" charset="0"/>
              </a:rPr>
              <a:t> Информационный блок</a:t>
            </a:r>
          </a:p>
          <a:p>
            <a:pPr marL="0" indent="0">
              <a:buNone/>
            </a:pPr>
            <a:r>
              <a:rPr lang="ru-RU" sz="2800" dirty="0" smtClean="0">
                <a:latin typeface="Times New Roman" pitchFamily="18" charset="0"/>
                <a:cs typeface="Times New Roman" pitchFamily="18" charset="0"/>
              </a:rPr>
              <a:t>Задание для каждой группы одинаковое:</a:t>
            </a:r>
          </a:p>
          <a:p>
            <a:pPr marL="0" indent="0">
              <a:buNone/>
            </a:pPr>
            <a:r>
              <a:rPr lang="ru-RU" sz="2800" dirty="0" smtClean="0">
                <a:latin typeface="Times New Roman" pitchFamily="18" charset="0"/>
                <a:cs typeface="Times New Roman" pitchFamily="18" charset="0"/>
              </a:rPr>
              <a:t>1.Отобрать нужный материал</a:t>
            </a:r>
          </a:p>
          <a:p>
            <a:pPr marL="0" indent="0">
              <a:buNone/>
            </a:pPr>
            <a:r>
              <a:rPr lang="ru-RU" sz="2800" dirty="0" smtClean="0">
                <a:latin typeface="Times New Roman" pitchFamily="18" charset="0"/>
                <a:cs typeface="Times New Roman" pitchFamily="18" charset="0"/>
              </a:rPr>
              <a:t>2. Оформить свою страницу книги</a:t>
            </a:r>
          </a:p>
          <a:p>
            <a:pPr marL="0" indent="0">
              <a:buNone/>
            </a:pPr>
            <a:r>
              <a:rPr lang="ru-RU" sz="2800" dirty="0" smtClean="0">
                <a:latin typeface="Times New Roman" pitchFamily="18" charset="0"/>
                <a:cs typeface="Times New Roman" pitchFamily="18" charset="0"/>
              </a:rPr>
              <a:t>3. Презентовать свою страницу книги.</a:t>
            </a:r>
          </a:p>
          <a:p>
            <a:pPr marL="0" indent="0">
              <a:buNone/>
            </a:pPr>
            <a:r>
              <a:rPr lang="ru-RU" sz="2800" dirty="0">
                <a:latin typeface="Times New Roman" pitchFamily="18" charset="0"/>
                <a:cs typeface="Times New Roman" pitchFamily="18" charset="0"/>
              </a:rPr>
              <a:t> </a:t>
            </a:r>
            <a:r>
              <a:rPr lang="ru-RU" sz="2800" dirty="0" smtClean="0">
                <a:latin typeface="Times New Roman" pitchFamily="18" charset="0"/>
                <a:cs typeface="Times New Roman" pitchFamily="18" charset="0"/>
              </a:rPr>
              <a:t>- </a:t>
            </a:r>
            <a:r>
              <a:rPr lang="ru-RU" sz="2800" b="1" dirty="0" smtClean="0">
                <a:latin typeface="Times New Roman" pitchFamily="18" charset="0"/>
                <a:cs typeface="Times New Roman" pitchFamily="18" charset="0"/>
              </a:rPr>
              <a:t>Рефлексивный блок</a:t>
            </a:r>
          </a:p>
          <a:p>
            <a:pPr marL="0" indent="0">
              <a:buNone/>
            </a:pPr>
            <a:r>
              <a:rPr lang="ru-RU" sz="2800" dirty="0" smtClean="0">
                <a:latin typeface="Times New Roman" pitchFamily="18" charset="0"/>
                <a:cs typeface="Times New Roman" pitchFamily="18" charset="0"/>
              </a:rPr>
              <a:t>Оценочный материал даётся после решения проектной задачи до презентации, что бы учащиеся смогли самостоятельно найти недочёты и оценить своё участие в работе над проектной задачей.</a:t>
            </a:r>
          </a:p>
          <a:p>
            <a:pPr marL="0" indent="0">
              <a:buNone/>
            </a:pP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5091176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sz="quarter" idx="1"/>
            <p:extLst>
              <p:ext uri="{D42A27DB-BD31-4B8C-83A1-F6EECF244321}">
                <p14:modId xmlns:p14="http://schemas.microsoft.com/office/powerpoint/2010/main" val="2186792598"/>
              </p:ext>
            </p:extLst>
          </p:nvPr>
        </p:nvGraphicFramePr>
        <p:xfrm>
          <a:off x="755576" y="476672"/>
          <a:ext cx="7467600" cy="5760720"/>
        </p:xfrm>
        <a:graphic>
          <a:graphicData uri="http://schemas.openxmlformats.org/drawingml/2006/table">
            <a:tbl>
              <a:tblPr firstRow="1" bandRow="1">
                <a:tableStyleId>{5C22544A-7EE6-4342-B048-85BDC9FD1C3A}</a:tableStyleId>
              </a:tblPr>
              <a:tblGrid>
                <a:gridCol w="2489200"/>
                <a:gridCol w="2489200"/>
                <a:gridCol w="2489200"/>
              </a:tblGrid>
              <a:tr h="370840">
                <a:tc>
                  <a:txBody>
                    <a:bodyPr/>
                    <a:lstStyle/>
                    <a:p>
                      <a:r>
                        <a:rPr lang="ru-RU" dirty="0" smtClean="0"/>
                        <a:t>Критерии оценки</a:t>
                      </a:r>
                      <a:endParaRPr lang="ru-RU" dirty="0"/>
                    </a:p>
                  </a:txBody>
                  <a:tcPr/>
                </a:tc>
                <a:tc>
                  <a:txBody>
                    <a:bodyPr/>
                    <a:lstStyle/>
                    <a:p>
                      <a:r>
                        <a:rPr lang="ru-RU" dirty="0" err="1" smtClean="0"/>
                        <a:t>Самооценивание</a:t>
                      </a:r>
                      <a:endParaRPr lang="ru-RU" dirty="0"/>
                    </a:p>
                  </a:txBody>
                  <a:tcPr/>
                </a:tc>
                <a:tc>
                  <a:txBody>
                    <a:bodyPr/>
                    <a:lstStyle/>
                    <a:p>
                      <a:r>
                        <a:rPr lang="ru-RU" dirty="0" smtClean="0"/>
                        <a:t>Оценивание учителем</a:t>
                      </a:r>
                      <a:endParaRPr lang="ru-RU" dirty="0"/>
                    </a:p>
                  </a:txBody>
                  <a:tcPr/>
                </a:tc>
              </a:tr>
              <a:tr h="370840">
                <a:tc>
                  <a:txBody>
                    <a:bodyPr/>
                    <a:lstStyle/>
                    <a:p>
                      <a:r>
                        <a:rPr lang="ru-RU" dirty="0" smtClean="0"/>
                        <a:t>Соответствует ли отобранный материал названию страницы?</a:t>
                      </a:r>
                      <a:endParaRPr lang="ru-RU" dirty="0"/>
                    </a:p>
                  </a:txBody>
                  <a:tcPr/>
                </a:tc>
                <a:tc>
                  <a:txBody>
                    <a:bodyPr/>
                    <a:lstStyle/>
                    <a:p>
                      <a:endParaRPr lang="ru-RU"/>
                    </a:p>
                  </a:txBody>
                  <a:tcPr/>
                </a:tc>
                <a:tc>
                  <a:txBody>
                    <a:bodyPr/>
                    <a:lstStyle/>
                    <a:p>
                      <a:endParaRPr lang="ru-RU"/>
                    </a:p>
                  </a:txBody>
                  <a:tcPr/>
                </a:tc>
              </a:tr>
              <a:tr h="370840">
                <a:tc>
                  <a:txBody>
                    <a:bodyPr/>
                    <a:lstStyle/>
                    <a:p>
                      <a:r>
                        <a:rPr lang="ru-RU" dirty="0" smtClean="0"/>
                        <a:t>Правильно ли отобраны определения?</a:t>
                      </a:r>
                      <a:endParaRPr lang="ru-RU" dirty="0"/>
                    </a:p>
                  </a:txBody>
                  <a:tcPr/>
                </a:tc>
                <a:tc>
                  <a:txBody>
                    <a:bodyPr/>
                    <a:lstStyle/>
                    <a:p>
                      <a:endParaRPr lang="ru-RU"/>
                    </a:p>
                  </a:txBody>
                  <a:tcPr/>
                </a:tc>
                <a:tc>
                  <a:txBody>
                    <a:bodyPr/>
                    <a:lstStyle/>
                    <a:p>
                      <a:endParaRPr lang="ru-RU"/>
                    </a:p>
                  </a:txBody>
                  <a:tcPr/>
                </a:tc>
              </a:tr>
              <a:tr h="370840">
                <a:tc>
                  <a:txBody>
                    <a:bodyPr/>
                    <a:lstStyle/>
                    <a:p>
                      <a:r>
                        <a:rPr lang="ru-RU" dirty="0" smtClean="0"/>
                        <a:t>Понравилась ли тебе работа в этой группе?</a:t>
                      </a:r>
                      <a:endParaRPr lang="ru-RU" dirty="0"/>
                    </a:p>
                  </a:txBody>
                  <a:tcPr/>
                </a:tc>
                <a:tc>
                  <a:txBody>
                    <a:bodyPr/>
                    <a:lstStyle/>
                    <a:p>
                      <a:endParaRPr lang="ru-RU"/>
                    </a:p>
                  </a:txBody>
                  <a:tcPr/>
                </a:tc>
                <a:tc>
                  <a:txBody>
                    <a:bodyPr/>
                    <a:lstStyle/>
                    <a:p>
                      <a:endParaRPr lang="ru-RU"/>
                    </a:p>
                  </a:txBody>
                  <a:tcPr/>
                </a:tc>
              </a:tr>
              <a:tr h="370840">
                <a:tc>
                  <a:txBody>
                    <a:bodyPr/>
                    <a:lstStyle/>
                    <a:p>
                      <a:r>
                        <a:rPr lang="ru-RU" dirty="0" smtClean="0"/>
                        <a:t>Понравилась ли тебе отведённая роль?</a:t>
                      </a:r>
                      <a:endParaRPr lang="ru-RU" dirty="0"/>
                    </a:p>
                  </a:txBody>
                  <a:tcPr/>
                </a:tc>
                <a:tc>
                  <a:txBody>
                    <a:bodyPr/>
                    <a:lstStyle/>
                    <a:p>
                      <a:endParaRPr lang="ru-RU"/>
                    </a:p>
                  </a:txBody>
                  <a:tcPr/>
                </a:tc>
                <a:tc>
                  <a:txBody>
                    <a:bodyPr/>
                    <a:lstStyle/>
                    <a:p>
                      <a:endParaRPr lang="ru-RU"/>
                    </a:p>
                  </a:txBody>
                  <a:tcPr/>
                </a:tc>
              </a:tr>
              <a:tr h="370840">
                <a:tc>
                  <a:txBody>
                    <a:bodyPr/>
                    <a:lstStyle/>
                    <a:p>
                      <a:r>
                        <a:rPr lang="ru-RU" dirty="0" smtClean="0"/>
                        <a:t>Какую роль в группе тебе хотелось бы выполнять в следующий раз?</a:t>
                      </a:r>
                      <a:endParaRPr lang="ru-RU" dirty="0"/>
                    </a:p>
                  </a:txBody>
                  <a:tcPr/>
                </a:tc>
                <a:tc>
                  <a:txBody>
                    <a:bodyPr/>
                    <a:lstStyle/>
                    <a:p>
                      <a:endParaRPr lang="ru-RU" dirty="0"/>
                    </a:p>
                  </a:txBody>
                  <a:tcPr/>
                </a:tc>
                <a:tc>
                  <a:txBody>
                    <a:bodyPr/>
                    <a:lstStyle/>
                    <a:p>
                      <a:endParaRPr lang="ru-RU" dirty="0"/>
                    </a:p>
                  </a:txBody>
                  <a:tcPr/>
                </a:tc>
              </a:tr>
            </a:tbl>
          </a:graphicData>
        </a:graphic>
      </p:graphicFrame>
    </p:spTree>
    <p:extLst>
      <p:ext uri="{BB962C8B-B14F-4D97-AF65-F5344CB8AC3E}">
        <p14:creationId xmlns:p14="http://schemas.microsoft.com/office/powerpoint/2010/main" val="5040180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634082"/>
          </a:xfrm>
        </p:spPr>
        <p:txBody>
          <a:bodyPr>
            <a:normAutofit/>
          </a:bodyPr>
          <a:lstStyle/>
          <a:p>
            <a:endParaRPr lang="ru-RU" sz="2000" b="1" dirty="0">
              <a:latin typeface="Times New Roman" pitchFamily="18" charset="0"/>
              <a:cs typeface="Times New Roman" pitchFamily="18" charset="0"/>
            </a:endParaRPr>
          </a:p>
        </p:txBody>
      </p:sp>
      <p:sp>
        <p:nvSpPr>
          <p:cNvPr id="3" name="Объект 2"/>
          <p:cNvSpPr>
            <a:spLocks noGrp="1"/>
          </p:cNvSpPr>
          <p:nvPr>
            <p:ph sz="quarter" idx="1"/>
          </p:nvPr>
        </p:nvSpPr>
        <p:spPr>
          <a:xfrm>
            <a:off x="457200" y="1124744"/>
            <a:ext cx="7571184" cy="5349208"/>
          </a:xfrm>
        </p:spPr>
        <p:txBody>
          <a:bodyPr/>
          <a:lstStyle/>
          <a:p>
            <a:pPr marL="0" indent="0">
              <a:buNone/>
            </a:pPr>
            <a:r>
              <a:rPr lang="ru-RU" sz="3600" dirty="0" smtClean="0">
                <a:latin typeface="Times New Roman" pitchFamily="18" charset="0"/>
                <a:cs typeface="Times New Roman" pitchFamily="18" charset="0"/>
              </a:rPr>
              <a:t>Таким образом, внедрение </a:t>
            </a:r>
            <a:r>
              <a:rPr lang="ru-RU" sz="3600" dirty="0">
                <a:latin typeface="Times New Roman" pitchFamily="18" charset="0"/>
                <a:cs typeface="Times New Roman" pitchFamily="18" charset="0"/>
              </a:rPr>
              <a:t>проектных задач в учебный процесс повышает мотивацию к изучению дисциплин, позволяет освоить большой объём знаний, способствует формированию познавательных, коммуникативных, регулятивных учебных умений.</a:t>
            </a:r>
          </a:p>
          <a:p>
            <a:pPr marL="0" indent="0">
              <a:buNone/>
            </a:pPr>
            <a:endParaRPr lang="ru-RU" dirty="0"/>
          </a:p>
        </p:txBody>
      </p:sp>
    </p:spTree>
    <p:extLst>
      <p:ext uri="{BB962C8B-B14F-4D97-AF65-F5344CB8AC3E}">
        <p14:creationId xmlns:p14="http://schemas.microsoft.com/office/powerpoint/2010/main" val="3378675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003232" cy="3874442"/>
          </a:xfrm>
        </p:spPr>
        <p:txBody>
          <a:bodyPr>
            <a:normAutofit/>
          </a:bodyPr>
          <a:lstStyle/>
          <a:p>
            <a:r>
              <a:rPr lang="ru-RU" sz="5400" dirty="0" smtClean="0">
                <a:latin typeface="Times New Roman" pitchFamily="18" charset="0"/>
                <a:cs typeface="Times New Roman" pitchFamily="18" charset="0"/>
              </a:rPr>
              <a:t>Спасибо за внимание!!!</a:t>
            </a:r>
            <a:endParaRPr lang="ru-RU" sz="5400" dirty="0">
              <a:latin typeface="Times New Roman" pitchFamily="18" charset="0"/>
              <a:cs typeface="Times New Roman" pitchFamily="18" charset="0"/>
            </a:endParaRPr>
          </a:p>
        </p:txBody>
      </p:sp>
    </p:spTree>
    <p:extLst>
      <p:ext uri="{BB962C8B-B14F-4D97-AF65-F5344CB8AC3E}">
        <p14:creationId xmlns:p14="http://schemas.microsoft.com/office/powerpoint/2010/main" val="212878307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Горизонт">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73</TotalTime>
  <Words>428</Words>
  <Application>Microsoft Office PowerPoint</Application>
  <PresentationFormat>Экран (4:3)</PresentationFormat>
  <Paragraphs>32</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Эркер</vt:lpstr>
      <vt:lpstr>Государственное Бюджетное Общеобразовательное Учреждение Самарской области средняя общеобразовательная школа имени В.Г. Солодовникова с. Черноречье муниципального района волжский</vt:lpstr>
      <vt:lpstr>На современном этапе развития образования значительные изменения происходят в учебном процессе школ. Нацеленность на формирование универсальных учебных действий приводит к внедрению новых форм работы, к использованию современных образовательных технологий. В последние годы в начальной школе проектная деятельность очень популярна. Смысл её заключается в том, что ученики приобретают знания в процессе решения поставленных задач. Современные ученые предлагают подготовить младшего школьного к проектной деятельности путём решения проектных задач. </vt:lpstr>
      <vt:lpstr>Актуальность: Проектно-задачная технология обучения является эффективной в плане достижения планируемых результатов. Эта технология мало используется на уроках в начальной школе.  В действующих УМК проектные задачи используются крайне редко.  Цель данной работы  познакомить педагогов с проектно-задачной технологией обучения . </vt:lpstr>
      <vt:lpstr>Задачи: Дать представление о проектной задаче. Предложить структуру проектной задачи. Выделить типы предметных проектных задач. Описать алгоритм проектирования проектных задач.</vt:lpstr>
      <vt:lpstr> Проектная задача – это всегда новая задача. Использование проектных задач в начальной школе существенно влияет на повышение уровня сформированности познавательной активности учащихся, уровня обученности, на формирование универсальных учебных действий.</vt:lpstr>
      <vt:lpstr>Структура проектной задачи: Проблемная часть Информационная часть Оценочная часть  Виды проектных задач: Задачи-конструкторы Творческие задачи Основанные на моделировании </vt:lpstr>
      <vt:lpstr>Проектные задачи – занятие увлекательное и непростое. В ходе работы над задачами у вас сложится определённый план работы над созданием проектной задачи.  </vt:lpstr>
      <vt:lpstr>Предлагаю следующий алгоритм проектирования предметной задачи: Сформулировать цель проектной задачи. Придумать результат деятельности. Придумать проблемную ситуацию. Подобрать материалы для решения проблемы. Составит план работы Продумать форму рефлексии.  </vt:lpstr>
      <vt:lpstr>Проектная задача по математике «Сборник «Геометрический материал» для 2 класса</vt:lpstr>
      <vt:lpstr>Презентация PowerPoint</vt:lpstr>
      <vt:lpstr>Презентация PowerPoint</vt:lpstr>
      <vt:lpstr>Презентация PowerPoint</vt:lpstr>
      <vt:lpstr>Спасибо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9</cp:revision>
  <dcterms:created xsi:type="dcterms:W3CDTF">2021-03-22T10:18:46Z</dcterms:created>
  <dcterms:modified xsi:type="dcterms:W3CDTF">2021-11-02T07:33:47Z</dcterms:modified>
</cp:coreProperties>
</file>