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6" r:id="rId4"/>
    <p:sldId id="267" r:id="rId5"/>
    <p:sldId id="269" r:id="rId6"/>
    <p:sldId id="258" r:id="rId7"/>
    <p:sldId id="279" r:id="rId8"/>
    <p:sldId id="281" r:id="rId9"/>
    <p:sldId id="262" r:id="rId10"/>
    <p:sldId id="264" r:id="rId11"/>
    <p:sldId id="265" r:id="rId12"/>
    <p:sldId id="274" r:id="rId13"/>
    <p:sldId id="276" r:id="rId14"/>
    <p:sldId id="277" r:id="rId15"/>
    <p:sldId id="278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40" autoAdjust="0"/>
  </p:normalViewPr>
  <p:slideViewPr>
    <p:cSldViewPr>
      <p:cViewPr>
        <p:scale>
          <a:sx n="50" d="100"/>
          <a:sy n="50" d="100"/>
        </p:scale>
        <p:origin x="-1956" y="-61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1E30A1-AB00-45A4-A3D4-7B25C5301046}" type="datetimeFigureOut">
              <a:rPr lang="ru-RU" smtClean="0"/>
              <a:pPr/>
              <a:t>16.10.2018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141F10-2E14-4C03-A5A6-C17E0E7B9EB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35699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41F10-2E14-4C03-A5A6-C17E0E7B9EBC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3074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4BE26-C63D-411E-B67D-1969703A96DB}" type="datetimeFigureOut">
              <a:rPr lang="ru-RU" smtClean="0"/>
              <a:pPr/>
              <a:t>16.10.2018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272F9-731F-4DF8-B3D4-5A852168D20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4BE26-C63D-411E-B67D-1969703A96DB}" type="datetimeFigureOut">
              <a:rPr lang="ru-RU" smtClean="0"/>
              <a:pPr/>
              <a:t>16.10.2018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272F9-731F-4DF8-B3D4-5A852168D20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4BE26-C63D-411E-B67D-1969703A96DB}" type="datetimeFigureOut">
              <a:rPr lang="ru-RU" smtClean="0"/>
              <a:pPr/>
              <a:t>16.10.2018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272F9-731F-4DF8-B3D4-5A852168D20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4BE26-C63D-411E-B67D-1969703A96DB}" type="datetimeFigureOut">
              <a:rPr lang="ru-RU" smtClean="0"/>
              <a:pPr/>
              <a:t>16.10.2018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272F9-731F-4DF8-B3D4-5A852168D20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4BE26-C63D-411E-B67D-1969703A96DB}" type="datetimeFigureOut">
              <a:rPr lang="ru-RU" smtClean="0"/>
              <a:pPr/>
              <a:t>16.10.2018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272F9-731F-4DF8-B3D4-5A852168D20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4BE26-C63D-411E-B67D-1969703A96DB}" type="datetimeFigureOut">
              <a:rPr lang="ru-RU" smtClean="0"/>
              <a:pPr/>
              <a:t>16.10.2018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272F9-731F-4DF8-B3D4-5A852168D20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4BE26-C63D-411E-B67D-1969703A96DB}" type="datetimeFigureOut">
              <a:rPr lang="ru-RU" smtClean="0"/>
              <a:pPr/>
              <a:t>16.10.2018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272F9-731F-4DF8-B3D4-5A852168D20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4BE26-C63D-411E-B67D-1969703A96DB}" type="datetimeFigureOut">
              <a:rPr lang="ru-RU" smtClean="0"/>
              <a:pPr/>
              <a:t>16.10.2018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272F9-731F-4DF8-B3D4-5A852168D20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4BE26-C63D-411E-B67D-1969703A96DB}" type="datetimeFigureOut">
              <a:rPr lang="ru-RU" smtClean="0"/>
              <a:pPr/>
              <a:t>16.10.2018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272F9-731F-4DF8-B3D4-5A852168D20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4BE26-C63D-411E-B67D-1969703A96DB}" type="datetimeFigureOut">
              <a:rPr lang="ru-RU" smtClean="0"/>
              <a:pPr/>
              <a:t>16.10.2018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272F9-731F-4DF8-B3D4-5A852168D20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4BE26-C63D-411E-B67D-1969703A96DB}" type="datetimeFigureOut">
              <a:rPr lang="ru-RU" smtClean="0"/>
              <a:pPr/>
              <a:t>16.10.2018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272F9-731F-4DF8-B3D4-5A852168D20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4BE26-C63D-411E-B67D-1969703A96DB}" type="datetimeFigureOut">
              <a:rPr lang="ru-RU" smtClean="0"/>
              <a:pPr/>
              <a:t>16.10.2018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272F9-731F-4DF8-B3D4-5A852168D20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www.motto.net.ua/old_site/img/textures/1283882811_D6E2E5F2EEF7EDFBE920F4EEED2030322030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619672" y="1052736"/>
            <a:ext cx="5760640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Сюжетно-ролевая    игра - как фактор развития</a:t>
            </a:r>
          </a:p>
          <a:p>
            <a:pPr algn="ctr"/>
            <a:r>
              <a:rPr lang="ru-RU" sz="4000" b="1" i="1" dirty="0">
                <a:solidFill>
                  <a:srgbClr val="C00000"/>
                </a:solidFill>
              </a:rPr>
              <a:t>э</a:t>
            </a:r>
            <a:r>
              <a:rPr lang="ru-RU" sz="4000" b="1" i="1" dirty="0" smtClean="0">
                <a:solidFill>
                  <a:srgbClr val="C00000"/>
                </a:solidFill>
              </a:rPr>
              <a:t>моциональной и социальной сферы дошкольников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ctr"/>
            <a:r>
              <a:rPr lang="ru-RU" sz="2000" b="1" dirty="0" smtClean="0"/>
              <a:t>Подготовила воспитатель</a:t>
            </a:r>
          </a:p>
          <a:p>
            <a:pPr algn="ctr"/>
            <a:r>
              <a:rPr lang="ru-RU" sz="2000" b="1" dirty="0" smtClean="0"/>
              <a:t>Кузина Л.Е.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volna.org/wp-content/uploads/2016/09/01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96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411760" y="2708920"/>
            <a:ext cx="612068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</a:rPr>
              <a:t>Многие детские игры - подражание серьёзной деятельности взрослых.</a:t>
            </a:r>
          </a:p>
          <a:p>
            <a:endParaRPr lang="ru-RU" sz="4400" b="1" dirty="0" smtClean="0">
              <a:solidFill>
                <a:srgbClr val="C00000"/>
              </a:solidFill>
            </a:endParaRPr>
          </a:p>
          <a:p>
            <a:r>
              <a:rPr lang="ru-RU" sz="4400" b="1" dirty="0" smtClean="0">
                <a:solidFill>
                  <a:srgbClr val="C00000"/>
                </a:solidFill>
              </a:rPr>
              <a:t>(Корчак Я.)</a:t>
            </a:r>
            <a:endParaRPr lang="ru-RU" sz="4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3.infourok.ru/uploads/ex/02f8/0002877f-16eaedff/hello_html_7dbf4e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8282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63688" y="3861048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547664" y="620688"/>
            <a:ext cx="5832648" cy="224676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/>
              <a:t>Лучший друг для современного ребенка – это телевизор или компьютер, а любимое занятие – просмотр мультиков или компьютерные игры</a:t>
            </a:r>
            <a:endParaRPr lang="ru-RU" sz="2800" b="1" i="1" dirty="0"/>
          </a:p>
        </p:txBody>
      </p:sp>
      <p:pic>
        <p:nvPicPr>
          <p:cNvPr id="1028" name="Picture 4" descr="http://printonic.ru/uploads/images/2016/03/01/.tmb/thumb_img_56d57ef5095d9_resize_900_5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573016"/>
            <a:ext cx="3888432" cy="2888132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cdn.suwalls.com/wallpapers/vector/autumn-leaves-23007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2051720" y="1341349"/>
            <a:ext cx="6192688" cy="35394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C00000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процессе игровой деятельности ребенок активно познает окружающую действительность, овладевает общественным опытом, нормами поведения, раскрепощается.                                                           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i="1" dirty="0">
              <a:solidFill>
                <a:srgbClr val="0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Иными словами, ребенок становится Личностью.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oboi.cc/1280-720-100-uploads/11_05_2013/view/201210/oboik.ru_617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https://im0-tub-ru.yandex.net/i?id=91a6b8b616c0ef83a208b12f004e3859&amp;n=33&amp;w=258&amp;h=18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749083"/>
            <a:ext cx="3960440" cy="278883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043608" y="320458"/>
            <a:ext cx="7560840" cy="310854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C00000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ПРОТИВОРЕЧИЕ: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Ребенок желает включиться во взрослую жизнь и стремиться к самостоятельности.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Но ему это недоступно.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0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ВЫХОД: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Сюжетно-ролевая игра, моделирующая жизнь взрослых.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volna.org/wp-content/uploads/2016/09/01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3" name="Picture 2" descr="http://volna.org/wp-content/uploads/2016/09/01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5364" name="Picture 4" descr="Ð¤ÐÐÐ¡ ÐÐ , Ð¾Ð¿ÑÐµÐ´ÐµÐ»Ð¸Ð» Ð¾Ð±ÑÐ·Ð°ÑÐµÐ»ÑÐ½ÑÐ¹ Ð¼Ð¸Ð½Ð¸Ð¼ÑÐ¼ ÑÑÐµÐ±Ð¾Ð²Ð°Ð½Ð¸Ð¹ Ðº"/>
          <p:cNvPicPr>
            <a:picLocks noChangeAspect="1" noChangeArrowheads="1"/>
          </p:cNvPicPr>
          <p:nvPr/>
        </p:nvPicPr>
        <p:blipFill>
          <a:blip r:embed="rId3" cstate="print"/>
          <a:srcRect l="12201" t="17450" r="1963" b="4851"/>
          <a:stretch>
            <a:fillRect/>
          </a:stretch>
        </p:blipFill>
        <p:spPr bwMode="auto">
          <a:xfrm>
            <a:off x="611560" y="1196752"/>
            <a:ext cx="7848872" cy="5328592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611560" y="332657"/>
            <a:ext cx="7848872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Требования ФГОС ДО к социально – личностному развитию ребёнка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3.infourok.ru/uploads/ex/02f8/0002877f-16eaedff/hello_html_7dbf4e44.jpg"/>
          <p:cNvPicPr>
            <a:picLocks noChangeAspect="1" noChangeArrowheads="1"/>
          </p:cNvPicPr>
          <p:nvPr/>
        </p:nvPicPr>
        <p:blipFill>
          <a:blip r:embed="rId2" cstate="print"/>
          <a:srcRect b="38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- ÐÑÐ¸Ð¾Ð±ÑÐµÐ½Ð¸Ðµ Ð´ÐµÑÐµÐ¹ Ðº ÑÐµÐ½Ð½Ð¾ÑÑÑÐ¼ ÑÐ¾ÑÑÑÐ´Ð½Ð¸ÑÐµÑÑÐ²Ð° Ñ Ð´ÑÑÐ³Ð¸Ð¼Ð¸ Ð»ÑÐ´ÑÐ¼Ð¸:"/>
          <p:cNvPicPr>
            <a:picLocks noChangeAspect="1" noChangeArrowheads="1"/>
          </p:cNvPicPr>
          <p:nvPr/>
        </p:nvPicPr>
        <p:blipFill>
          <a:blip r:embed="rId3" cstate="print"/>
          <a:srcRect l="12201" t="4200" r="3538" b="9702"/>
          <a:stretch>
            <a:fillRect/>
          </a:stretch>
        </p:blipFill>
        <p:spPr bwMode="auto">
          <a:xfrm>
            <a:off x="683568" y="476672"/>
            <a:ext cx="7704856" cy="590465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volna.org/wp-content/uploads/2016/09/01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7412" name="Picture 4" descr="Ð¡ÑÐ¶ÐµÑÐ½Ð¾-ÑÐ¾Ð»ÐµÐ²Ð°Ñ Ð¸Ð³ÑÐ°"/>
          <p:cNvPicPr>
            <a:picLocks noChangeAspect="1" noChangeArrowheads="1"/>
          </p:cNvPicPr>
          <p:nvPr/>
        </p:nvPicPr>
        <p:blipFill>
          <a:blip r:embed="rId3" cstate="print"/>
          <a:srcRect l="7476" r="3538" b="10101"/>
          <a:stretch>
            <a:fillRect/>
          </a:stretch>
        </p:blipFill>
        <p:spPr bwMode="auto">
          <a:xfrm>
            <a:off x="395536" y="332656"/>
            <a:ext cx="8280920" cy="616530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volna.org/wp-content/uploads/2016/09/01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" name="Рисунок 3" descr="Ð£ÑÐ»Ð¾Ð²Ð¸Ñ ÑÐ¾ÑÐ¼Ð¸ÑÐ¾Ð²Ð°Ð½Ð¸Ñ ÑÑÐ¶ÐµÑÐ½Ð¾-ÑÐ¾Ð»ÐµÐ²Ð¾Ð¹ Ð¸Ð³ÑÑ"/>
          <p:cNvPicPr/>
          <p:nvPr/>
        </p:nvPicPr>
        <p:blipFill>
          <a:blip r:embed="rId3" cstate="print"/>
          <a:srcRect l="14926" t="13971" r="2984" b="16174"/>
          <a:stretch>
            <a:fillRect/>
          </a:stretch>
        </p:blipFill>
        <p:spPr bwMode="auto">
          <a:xfrm>
            <a:off x="611560" y="1023118"/>
            <a:ext cx="7920880" cy="550222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11560" y="280726"/>
            <a:ext cx="7992888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C0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Условия формирования сюжетно – ролевой игры</a:t>
            </a:r>
            <a:endParaRPr lang="ru-RU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c.wallhere.com/photos/1d/30/leaves-162867.jpg!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21508" name="Picture 4" descr="Ð¡ÑÐ¶ÐµÑÐ½Ð¾-ÑÐ¾Ð»ÐµÐ²Ð°Ñ Ð¸Ð³ÑÐ° Ð´Ð¾ÑÐºÐ¾Ð»ÑÐ½Ð¸ÐºÐ° â Ð¿ÐµÑÐ²ÑÐ¹ Ð¾Ð¿ÑÑ ÑÐ¾ÑÐ¸Ð°Ð»Ð¸Ð·Ð°ÑÐ¸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c.wallhere.com/photos/1d/30/leaves-162867.jpg!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ÐÐµÑÐ¾Ð´Ñ Ð¸ ÑÐ¾ÑÐ¼Ñ ÑÐ¸ÑÑÐµÐ¼Ð½Ð¾Ð³Ð¾ Ð¾Ð±Ð¾Ð³Ð°ÑÐµÐ½Ð¸Ñ ÑÑÐ¶ÐµÑÐ¾Ð² Ð¸Ð³Ñ Ð¸ Ð¸Ð³ÑÐ¾Ð²ÑÑ Ð¼ÐµÑÐ¾Ð´Ð¾Ð²"/>
          <p:cNvPicPr/>
          <p:nvPr/>
        </p:nvPicPr>
        <p:blipFill>
          <a:blip r:embed="rId3" cstate="print"/>
          <a:srcRect l="12447" t="20285" r="47444" b="17018"/>
          <a:stretch>
            <a:fillRect/>
          </a:stretch>
        </p:blipFill>
        <p:spPr bwMode="auto">
          <a:xfrm>
            <a:off x="1043608" y="1064261"/>
            <a:ext cx="6912768" cy="567710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23528" y="116632"/>
            <a:ext cx="8496944" cy="9541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C0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Методы и формы системного обогащения сюжетов игр и игровых методов</a:t>
            </a:r>
            <a:endParaRPr lang="ru-RU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ds03.infourok.ru/uploads/ex/02f8/0002877f-16eaedff/hello_html_7dbf4e44.jpg"/>
          <p:cNvPicPr>
            <a:picLocks noChangeAspect="1" noChangeArrowheads="1"/>
          </p:cNvPicPr>
          <p:nvPr/>
        </p:nvPicPr>
        <p:blipFill>
          <a:blip r:embed="rId2" cstate="print"/>
          <a:srcRect b="3786"/>
          <a:stretch>
            <a:fillRect/>
          </a:stretch>
        </p:blipFill>
        <p:spPr bwMode="auto">
          <a:xfrm>
            <a:off x="0" y="-26894"/>
            <a:ext cx="9144000" cy="6884894"/>
          </a:xfrm>
          <a:prstGeom prst="rect">
            <a:avLst/>
          </a:prstGeom>
          <a:noFill/>
        </p:spPr>
      </p:pic>
      <p:pic>
        <p:nvPicPr>
          <p:cNvPr id="3" name="Рисунок 2" descr="ÐÐµÑÐ¾Ð´ ÐºÐ¾Ð¼Ð¿Ð»ÐµÐºÑÐ½Ð¾Ð³Ð¾ ÑÑÐºÐ¾Ð²Ð¾Ð´ÑÑÐ²Ð° ÑÐ¾ÑÐ¼Ð¸ÑÐ¾Ð²Ð°Ð½Ð¸Ñ ÑÑÐ¶ÐµÑÐ½Ð¾-ÑÐ¾Ð»ÐµÐ²Ð¾Ð¹ Ð¸Ð³ÑÐ¾Ð¹"/>
          <p:cNvPicPr/>
          <p:nvPr/>
        </p:nvPicPr>
        <p:blipFill>
          <a:blip r:embed="rId3" cstate="print"/>
          <a:srcRect l="14296" t="17329" r="5126" b="15090"/>
          <a:stretch>
            <a:fillRect/>
          </a:stretch>
        </p:blipFill>
        <p:spPr bwMode="auto">
          <a:xfrm>
            <a:off x="827584" y="1399328"/>
            <a:ext cx="7272808" cy="5342039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467544" y="182554"/>
            <a:ext cx="8280920" cy="9541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C0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Методы комплексного руководства формирования сюжетно – ролевой игрой</a:t>
            </a:r>
            <a:endParaRPr lang="ru-RU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900igr.net/datai/izo/Osennie-listja/0002-001-Osennie-mesjats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1. ÐÐ±Ð¾Ð³Ð°ÑÐµÐ½Ð¸Ðµ Ð¶Ð¸Ð·Ð½ÐµÐ½Ð½Ð¾Ð³Ð¾ Ð¾Ð¿ÑÑÐ° 1. ÐÐ¾Ð·Ð½Ð°Ð²Ð°ÑÐµÐ»ÑÐ½Ð°Ñ Ð´ÐµÑÑÐµÐ»ÑÐ½Ð¾ÑÑÑ ÐÐµÑÐµÐ´Ð° Ð¾"/>
          <p:cNvPicPr/>
          <p:nvPr/>
        </p:nvPicPr>
        <p:blipFill>
          <a:blip r:embed="rId3" cstate="print"/>
          <a:srcRect l="13978" t="11639" r="4301" b="5027"/>
          <a:stretch>
            <a:fillRect/>
          </a:stretch>
        </p:blipFill>
        <p:spPr bwMode="auto">
          <a:xfrm>
            <a:off x="431540" y="1005945"/>
            <a:ext cx="8280920" cy="5793739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179512" y="116632"/>
            <a:ext cx="8964488" cy="830997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Моделирование игрового и жизненного опыта на основе сюжетно – ролевой игры «Парикмахерская» для детей 3-4 лет</a:t>
            </a:r>
            <a:endParaRPr lang="ru-RU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900igr.net/up/datai/191892/0001-001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Рисунок 2" descr="2. ÐÐ±Ð¾Ð³Ð°ÑÐµÐ½Ð¸Ðµ Ð¸Ð³ÑÐ¾Ð²Ð¾Ð³Ð¾ Ð¾Ð¿ÑÑÐ°"/>
          <p:cNvPicPr/>
          <p:nvPr/>
        </p:nvPicPr>
        <p:blipFill>
          <a:blip r:embed="rId3" cstate="print"/>
          <a:srcRect l="13592" t="2817" r="2913" b="7042"/>
          <a:stretch>
            <a:fillRect/>
          </a:stretch>
        </p:blipFill>
        <p:spPr bwMode="auto">
          <a:xfrm>
            <a:off x="467544" y="404664"/>
            <a:ext cx="8136904" cy="619268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https://thumbs.dreamstime.com/z/%D0%B3%D1%80%D0%B0%D0%BD%D0%B8%D1%86%D0%B0-%D0%BE%D1%81%D0%B5%D0%BD%D0%B8-%D0%B2%D1%8B%D1%85%D0%BE%D0%B4%D0%B8%D1%82-%D1%82%D0%B5%D0%BA%D1%81%D1%82-%D0%B2%D0%B0%D1%88%D0%B5%D0%B9-16378432.jpg"/>
          <p:cNvPicPr>
            <a:picLocks noChangeAspect="1" noChangeArrowheads="1"/>
          </p:cNvPicPr>
          <p:nvPr/>
        </p:nvPicPr>
        <p:blipFill>
          <a:blip r:embed="rId3" cstate="print"/>
          <a:srcRect b="89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mypresentation.ru/documents/b799610993a8485101847c8c6dcb9ea5/img6.jpg"/>
          <p:cNvPicPr>
            <a:picLocks noChangeAspect="1" noChangeArrowheads="1"/>
          </p:cNvPicPr>
          <p:nvPr/>
        </p:nvPicPr>
        <p:blipFill>
          <a:blip r:embed="rId4" cstate="print"/>
          <a:srcRect l="5041" t="4782" r="6455" b="5161"/>
          <a:stretch>
            <a:fillRect/>
          </a:stretch>
        </p:blipFill>
        <p:spPr bwMode="auto">
          <a:xfrm>
            <a:off x="539552" y="404664"/>
            <a:ext cx="8208912" cy="626469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playcast.ru/uploads/2013/10/22/6370886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player.myshared.ru/33/1328639/slides/slide_19.jpg"/>
          <p:cNvPicPr>
            <a:picLocks noChangeAspect="1" noChangeArrowheads="1"/>
          </p:cNvPicPr>
          <p:nvPr/>
        </p:nvPicPr>
        <p:blipFill>
          <a:blip r:embed="rId3" cstate="print"/>
          <a:srcRect l="20790" t="17640" r="26291" b="39521"/>
          <a:stretch>
            <a:fillRect/>
          </a:stretch>
        </p:blipFill>
        <p:spPr bwMode="auto">
          <a:xfrm>
            <a:off x="467544" y="404664"/>
            <a:ext cx="3384376" cy="1512168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157</Words>
  <Application>Microsoft Office PowerPoint</Application>
  <PresentationFormat>Экран (4:3)</PresentationFormat>
  <Paragraphs>26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Кузина</dc:creator>
  <cp:lastModifiedBy>Кузина </cp:lastModifiedBy>
  <cp:revision>57</cp:revision>
  <dcterms:created xsi:type="dcterms:W3CDTF">2018-10-02T17:47:03Z</dcterms:created>
  <dcterms:modified xsi:type="dcterms:W3CDTF">2018-10-16T16:40:48Z</dcterms:modified>
</cp:coreProperties>
</file>