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9144000" cy="6858000" type="screen4x3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-130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BFB6B4-EE0E-4BB9-8280-79D43E1341EF}" type="datetimeFigureOut">
              <a:rPr lang="ru-RU"/>
              <a:pPr>
                <a:defRPr/>
              </a:pPr>
              <a:t>24.04.2019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6A4147-DA61-4D09-A936-8611CA725D16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sh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9FF632-89BD-4159-B1FF-996D4C69E3B4}" type="datetimeFigureOut">
              <a:rPr lang="ru-RU"/>
              <a:pPr>
                <a:defRPr/>
              </a:pPr>
              <a:t>24.04.2019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620D0E8-1747-4147-9293-2F47F79172D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sh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D27721-A6D0-4BB6-88EA-4558F29A4026}" type="datetimeFigureOut">
              <a:rPr lang="ru-RU"/>
              <a:pPr>
                <a:defRPr/>
              </a:pPr>
              <a:t>24.04.2019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01B19C-8CE3-4224-B660-159BC41F6E6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sh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18C386-72CF-4222-9BA5-92601D98F225}" type="datetimeFigureOut">
              <a:rPr lang="ru-RU"/>
              <a:pPr>
                <a:defRPr/>
              </a:pPr>
              <a:t>24.04.2019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58E20F-5936-4E2B-AF86-F493DAD54E3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sh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150475-0072-4BFD-BAEE-CC16540D5276}" type="datetimeFigureOut">
              <a:rPr lang="ru-RU"/>
              <a:pPr>
                <a:defRPr/>
              </a:pPr>
              <a:t>24.04.2019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4D7C5E-182F-4A6C-A769-A546318A181E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sh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6EA516-6117-4F5F-A05B-07AF223BEE8C}" type="datetimeFigureOut">
              <a:rPr lang="ru-RU"/>
              <a:pPr>
                <a:defRPr/>
              </a:pPr>
              <a:t>24.04.2019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8FE539-C097-4F0A-82E4-E59CFF3613AF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sh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7AE945-ABAD-48E0-8955-523F022F2F3A}" type="datetimeFigureOut">
              <a:rPr lang="ru-RU"/>
              <a:pPr>
                <a:defRPr/>
              </a:pPr>
              <a:t>24.04.2019</a:t>
            </a:fld>
            <a:endParaRPr lang="ru-R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CE1884-F1D9-475E-8513-E3A85952B31B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sh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AC19F1-31FE-41F5-8B38-92D9A6A84B15}" type="datetimeFigureOut">
              <a:rPr lang="ru-RU"/>
              <a:pPr>
                <a:defRPr/>
              </a:pPr>
              <a:t>24.04.2019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EA8EAF-9CBE-4A00-BE3B-C7252636C591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sh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0B3E96-2C77-4D6F-80A9-9F92A19C1A7C}" type="datetimeFigureOut">
              <a:rPr lang="ru-RU"/>
              <a:pPr>
                <a:defRPr/>
              </a:pPr>
              <a:t>24.04.2019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3DE045-D36C-4527-A034-6D9CDFA424B9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sh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502C1A-C03E-4F7B-823E-05DFB77F72EE}" type="datetimeFigureOut">
              <a:rPr lang="ru-RU"/>
              <a:pPr>
                <a:defRPr/>
              </a:pPr>
              <a:t>24.04.2019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418603-5F2E-4176-95BC-696B0FD4E758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sh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58C61B-0F25-4CFD-A276-9D0C6E279E19}" type="datetimeFigureOut">
              <a:rPr lang="ru-RU"/>
              <a:pPr>
                <a:defRPr/>
              </a:pPr>
              <a:t>24.04.2019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958C76-6BD1-4D87-A5E3-DE34E136BEB3}" type="slidenum">
              <a:rPr lang="ru-RU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sh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72CD490-89B9-41F8-999F-837FF52E9E90}" type="datetimeFigureOut">
              <a:rPr lang="ru-RU"/>
              <a:pPr>
                <a:defRPr/>
              </a:pPr>
              <a:t>24.04.2019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FBA2657E-9521-43B6-A4CA-87ED93D03BFD}" type="slidenum">
              <a:rPr lang="ru-RU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push/>
  </p:transition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7" Type="http://schemas.openxmlformats.org/officeDocument/2006/relationships/image" Target="../media/image41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33103" y="4349931"/>
            <a:ext cx="3833948" cy="2161903"/>
          </a:xfrm>
        </p:spPr>
        <p:txBody>
          <a:bodyPr rtlCol="0">
            <a:normAutofit fontScale="92500" lnSpcReduction="10000"/>
          </a:bodyPr>
          <a:lstStyle/>
          <a:p>
            <a:pPr algn="l"/>
            <a:r>
              <a:rPr lang="ru-RU" dirty="0" smtClean="0"/>
              <a:t>Материалы методического объединения воспитателей СМР «Социально-коммуникативное развитие дошкольников»,</a:t>
            </a:r>
          </a:p>
          <a:p>
            <a:pPr algn="l"/>
            <a:r>
              <a:rPr lang="ru-RU" dirty="0" smtClean="0"/>
              <a:t>Н.Л. Савина, старший воспитатель</a:t>
            </a:r>
          </a:p>
          <a:p>
            <a:pPr algn="l" fontAlgn="auto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89166" y="352429"/>
            <a:ext cx="6831874" cy="10967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ru-RU" altLang="ru-RU" b="1" dirty="0"/>
              <a:t>бюджетное дошкольное образовательное учреждение</a:t>
            </a:r>
          </a:p>
          <a:p>
            <a:pPr lvl="0" algn="ctr"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ru-RU" altLang="ru-RU" b="1" dirty="0"/>
              <a:t>Сокольского муниципального района</a:t>
            </a:r>
          </a:p>
          <a:p>
            <a:pPr lvl="0" algn="ctr"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ru-RU" altLang="ru-RU" b="1" dirty="0"/>
              <a:t>«Детский сад № 27»</a:t>
            </a:r>
          </a:p>
        </p:txBody>
      </p:sp>
      <p:sp>
        <p:nvSpPr>
          <p:cNvPr id="6" name="WordArt 9"/>
          <p:cNvSpPr>
            <a:spLocks noGrp="1" noChangeArrowheads="1" noChangeShapeType="1" noTextEdit="1"/>
          </p:cNvSpPr>
          <p:nvPr>
            <p:ph type="ctrTitle"/>
          </p:nvPr>
        </p:nvSpPr>
        <p:spPr bwMode="auto">
          <a:xfrm>
            <a:off x="731521" y="1828799"/>
            <a:ext cx="7883480" cy="207699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60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Comic Sans MS"/>
              </a:rPr>
              <a:t>Конструирование как способ</a:t>
            </a:r>
          </a:p>
          <a:p>
            <a:pPr algn="ctr"/>
            <a:r>
              <a:rPr lang="ru-RU" sz="60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Comic Sans MS"/>
              </a:rPr>
              <a:t>подготовки ребёнка</a:t>
            </a:r>
          </a:p>
          <a:p>
            <a:pPr algn="ctr"/>
            <a:r>
              <a:rPr lang="ru-RU" sz="60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Comic Sans MS"/>
              </a:rPr>
              <a:t>к обучению в школе.</a:t>
            </a:r>
          </a:p>
        </p:txBody>
      </p:sp>
      <p:pic>
        <p:nvPicPr>
          <p:cNvPr id="7" name="Picture 11" descr="rvjo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310743" y="3855532"/>
            <a:ext cx="4462145" cy="27241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6399" y="209007"/>
            <a:ext cx="7886700" cy="1436914"/>
          </a:xfrm>
        </p:spPr>
        <p:txBody>
          <a:bodyPr rtlCol="0"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700" b="1" dirty="0" smtClean="0"/>
              <a:t/>
            </a:r>
            <a:br>
              <a:rPr lang="ru-RU" sz="2700" b="1" dirty="0" smtClean="0"/>
            </a:br>
            <a:r>
              <a:rPr lang="ru-RU" sz="3600" i="1" dirty="0" smtClean="0"/>
              <a:t>ФГОС дошкольного образования. </a:t>
            </a:r>
            <a:br>
              <a:rPr lang="ru-RU" sz="3600" i="1" dirty="0" smtClean="0"/>
            </a:br>
            <a:r>
              <a:rPr lang="ru-RU" sz="3600" b="1" i="1" dirty="0" smtClean="0"/>
              <a:t>Основные критерии, определяющие готовность ребенка к школе: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075" name="Объект 2"/>
          <p:cNvSpPr>
            <a:spLocks noGrp="1"/>
          </p:cNvSpPr>
          <p:nvPr>
            <p:ph idx="1"/>
          </p:nvPr>
        </p:nvSpPr>
        <p:spPr>
          <a:xfrm>
            <a:off x="602524" y="1854926"/>
            <a:ext cx="7886700" cy="4779237"/>
          </a:xfrm>
        </p:spPr>
        <p:txBody>
          <a:bodyPr/>
          <a:lstStyle/>
          <a:p>
            <a:pPr lvl="0" algn="just"/>
            <a:r>
              <a:rPr lang="ru-RU" sz="2200" dirty="0" smtClean="0"/>
              <a:t>интеллектуальная – умение сравнивать и обобщать, классифицировать и анализировать информацию, воспринимать речь и логически мыслить;</a:t>
            </a:r>
          </a:p>
          <a:p>
            <a:pPr lvl="0" algn="just"/>
            <a:r>
              <a:rPr lang="ru-RU" sz="2200" dirty="0" smtClean="0"/>
              <a:t>физическая – уровень развития всех систем организма, способный выдержать ежедневные учебные нагрузки без вреда для здоровья;</a:t>
            </a:r>
          </a:p>
          <a:p>
            <a:pPr lvl="0" algn="just"/>
            <a:r>
              <a:rPr lang="ru-RU" sz="2200" dirty="0" smtClean="0"/>
              <a:t>мотивационная – ребенок хочет стать школьником не потому, что в школе он найдет новых друзей, с которыми можно будет поиграть (игровой мотив), и не потому что, став первоклассником, он повысит свой социальный статус (социальный мотив), а потому что на уроках он сможет узнать что-то новое и интересное;</a:t>
            </a:r>
          </a:p>
          <a:p>
            <a:pPr lvl="0" algn="just"/>
            <a:r>
              <a:rPr lang="ru-RU" sz="2200" dirty="0" smtClean="0"/>
              <a:t>социальная – способность ребенка сотрудничать с другими людьми и проявлять внимание на протяжении 30-40 минут.</a:t>
            </a:r>
          </a:p>
          <a:p>
            <a:endParaRPr lang="ru-RU" dirty="0" smtClean="0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7" dur="indefinite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8" dur="indefinite"/>
                                        <p:tgtEl>
                                          <p:spTgt spid="30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2" dur="indefinite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13" dur="indefinite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14" dur="indefinite"/>
                                        <p:tgtEl>
                                          <p:spTgt spid="30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19" dur="indefinite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20" dur="indefinite"/>
                                        <p:tgtEl>
                                          <p:spTgt spid="30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24" dur="indefinite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25" dur="indefinite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26" dur="indefinite"/>
                                        <p:tgtEl>
                                          <p:spTgt spid="30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1074" y="222068"/>
            <a:ext cx="8464731" cy="1698171"/>
          </a:xfrm>
        </p:spPr>
        <p:txBody>
          <a:bodyPr/>
          <a:lstStyle/>
          <a:p>
            <a:pPr algn="ctr"/>
            <a:r>
              <a:rPr lang="ru-RU" sz="3200" i="1" dirty="0" smtClean="0"/>
              <a:t>ФГОС дошкольного образования. </a:t>
            </a:r>
            <a:br>
              <a:rPr lang="ru-RU" sz="3200" i="1" dirty="0" smtClean="0"/>
            </a:br>
            <a:r>
              <a:rPr lang="ru-RU" sz="3200" b="1" i="1" dirty="0" smtClean="0"/>
              <a:t>Портрет старшего дошкольника, готового к обучению в школе.  </a:t>
            </a:r>
            <a:r>
              <a:rPr lang="ru-RU" sz="2800" b="1" i="1" dirty="0" smtClean="0"/>
              <a:t>(выдержки касающиеся конструктивной деятельности)</a:t>
            </a:r>
            <a:endParaRPr lang="ru-RU" sz="2800" b="1" i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0445" y="2050869"/>
            <a:ext cx="8556171" cy="4126094"/>
          </a:xfrm>
        </p:spPr>
        <p:txBody>
          <a:bodyPr/>
          <a:lstStyle/>
          <a:p>
            <a:pPr algn="just"/>
            <a:r>
              <a:rPr lang="ru-RU" sz="2400" dirty="0" smtClean="0"/>
              <a:t>У ребёнка сформированы основные физические качества и потребность в двигательной активности.</a:t>
            </a:r>
          </a:p>
          <a:p>
            <a:pPr algn="just"/>
            <a:r>
              <a:rPr lang="ru-RU" sz="2400" dirty="0" smtClean="0"/>
              <a:t>Любознательный, активный, интересуется новым, неизвестным в окружающем мире (</a:t>
            </a:r>
            <a:r>
              <a:rPr lang="ru-RU" sz="2400" dirty="0" err="1" smtClean="0"/>
              <a:t>мире</a:t>
            </a:r>
            <a:r>
              <a:rPr lang="ru-RU" sz="2400" dirty="0" smtClean="0"/>
              <a:t> предметов и вещей, мире отношений и своем внутреннем мире). Задаёт вопросы взрослому, любит экспериментировать. Способен самостоятельно действовать (в повседневной жизни, в различных видах детской деятельности). В случаях затруднений обращается за помощью к взрослому. Принимает живое, заинтересованное участие в образовательном процессе.</a:t>
            </a:r>
            <a:endParaRPr lang="ru-RU" sz="2400" dirty="0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3519" y="649969"/>
            <a:ext cx="7886700" cy="5581014"/>
          </a:xfrm>
        </p:spPr>
        <p:txBody>
          <a:bodyPr/>
          <a:lstStyle/>
          <a:p>
            <a:pPr algn="just"/>
            <a:r>
              <a:rPr lang="ru-RU" sz="2400" dirty="0" smtClean="0"/>
              <a:t>Эмоционально отзывчивый. Дошкольник откликается на эмоции близких людей и друзей.</a:t>
            </a:r>
          </a:p>
          <a:p>
            <a:pPr algn="just"/>
            <a:r>
              <a:rPr lang="ru-RU" sz="2400" dirty="0" smtClean="0"/>
              <a:t>Способный управлять своим поведением и планировать свои действия, направленные на достижение конкретной цели. Ребёнок на основе первичных ценностных представлений, соблюдающий элементарные общепринятые нормы и правила поведения.</a:t>
            </a:r>
          </a:p>
          <a:p>
            <a:pPr algn="just"/>
            <a:r>
              <a:rPr lang="ru-RU" sz="2400" dirty="0" smtClean="0"/>
              <a:t>Овладевший средствами общения и способами взаимодействия с взрослыми и сверстниками. Ребёнок адекватно использует вербальные и невербальные средства общения, владеет диалогической речью и конструктивными способами взаимодействия с детьми и взрослыми (договаривается, обменивается предметами, распределяет действия при сотрудничестве).</a:t>
            </a:r>
            <a:endParaRPr lang="ru-RU" sz="2400" dirty="0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41712" y="297270"/>
            <a:ext cx="7886700" cy="6129656"/>
          </a:xfrm>
        </p:spPr>
        <p:txBody>
          <a:bodyPr/>
          <a:lstStyle/>
          <a:p>
            <a:pPr algn="just"/>
            <a:r>
              <a:rPr lang="ru-RU" sz="2400" dirty="0" smtClean="0"/>
              <a:t>Способный решать интеллектуальные и личностные задачи (проблемы), адекватные возрасту. Ребёнок может применять самостоятельно усвоенные знания и способы деятельности для решения новых задач (проблем), поставленных как взрослым, так и им самим; в зависимости от ситуации может преобразовывать способы решения задач (проблем). Ребёнок способен предложить собственный замысел и воплотить его в рисунке, постройке, рассказе и др.</a:t>
            </a:r>
          </a:p>
          <a:p>
            <a:pPr algn="just"/>
            <a:r>
              <a:rPr lang="ru-RU" sz="2400" dirty="0" smtClean="0"/>
              <a:t>Овладевший универсальными предпосылками учебной деятельности: умениями работать по правилу и образцу, слушать взрослого и выполнять его инструкции.</a:t>
            </a:r>
          </a:p>
          <a:p>
            <a:pPr algn="just"/>
            <a:r>
              <a:rPr lang="ru-RU" sz="2400" dirty="0" smtClean="0"/>
              <a:t>Овладевший необходимыми умениями и навыками. У ребёнка сформированы умения и навыки, необходимые для осуществления различных видов детской деятельности.</a:t>
            </a:r>
          </a:p>
          <a:p>
            <a:endParaRPr lang="ru-RU" sz="2400" dirty="0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200" b="1" i="1" dirty="0" smtClean="0"/>
              <a:t>Что должен знать и уметь ребёнок к школе по разделу конструирование:</a:t>
            </a:r>
            <a:endParaRPr lang="ru-RU" sz="3200" i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7576" y="1499053"/>
            <a:ext cx="5314949" cy="5123815"/>
          </a:xfr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buNone/>
            </a:pPr>
            <a:r>
              <a:rPr lang="ru-RU" sz="2400" b="1" dirty="0" smtClean="0"/>
              <a:t>Конструирование</a:t>
            </a:r>
            <a:endParaRPr lang="ru-RU" sz="2400" dirty="0" smtClean="0"/>
          </a:p>
          <a:p>
            <a:pPr algn="just"/>
            <a:r>
              <a:rPr lang="ru-RU" sz="2400" dirty="0" smtClean="0"/>
              <a:t>Сооружать различные конструкции одного и того же объекта в соответствии с их назначением (мост для пешеходов, мост для транспорта). Определять, какие детали более всего подходят для постройки, как их целесообразнее скомбинировать; сооружать постройки, объединенные общей темой (улица, машины, дома).</a:t>
            </a:r>
          </a:p>
          <a:p>
            <a:pPr algn="just"/>
            <a:r>
              <a:rPr lang="ru-RU" sz="2400" dirty="0" smtClean="0"/>
              <a:t>Создавать модели из пластмассового и деревянного конструкторов по рисунку и словесной инструкции.</a:t>
            </a:r>
          </a:p>
          <a:p>
            <a:endParaRPr lang="ru-RU" dirty="0"/>
          </a:p>
        </p:txBody>
      </p:sp>
      <p:pic>
        <p:nvPicPr>
          <p:cNvPr id="4098" name="Picture 2" descr="C:\Users\DNS\Desktop\IMG_16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5553" y="3135085"/>
            <a:ext cx="3481693" cy="31623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54776" y="182880"/>
            <a:ext cx="7886700" cy="326572"/>
          </a:xfrm>
        </p:spPr>
        <p:txBody>
          <a:bodyPr/>
          <a:lstStyle/>
          <a:p>
            <a:pPr algn="ctr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sz="3200" b="1" dirty="0" smtClean="0"/>
              <a:t>Ручной труд</a:t>
            </a:r>
            <a:r>
              <a:rPr lang="ru-RU" sz="3200" dirty="0" smtClean="0"/>
              <a:t/>
            </a:r>
            <a:br>
              <a:rPr lang="ru-RU" sz="3200" dirty="0" smtClean="0"/>
            </a:b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22068" y="731520"/>
            <a:ext cx="4885509" cy="5969725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algn="just">
              <a:buNone/>
            </a:pPr>
            <a:r>
              <a:rPr lang="ru-RU" sz="2200" b="1" dirty="0" smtClean="0"/>
              <a:t>	Работа с бумагой и картоном. </a:t>
            </a:r>
          </a:p>
          <a:p>
            <a:pPr algn="just"/>
            <a:r>
              <a:rPr lang="ru-RU" sz="2200" dirty="0" smtClean="0"/>
              <a:t>Складывать бумагу прямоугольной, квадратной, круглой формы в разных направлениях (пилотка); использовать разную по фактуре бумагу, делать разметку с помощью шаблона; правильно пользоваться ножницами, создавать игрушки-забавы (мишка-физкультурник, клюющий петушок и др.).</a:t>
            </a:r>
          </a:p>
          <a:p>
            <a:pPr algn="just"/>
            <a:r>
              <a:rPr lang="ru-RU" sz="2200" dirty="0" smtClean="0"/>
              <a:t>Создавать предметы из полосок цветной бумаги (коврик, дорожка, закладка), подбирать цвета и их оттенки при изготовлении игрушек, сувениров, деталей костюмов и украшений к праздникам. </a:t>
            </a:r>
          </a:p>
          <a:p>
            <a:pPr algn="just"/>
            <a:r>
              <a:rPr lang="ru-RU" sz="2200" dirty="0" smtClean="0"/>
              <a:t>Создавать объемные игрушки в технике оригами.</a:t>
            </a:r>
            <a:endParaRPr lang="ru-RU" sz="2200" dirty="0"/>
          </a:p>
        </p:txBody>
      </p:sp>
      <p:pic>
        <p:nvPicPr>
          <p:cNvPr id="5122" name="Picture 2" descr="C:\Users\DNS\Desktop\136c97715e6c8fd39599f2f630da93a4.jp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740508">
            <a:off x="5417728" y="1044300"/>
            <a:ext cx="3267026" cy="24502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124" name="Picture 4" descr="C:\Users\DNS\Desktop\phoca_thumb_l_sam_469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25587" y="4062548"/>
            <a:ext cx="3335383" cy="25015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364627" y="205829"/>
            <a:ext cx="4505053" cy="5855337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algn="just">
              <a:buNone/>
            </a:pPr>
            <a:r>
              <a:rPr lang="ru-RU" sz="2400" b="1" dirty="0" smtClean="0"/>
              <a:t>Работа с тканью. </a:t>
            </a:r>
          </a:p>
          <a:p>
            <a:pPr algn="just"/>
            <a:r>
              <a:rPr lang="ru-RU" sz="2400" dirty="0" smtClean="0"/>
              <a:t>Вдевать нитку в иголку, завязывать узелок; пришивать пуговицу, вешалку; </a:t>
            </a:r>
          </a:p>
          <a:p>
            <a:pPr algn="just"/>
            <a:r>
              <a:rPr lang="ru-RU" sz="2400" dirty="0" smtClean="0"/>
              <a:t>шить простейшие изделия (мешочек для семян, фартучек для кукол, игольница) швом «вперед иголку». </a:t>
            </a:r>
          </a:p>
          <a:p>
            <a:pPr algn="just"/>
            <a:r>
              <a:rPr lang="ru-RU" sz="2400" dirty="0" smtClean="0"/>
              <a:t>Делать аппликацию, используя кусочки ткани разнообразной фактуры (шелк для бабочки, байка для зайчика и т.д.), наносить контур с помощью мелка и вырезать в соответствии с задуманным сюжетом.</a:t>
            </a:r>
            <a:endParaRPr lang="ru-RU" sz="2400" dirty="0"/>
          </a:p>
        </p:txBody>
      </p:sp>
      <p:pic>
        <p:nvPicPr>
          <p:cNvPr id="6146" name="Picture 2" descr="C:\Users\DNS\Desktop\Новая папка (3)\detsad-352919-1435237021.jpg"/>
          <p:cNvPicPr>
            <a:picLocks noChangeAspect="1" noChangeArrowheads="1"/>
          </p:cNvPicPr>
          <p:nvPr/>
        </p:nvPicPr>
        <p:blipFill>
          <a:blip r:embed="rId2" cstate="print"/>
          <a:srcRect l="14249"/>
          <a:stretch>
            <a:fillRect/>
          </a:stretch>
        </p:blipFill>
        <p:spPr bwMode="auto">
          <a:xfrm>
            <a:off x="316342" y="497542"/>
            <a:ext cx="3762343" cy="26312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147" name="Picture 3" descr="C:\Users\DNS\Desktop\Новая папка (3)\oReUX-9s6p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904" y="3388658"/>
            <a:ext cx="3836896" cy="28776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28650" y="470263"/>
            <a:ext cx="3538401" cy="570670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>
              <a:buNone/>
            </a:pPr>
            <a:r>
              <a:rPr lang="ru-RU" sz="2400" b="1" dirty="0" smtClean="0"/>
              <a:t>Работа с природным материалом. </a:t>
            </a:r>
          </a:p>
          <a:p>
            <a:r>
              <a:rPr lang="ru-RU" sz="2400" dirty="0" smtClean="0"/>
              <a:t>Создавать фигуры людей, животных, птиц из желудей, шишек, косточек, травы, веток, корней и других материалов, передавать выразительность образа, создавать общие композиции («Лесная поляна», «Сказочные герои»).</a:t>
            </a:r>
          </a:p>
          <a:p>
            <a:r>
              <a:rPr lang="ru-RU" sz="2400" dirty="0" smtClean="0"/>
              <a:t>Аккуратно и экономно использовать материалы.</a:t>
            </a:r>
          </a:p>
          <a:p>
            <a:endParaRPr lang="ru-RU" sz="2400" dirty="0"/>
          </a:p>
        </p:txBody>
      </p:sp>
      <p:pic>
        <p:nvPicPr>
          <p:cNvPr id="7170" name="Picture 2" descr="C:\Users\DNS\Desktop\Новая папка (3)\image001_134.jpg"/>
          <p:cNvPicPr>
            <a:picLocks noChangeAspect="1" noChangeArrowheads="1"/>
          </p:cNvPicPr>
          <p:nvPr/>
        </p:nvPicPr>
        <p:blipFill>
          <a:blip r:embed="rId2" cstate="print"/>
          <a:srcRect r="15038" b="32382"/>
          <a:stretch>
            <a:fillRect/>
          </a:stretch>
        </p:blipFill>
        <p:spPr bwMode="auto">
          <a:xfrm>
            <a:off x="4421354" y="3984168"/>
            <a:ext cx="4472443" cy="26648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171" name="Picture 3" descr="C:\Users\DNS\Desktop\Новая папка (3)\2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6823">
            <a:off x="6693198" y="1307315"/>
            <a:ext cx="2181524" cy="207996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172" name="Picture 4" descr="C:\Users\DNS\Desktop\DSC07620.jpg"/>
          <p:cNvPicPr>
            <a:picLocks noChangeAspect="1" noChangeArrowheads="1"/>
          </p:cNvPicPr>
          <p:nvPr/>
        </p:nvPicPr>
        <p:blipFill>
          <a:blip r:embed="rId4" cstate="print"/>
          <a:srcRect l="4590" t="2652" r="4995" b="3386"/>
          <a:stretch>
            <a:fillRect/>
          </a:stretch>
        </p:blipFill>
        <p:spPr bwMode="auto">
          <a:xfrm>
            <a:off x="4390279" y="770708"/>
            <a:ext cx="1866830" cy="258644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07027" y="440961"/>
            <a:ext cx="7886700" cy="5724707"/>
          </a:xfr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/>
          <a:lstStyle/>
          <a:p>
            <a:pPr algn="just">
              <a:buNone/>
            </a:pPr>
            <a:r>
              <a:rPr lang="ru-RU" sz="2400" b="1" dirty="0" smtClean="0"/>
              <a:t>Развитие речи</a:t>
            </a:r>
            <a:endParaRPr lang="ru-RU" sz="2400" dirty="0" smtClean="0"/>
          </a:p>
          <a:p>
            <a:pPr algn="just"/>
            <a:r>
              <a:rPr lang="ru-RU" sz="2400" dirty="0" smtClean="0"/>
              <a:t>Высказывать предположения и делать простейшие выводы, излагать свои мысли понятно для окружающих. Уметь отстаивать свою точку зрения.</a:t>
            </a:r>
          </a:p>
          <a:p>
            <a:pPr algn="just">
              <a:buNone/>
            </a:pPr>
            <a:r>
              <a:rPr lang="ru-RU" sz="2400" b="1" dirty="0" smtClean="0"/>
              <a:t> </a:t>
            </a:r>
            <a:endParaRPr lang="ru-RU" sz="2400" dirty="0" smtClean="0"/>
          </a:p>
          <a:p>
            <a:pPr algn="just">
              <a:buNone/>
            </a:pPr>
            <a:r>
              <a:rPr lang="ru-RU" sz="2400" b="1" dirty="0" smtClean="0"/>
              <a:t>Формирование элементарных математических представлений</a:t>
            </a:r>
            <a:r>
              <a:rPr lang="ru-RU" sz="2400" dirty="0" smtClean="0"/>
              <a:t> (</a:t>
            </a:r>
            <a:r>
              <a:rPr lang="ru-RU" sz="2400" b="1" dirty="0" smtClean="0"/>
              <a:t>количество и счет)</a:t>
            </a:r>
            <a:endParaRPr lang="ru-RU" sz="2400" dirty="0" smtClean="0"/>
          </a:p>
          <a:p>
            <a:pPr algn="just"/>
            <a:r>
              <a:rPr lang="ru-RU" sz="2400" dirty="0" smtClean="0"/>
              <a:t>Иметь представления о множестве: уметь формировать множества по заданным основаниям, видеть составные части множества, в которых предметы отличаются определенными признаками.</a:t>
            </a:r>
          </a:p>
          <a:p>
            <a:pPr algn="just"/>
            <a:r>
              <a:rPr lang="ru-RU" sz="2400" dirty="0" smtClean="0"/>
              <a:t>Считать до 10 и дальше (количественный, порядковый счет в пределах 20).</a:t>
            </a:r>
          </a:p>
          <a:p>
            <a:pPr algn="just"/>
            <a:r>
              <a:rPr lang="ru-RU" sz="2400" dirty="0" smtClean="0"/>
              <a:t>Соотносить цифру (0-9) и количество предметов.</a:t>
            </a:r>
            <a:endParaRPr lang="ru-RU" sz="2400" dirty="0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41712" y="1045028"/>
            <a:ext cx="7886700" cy="4781006"/>
          </a:xfrm>
        </p:spPr>
        <p:txBody>
          <a:bodyPr/>
          <a:lstStyle/>
          <a:p>
            <a:pPr>
              <a:buNone/>
            </a:pPr>
            <a:r>
              <a:rPr lang="ru-RU" b="1" dirty="0" smtClean="0"/>
              <a:t>Величина</a:t>
            </a:r>
            <a:endParaRPr lang="ru-RU" dirty="0" smtClean="0"/>
          </a:p>
          <a:p>
            <a:pPr algn="just"/>
            <a:r>
              <a:rPr lang="ru-RU" sz="2400" dirty="0" smtClean="0"/>
              <a:t>Делить предмет на 2-8 и более равных частей путем сгибания предмета (бумаги, ткани и др.), а также используя условную меру; правильно обозначать части целого</a:t>
            </a:r>
            <a:r>
              <a:rPr lang="ru-RU" sz="2400" i="1" dirty="0" smtClean="0"/>
              <a:t>(половина, одна часть из двух (одна вторая), две части из четырех (две четвертых)</a:t>
            </a:r>
            <a:r>
              <a:rPr lang="ru-RU" sz="2400" dirty="0" smtClean="0"/>
              <a:t>и т.д.); устанавливать соотношение целого и части, размера частей; находить части целой и целое по известным частям.</a:t>
            </a:r>
          </a:p>
          <a:p>
            <a:pPr algn="just"/>
            <a:r>
              <a:rPr lang="ru-RU" sz="2400" dirty="0" smtClean="0"/>
              <a:t>Измерять длину, ширину, высоту предметов (отрезки прямых линий) с помощью условной меры (бумаги в клетку).</a:t>
            </a:r>
            <a:endParaRPr lang="ru-RU" sz="2400" dirty="0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1256" y="310332"/>
            <a:ext cx="8673737" cy="6299473"/>
          </a:xfrm>
        </p:spPr>
        <p:txBody>
          <a:bodyPr/>
          <a:lstStyle/>
          <a:p>
            <a:pPr>
              <a:buNone/>
            </a:pPr>
            <a:r>
              <a:rPr lang="ru-RU" sz="2400" b="1" dirty="0" smtClean="0"/>
              <a:t>Форма</a:t>
            </a:r>
            <a:endParaRPr lang="ru-RU" sz="2400" dirty="0" smtClean="0"/>
          </a:p>
          <a:p>
            <a:pPr algn="just"/>
            <a:r>
              <a:rPr lang="ru-RU" sz="2400" dirty="0" smtClean="0"/>
              <a:t>Знать геометрические фигуры, и их элементы (вершина, угол, стороны)</a:t>
            </a:r>
            <a:r>
              <a:rPr lang="ru-RU" sz="2400" i="1" dirty="0" smtClean="0"/>
              <a:t> </a:t>
            </a:r>
            <a:r>
              <a:rPr lang="ru-RU" sz="2400" dirty="0" smtClean="0"/>
              <a:t>и некоторых их свойств.</a:t>
            </a:r>
          </a:p>
          <a:p>
            <a:pPr algn="just"/>
            <a:r>
              <a:rPr lang="ru-RU" sz="2400" dirty="0" smtClean="0"/>
              <a:t>Иметь представление о многоугольнике</a:t>
            </a:r>
            <a:r>
              <a:rPr lang="ru-RU" sz="2400" i="1" dirty="0" smtClean="0"/>
              <a:t> </a:t>
            </a:r>
            <a:r>
              <a:rPr lang="ru-RU" sz="2400" dirty="0" smtClean="0"/>
              <a:t>(на примере треугольника и четырехугольника), о прямой линии, отрезке прямой.</a:t>
            </a:r>
          </a:p>
          <a:p>
            <a:pPr algn="just"/>
            <a:r>
              <a:rPr lang="ru-RU" sz="2400" dirty="0" smtClean="0"/>
              <a:t>Распознавать фигуры независимо от их пространственного положения. Изображать , располагать на плоскости, упорядочивать по размерам, классифицировать, группировать по цвету, форме, размерам.</a:t>
            </a:r>
          </a:p>
          <a:p>
            <a:pPr algn="just"/>
            <a:r>
              <a:rPr lang="ru-RU" sz="2400" dirty="0" smtClean="0"/>
              <a:t>Моделировать геометрические фигуры; составлять из нескольких треугольников один многоугольник, из нескольких маленьких квадратов — один большой прямоугольник; из частей круга —круг, из четырех отрезков— четырехугольник, из двух коротких отрезков — один длинный и т.д.; конструировать фигуры по словесному описанию и перечислению их характерных свойств;</a:t>
            </a:r>
            <a:endParaRPr lang="ru-RU" sz="2400" dirty="0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41713" y="872035"/>
            <a:ext cx="7886700" cy="5358947"/>
          </a:xfrm>
        </p:spPr>
        <p:txBody>
          <a:bodyPr/>
          <a:lstStyle/>
          <a:p>
            <a:pPr>
              <a:buNone/>
            </a:pPr>
            <a:r>
              <a:rPr lang="ru-RU" sz="2400" b="1" dirty="0" smtClean="0"/>
              <a:t>Ориентировка в пространстве</a:t>
            </a:r>
            <a:endParaRPr lang="ru-RU" sz="2400" dirty="0" smtClean="0"/>
          </a:p>
          <a:p>
            <a:pPr algn="just"/>
            <a:r>
              <a:rPr lang="ru-RU" sz="2400" dirty="0" smtClean="0"/>
              <a:t>Ориентироваться на ограниченной территории (лист бумаги, учебная доска, страница тетради, книги и т.д.); располагать предметы и их изображения в заданном направлении, отражать в речи их пространственное расположение </a:t>
            </a:r>
            <a:r>
              <a:rPr lang="ru-RU" sz="2400" i="1" dirty="0" smtClean="0"/>
              <a:t>{вверху, внизу, выше, ниже, слева, справа, левее, правее, в левом верхнем (правом нижнем) углу, перед, за, между, рядом </a:t>
            </a:r>
            <a:r>
              <a:rPr lang="ru-RU" sz="2400" dirty="0" smtClean="0"/>
              <a:t>и др.).</a:t>
            </a:r>
          </a:p>
          <a:p>
            <a:pPr algn="just"/>
            <a:r>
              <a:rPr lang="ru-RU" sz="2400" dirty="0" smtClean="0"/>
              <a:t>«читать» простейшую графическую информацию, обозначающую пространственные отношения объектов и направление их движения в пространстве: </a:t>
            </a:r>
            <a:r>
              <a:rPr lang="ru-RU" sz="2400" i="1" dirty="0" smtClean="0"/>
              <a:t>направо, справа налево, снизу вверх, сверху вниз; </a:t>
            </a:r>
            <a:r>
              <a:rPr lang="ru-RU" sz="2400" dirty="0" smtClean="0"/>
              <a:t>самостоятельно передвигаться в пространстве, ориентируясь на условные обозначения (знаки и символы).</a:t>
            </a:r>
            <a:endParaRPr lang="ru-RU" sz="2400" dirty="0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06581" y="310334"/>
            <a:ext cx="4491990" cy="5959837"/>
          </a:xfrm>
        </p:spPr>
        <p:txBody>
          <a:bodyPr/>
          <a:lstStyle/>
          <a:p>
            <a:pPr>
              <a:buNone/>
            </a:pPr>
            <a:r>
              <a:rPr lang="ru-RU" b="1" dirty="0" smtClean="0"/>
              <a:t>Ориентировка во времени</a:t>
            </a:r>
            <a:endParaRPr lang="ru-RU" dirty="0" smtClean="0"/>
          </a:p>
          <a:p>
            <a:r>
              <a:rPr lang="ru-RU" dirty="0" smtClean="0"/>
              <a:t>Пользоваться в речи </a:t>
            </a:r>
            <a:r>
              <a:rPr lang="ru-RU" dirty="0" smtClean="0"/>
              <a:t>словами- понятиями:</a:t>
            </a:r>
            <a:r>
              <a:rPr lang="ru-RU" dirty="0" smtClean="0"/>
              <a:t>              </a:t>
            </a:r>
            <a:r>
              <a:rPr lang="ru-RU" i="1" dirty="0" smtClean="0"/>
              <a:t>сначала</a:t>
            </a:r>
            <a:r>
              <a:rPr lang="ru-RU" i="1" dirty="0" smtClean="0"/>
              <a:t>, потом, до, после, раньше, позже, в одно и то же время.</a:t>
            </a:r>
            <a:endParaRPr lang="ru-RU" dirty="0" smtClean="0"/>
          </a:p>
          <a:p>
            <a:pPr>
              <a:buNone/>
            </a:pPr>
            <a:r>
              <a:rPr lang="ru-RU" b="1" dirty="0" smtClean="0"/>
              <a:t>Нравственное воспитание</a:t>
            </a:r>
            <a:endParaRPr lang="ru-RU" dirty="0" smtClean="0"/>
          </a:p>
          <a:p>
            <a:r>
              <a:rPr lang="ru-RU" dirty="0" smtClean="0"/>
              <a:t>договариваться, помогать друг другу</a:t>
            </a:r>
          </a:p>
          <a:p>
            <a:pPr>
              <a:buNone/>
            </a:pPr>
            <a:r>
              <a:rPr lang="ru-RU" b="1" dirty="0" smtClean="0"/>
              <a:t>Трудовое воспитание</a:t>
            </a:r>
            <a:endParaRPr lang="ru-RU" dirty="0" smtClean="0"/>
          </a:p>
          <a:p>
            <a:r>
              <a:rPr lang="ru-RU" dirty="0" smtClean="0"/>
              <a:t>Поддерживать порядок</a:t>
            </a:r>
          </a:p>
          <a:p>
            <a:pPr>
              <a:buNone/>
            </a:pPr>
            <a:r>
              <a:rPr lang="ru-RU" dirty="0" smtClean="0"/>
              <a:t> в группе</a:t>
            </a:r>
            <a:endParaRPr lang="ru-RU" dirty="0"/>
          </a:p>
        </p:txBody>
      </p:sp>
      <p:pic>
        <p:nvPicPr>
          <p:cNvPr id="8194" name="Picture 2" descr="C:\Users\DNS\Desktop\Новая папка (3)\konstruirovanie-v-umstvennom-razvitii-dete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27640" y="4102762"/>
            <a:ext cx="4551045" cy="25535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7" name="Picture 3" descr="C:\Users\1\Desktop\SDC1065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6631" y="209006"/>
            <a:ext cx="2684417" cy="35792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2889" y="649967"/>
            <a:ext cx="4165419" cy="5489576"/>
          </a:xfrm>
        </p:spPr>
        <p:txBody>
          <a:bodyPr/>
          <a:lstStyle/>
          <a:p>
            <a:pPr>
              <a:buNone/>
            </a:pPr>
            <a:r>
              <a:rPr lang="ru-RU" sz="2400" b="1" dirty="0" smtClean="0"/>
              <a:t>Игровая деятельность</a:t>
            </a:r>
            <a:endParaRPr lang="ru-RU" sz="2400" dirty="0" smtClean="0"/>
          </a:p>
          <a:p>
            <a:r>
              <a:rPr lang="ru-RU" sz="2400" dirty="0" smtClean="0"/>
              <a:t>Моделировать предметно-игровую среду.</a:t>
            </a:r>
          </a:p>
          <a:p>
            <a:r>
              <a:rPr lang="ru-RU" sz="2400" dirty="0" smtClean="0"/>
              <a:t>В дидактических играх договариваться со сверстниками об очередности ходов, выборе карт, схем; быть терпимыми и доброжелательными партнерами.</a:t>
            </a:r>
          </a:p>
          <a:p>
            <a:r>
              <a:rPr lang="ru-RU" sz="2400" dirty="0" smtClean="0"/>
              <a:t>Участвовать в творческих группах по созданию спектаклей («режиссеры», «актеры», «костюмеры», «оформители» и т. д.).</a:t>
            </a:r>
            <a:endParaRPr lang="ru-RU" sz="2400" dirty="0"/>
          </a:p>
        </p:txBody>
      </p:sp>
      <p:pic>
        <p:nvPicPr>
          <p:cNvPr id="9219" name="Picture 3" descr="C:\Users\DNS\Desktop\konstruktor-z-velikimi-elementami-power-crane-multi-152-detali-kiditec-1114-f0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65300" y="328301"/>
            <a:ext cx="4483941" cy="23024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220" name="Picture 4" descr="C:\Users\DNS\Desktop\Новая папка (3)\yzQcoFzIaCU.jpg"/>
          <p:cNvPicPr>
            <a:picLocks noChangeAspect="1" noChangeArrowheads="1"/>
          </p:cNvPicPr>
          <p:nvPr/>
        </p:nvPicPr>
        <p:blipFill>
          <a:blip r:embed="rId3" cstate="print">
            <a:lum bright="10000" contrast="30000"/>
          </a:blip>
          <a:srcRect/>
          <a:stretch>
            <a:fillRect/>
          </a:stretch>
        </p:blipFill>
        <p:spPr bwMode="auto">
          <a:xfrm>
            <a:off x="4710311" y="3512755"/>
            <a:ext cx="3765176" cy="28238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33153" y="221433"/>
            <a:ext cx="7886700" cy="1325563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algn="ctr"/>
            <a:r>
              <a:rPr lang="ru-RU" sz="2800" b="1" i="1" dirty="0" smtClean="0"/>
              <a:t>Основные направления конструктивной деятельности, которые присутствуют в старшем дошкольном возрасте</a:t>
            </a:r>
            <a:endParaRPr lang="ru-RU" sz="2800" i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07027" y="1773374"/>
            <a:ext cx="7886700" cy="4875620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/>
          <a:lstStyle/>
          <a:p>
            <a:r>
              <a:rPr lang="ru-RU" sz="2400" dirty="0" smtClean="0"/>
              <a:t>Конструирование из строительного материала</a:t>
            </a:r>
          </a:p>
          <a:p>
            <a:r>
              <a:rPr lang="ru-RU" sz="2400" dirty="0" smtClean="0"/>
              <a:t>Конструирование из металлических или пластмассовых конструкторов, имеющих сложные крепления (с помощью винтов, гаек, шипов и т.д.). </a:t>
            </a:r>
          </a:p>
          <a:p>
            <a:r>
              <a:rPr lang="ru-RU" sz="2400" dirty="0" smtClean="0"/>
              <a:t>Конструирование из крупных или мелких деталей конструктора типа «LEGO» </a:t>
            </a:r>
          </a:p>
          <a:p>
            <a:r>
              <a:rPr lang="ru-RU" sz="2400" dirty="0" smtClean="0"/>
              <a:t>Конструирование из бумаги картона с использованием бросового, декоративного и других дополнительных материалов </a:t>
            </a:r>
          </a:p>
          <a:p>
            <a:r>
              <a:rPr lang="ru-RU" sz="2400" dirty="0" smtClean="0"/>
              <a:t>Конструирование из природного материала</a:t>
            </a:r>
          </a:p>
          <a:p>
            <a:r>
              <a:rPr lang="ru-RU" sz="2400" dirty="0" smtClean="0"/>
              <a:t>Художественный ручной труд</a:t>
            </a:r>
          </a:p>
          <a:p>
            <a:r>
              <a:rPr lang="ru-RU" sz="2400" dirty="0" smtClean="0"/>
              <a:t>Робототехника </a:t>
            </a:r>
            <a:endParaRPr lang="ru-RU" sz="2400" dirty="0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/>
              <a:t>Критерии:</a:t>
            </a:r>
            <a:endParaRPr lang="ru-RU" b="1" i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28650" y="1825625"/>
            <a:ext cx="8188779" cy="3517084"/>
          </a:xfrm>
        </p:spPr>
        <p:txBody>
          <a:bodyPr/>
          <a:lstStyle/>
          <a:p>
            <a:pPr lvl="0"/>
            <a:r>
              <a:rPr lang="ru-RU" dirty="0" smtClean="0"/>
              <a:t>задачи данного направления по подготовке детей к школе </a:t>
            </a:r>
          </a:p>
          <a:p>
            <a:pPr lvl="0"/>
            <a:r>
              <a:rPr lang="ru-RU" dirty="0" smtClean="0"/>
              <a:t>условия для реализации данного направления </a:t>
            </a:r>
          </a:p>
          <a:p>
            <a:pPr lvl="0"/>
            <a:r>
              <a:rPr lang="ru-RU" dirty="0" smtClean="0"/>
              <a:t>способы реализации данного направления </a:t>
            </a:r>
          </a:p>
          <a:p>
            <a:pPr lvl="0"/>
            <a:r>
              <a:rPr lang="ru-RU" dirty="0" smtClean="0"/>
              <a:t>предполагаемый результат</a:t>
            </a:r>
          </a:p>
          <a:p>
            <a:endParaRPr lang="ru-RU" dirty="0"/>
          </a:p>
        </p:txBody>
      </p:sp>
      <p:pic>
        <p:nvPicPr>
          <p:cNvPr id="10243" name="Picture 3" descr="C:\Users\DNS\Desktop\girl (3417)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35916" y="3627244"/>
            <a:ext cx="3642769" cy="3165441"/>
          </a:xfrm>
          <a:prstGeom prst="rect">
            <a:avLst/>
          </a:prstGeom>
          <a:noFill/>
        </p:spPr>
      </p:pic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200" b="1" i="1" dirty="0" smtClean="0"/>
              <a:t>Конструирование из строительного материала</a:t>
            </a:r>
            <a:endParaRPr lang="ru-RU" sz="3200" b="1" i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4766" y="1538241"/>
            <a:ext cx="8294914" cy="4914809"/>
          </a:xfrm>
        </p:spPr>
        <p:txBody>
          <a:bodyPr/>
          <a:lstStyle/>
          <a:p>
            <a:pPr algn="just">
              <a:buNone/>
            </a:pPr>
            <a:r>
              <a:rPr lang="ru-RU" sz="2400" u="sng" dirty="0" smtClean="0"/>
              <a:t>Задачи данного направления по подготовке детей к школе:</a:t>
            </a:r>
            <a:endParaRPr lang="ru-RU" sz="2400" dirty="0" smtClean="0"/>
          </a:p>
          <a:p>
            <a:r>
              <a:rPr lang="ru-RU" sz="2400" dirty="0" smtClean="0"/>
              <a:t>Формировать у детей желание экспериментировать, творить, изобретать, развивать способности к самостоятельному анализу сооружений, конструкций, рисунков, фотографий, чертежей, схем с точки зрения практического назначения объектов. </a:t>
            </a:r>
          </a:p>
          <a:p>
            <a:r>
              <a:rPr lang="ru-RU" sz="2400" dirty="0" smtClean="0"/>
              <a:t>Закреплять умение сопоставлять геометрические формы друг с другом и объектами окружающей жизни.</a:t>
            </a:r>
          </a:p>
          <a:p>
            <a:r>
              <a:rPr lang="ru-RU" sz="2400" dirty="0" smtClean="0"/>
              <a:t>Упражнять в строительстве по условиям, темам, замыслу. Научить использовать готовые схемы и вносить в конструкции свои изменения. </a:t>
            </a:r>
          </a:p>
          <a:p>
            <a:r>
              <a:rPr lang="ru-RU" sz="2400" dirty="0" smtClean="0"/>
              <a:t>Упражнять в индивидуальном и совместном конструировании.</a:t>
            </a:r>
            <a:endParaRPr lang="ru-RU" sz="2400" dirty="0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4320" y="365125"/>
            <a:ext cx="8530045" cy="1325563"/>
          </a:xfrm>
        </p:spPr>
        <p:txBody>
          <a:bodyPr/>
          <a:lstStyle/>
          <a:p>
            <a:pPr algn="ctr"/>
            <a:r>
              <a:rPr lang="ru-RU" sz="2400" b="1" i="1" dirty="0" smtClean="0"/>
              <a:t>Конструирование из металлических или пластмассовых конструкторов, имеющих сложные крепления (с помощью винтов, гаек, шипов и т.д.)</a:t>
            </a:r>
            <a:endParaRPr lang="ru-RU" sz="2400" b="1" i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78823" y="1672046"/>
            <a:ext cx="8543108" cy="4990011"/>
          </a:xfrm>
        </p:spPr>
        <p:txBody>
          <a:bodyPr/>
          <a:lstStyle/>
          <a:p>
            <a:pPr algn="just">
              <a:buNone/>
            </a:pPr>
            <a:r>
              <a:rPr lang="ru-RU" sz="2000" u="sng" dirty="0" smtClean="0"/>
              <a:t>Задачи данного направления по подготовке детей к школе:</a:t>
            </a:r>
            <a:endParaRPr lang="ru-RU" sz="2000" dirty="0" smtClean="0"/>
          </a:p>
          <a:p>
            <a:pPr algn="just"/>
            <a:r>
              <a:rPr lang="ru-RU" sz="2000" dirty="0" smtClean="0"/>
              <a:t>Формировать умение детей самостоятельно выполнять действия в определенном порядке;</a:t>
            </a:r>
          </a:p>
          <a:p>
            <a:pPr algn="just"/>
            <a:r>
              <a:rPr lang="ru-RU" sz="2000" dirty="0" smtClean="0"/>
              <a:t>Учить умениям целенаправленно рассматривать предметы, рисунки, сравнивать их между собой, выделять общее и различное, делить предметы на части, находить основные детали, от которых зависит расположение других частей; делить части на составляющие детали; анализировать условия практической задачи для получения конечного результата;</a:t>
            </a:r>
          </a:p>
          <a:p>
            <a:pPr algn="just"/>
            <a:r>
              <a:rPr lang="ru-RU" sz="2000" dirty="0" smtClean="0"/>
              <a:t>Познакомить детей с различными материалами, видами соединений и способами крепления деталей, частей; правилами безопасной работы с ручными инструментами (отвёртка, гаечный ключ и т.д.);</a:t>
            </a:r>
          </a:p>
          <a:p>
            <a:pPr algn="just"/>
            <a:r>
              <a:rPr lang="ru-RU" sz="2000" dirty="0" smtClean="0"/>
              <a:t>Воспитывать трудолюбие, аккуратность, стремление довести начатое дело до завершения, умение проявлять фантазию, творческое отношение к работе; умение работать в паре, коллективе.</a:t>
            </a:r>
            <a:endParaRPr lang="ru-RU" sz="2000" dirty="0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189355"/>
          </a:xfrm>
        </p:spPr>
        <p:txBody>
          <a:bodyPr/>
          <a:lstStyle/>
          <a:p>
            <a:pPr algn="ctr"/>
            <a:r>
              <a:rPr lang="ru-RU" sz="2400" b="1" i="1" dirty="0" smtClean="0"/>
              <a:t>Конструирование из бумаги, картона и использованием бросового, декоративного и  других дополнительных материалов</a:t>
            </a:r>
            <a:r>
              <a:rPr lang="ru-RU" sz="2400" dirty="0" smtClean="0"/>
              <a:t> 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0902" y="1668870"/>
            <a:ext cx="7886700" cy="4849495"/>
          </a:xfrm>
        </p:spPr>
        <p:txBody>
          <a:bodyPr/>
          <a:lstStyle/>
          <a:p>
            <a:pPr>
              <a:buNone/>
            </a:pPr>
            <a:r>
              <a:rPr lang="ru-RU" sz="2000" u="sng" dirty="0" smtClean="0"/>
              <a:t>Задачи данного направления по подготовке детей к школе:</a:t>
            </a:r>
            <a:endParaRPr lang="ru-RU" sz="2000" dirty="0" smtClean="0"/>
          </a:p>
          <a:p>
            <a:r>
              <a:rPr lang="ru-RU" sz="2000" dirty="0" smtClean="0"/>
              <a:t>Продолжать учить составлять конструкцию по словесной инструкции, описанию, условиям, схемам, используя различные приёмы и техники.</a:t>
            </a:r>
          </a:p>
          <a:p>
            <a:r>
              <a:rPr lang="ru-RU" sz="2000" dirty="0" smtClean="0"/>
              <a:t>Закреплять умение сопоставлять геометрические формы друг с другом и объектами окружающей жизни, подбирать адекватные способы соединения деталей, делая их прочными и устойчивыми, находить замену одних деталей другими.</a:t>
            </a:r>
          </a:p>
          <a:p>
            <a:r>
              <a:rPr lang="ru-RU" sz="2000" dirty="0" smtClean="0"/>
              <a:t>Совершенствовать умение сгибать бумагу различной плотности в различных направлениях.</a:t>
            </a:r>
          </a:p>
          <a:p>
            <a:r>
              <a:rPr lang="ru-RU" sz="2000" dirty="0" smtClean="0"/>
              <a:t>Познакомить детей с правилами безопасной работы с ручными инструментами;</a:t>
            </a:r>
          </a:p>
          <a:p>
            <a:r>
              <a:rPr lang="ru-RU" sz="2000" dirty="0" smtClean="0"/>
              <a:t>Воспитывать  аккуратность, стремления довести начатое дело до завершения, умение проявлять фантазию, творческое отношение к работе; умение  работать в паре, коллективе.</a:t>
            </a:r>
            <a:endParaRPr lang="ru-RU" sz="2000" dirty="0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2800" b="1" i="1" dirty="0" smtClean="0"/>
              <a:t>Конструирование из крупногабаритных или мелкогабаритных модульных конструкторов типа «LEGO»</a:t>
            </a:r>
            <a:endParaRPr lang="ru-RU" sz="2800" b="1" i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48195" y="1645920"/>
            <a:ext cx="5238206" cy="4531043"/>
          </a:xfrm>
        </p:spPr>
        <p:txBody>
          <a:bodyPr/>
          <a:lstStyle/>
          <a:p>
            <a:pPr>
              <a:buNone/>
            </a:pPr>
            <a:r>
              <a:rPr lang="ru-RU" sz="2000" u="sng" dirty="0" smtClean="0"/>
              <a:t>Задачи данного направления по подготовке детей к школе:</a:t>
            </a:r>
            <a:endParaRPr lang="ru-RU" sz="2000" dirty="0" smtClean="0"/>
          </a:p>
          <a:p>
            <a:r>
              <a:rPr lang="ru-RU" sz="2000" dirty="0" smtClean="0"/>
              <a:t>Формировать знания о симметрии, пропорциях, понятии части и целого.</a:t>
            </a:r>
          </a:p>
          <a:p>
            <a:r>
              <a:rPr lang="ru-RU" sz="2000" dirty="0" smtClean="0"/>
              <a:t>Учить конструированию с использованием LEGO-карточек.</a:t>
            </a:r>
          </a:p>
          <a:p>
            <a:r>
              <a:rPr lang="ru-RU" sz="2000" dirty="0" smtClean="0"/>
              <a:t>Стимулировать детское техническое творчество.</a:t>
            </a:r>
          </a:p>
          <a:p>
            <a:r>
              <a:rPr lang="ru-RU" sz="2000" dirty="0" smtClean="0"/>
              <a:t>Обучать моделированию по чертежу и собственному замыслу.</a:t>
            </a:r>
          </a:p>
          <a:p>
            <a:r>
              <a:rPr lang="ru-RU" sz="2000" dirty="0" smtClean="0"/>
              <a:t>Формировать умение самостоятельно решать технические задачи.</a:t>
            </a:r>
          </a:p>
          <a:p>
            <a:r>
              <a:rPr lang="ru-RU" sz="2000" dirty="0" smtClean="0"/>
              <a:t>Познакомить с основами компьютерного моделирования.</a:t>
            </a:r>
            <a:endParaRPr lang="ru-RU" sz="2000" dirty="0"/>
          </a:p>
        </p:txBody>
      </p:sp>
      <p:pic>
        <p:nvPicPr>
          <p:cNvPr id="11266" name="Picture 2" descr="C:\Users\DNS\Desktop\Подготовка к МО социально-коммуникативное\Фото к МО\SDC106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21679" y="4376057"/>
            <a:ext cx="3100252" cy="23251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1267" name="Picture 3" descr="C:\Users\DNS\Desktop\s12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39096" y="1567543"/>
            <a:ext cx="3076303" cy="25635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1713" y="0"/>
            <a:ext cx="7886700" cy="928098"/>
          </a:xfrm>
        </p:spPr>
        <p:txBody>
          <a:bodyPr/>
          <a:lstStyle/>
          <a:p>
            <a:pPr algn="ctr"/>
            <a:r>
              <a:rPr lang="ru-RU" sz="3200" b="1" i="1" dirty="0" smtClean="0"/>
              <a:t>Конструирование из природного материала</a:t>
            </a:r>
            <a:endParaRPr lang="ru-RU" sz="3200" i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98126" y="1381488"/>
            <a:ext cx="4100103" cy="5228318"/>
          </a:xfrm>
        </p:spPr>
        <p:txBody>
          <a:bodyPr/>
          <a:lstStyle/>
          <a:p>
            <a:pPr>
              <a:buNone/>
            </a:pPr>
            <a:r>
              <a:rPr lang="ru-RU" sz="2000" u="sng" dirty="0" smtClean="0"/>
              <a:t>Задачи данного направления по подготовке детей к школе:</a:t>
            </a:r>
            <a:endParaRPr lang="ru-RU" sz="2000" dirty="0" smtClean="0"/>
          </a:p>
          <a:p>
            <a:r>
              <a:rPr lang="ru-RU" sz="2000" dirty="0" smtClean="0"/>
              <a:t>Совершенствовать умение творить, придумывая интересные поделки.</a:t>
            </a:r>
          </a:p>
          <a:p>
            <a:r>
              <a:rPr lang="ru-RU" sz="2000" dirty="0" smtClean="0"/>
              <a:t>Учить организовывать пространство своей жизнедеятельности, создавать красивые вещи, его наполняющие. </a:t>
            </a:r>
          </a:p>
          <a:p>
            <a:r>
              <a:rPr lang="ru-RU" sz="2000" dirty="0" smtClean="0"/>
              <a:t>Способствовать овладению необходимыми умениями и навыками, позволяющими преобразовывать материалы, достигая намеченных результатов, реализующих творческие замыслы.</a:t>
            </a:r>
          </a:p>
          <a:p>
            <a:endParaRPr lang="ru-RU" dirty="0"/>
          </a:p>
        </p:txBody>
      </p:sp>
      <p:pic>
        <p:nvPicPr>
          <p:cNvPr id="12290" name="Picture 2" descr="C:\Users\DNS\Desktop\s1200 (1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6263" y="953588"/>
            <a:ext cx="3811451" cy="28585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291" name="Picture 3" descr="C:\Users\DNS\Desktop\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4246" y="4064590"/>
            <a:ext cx="3810000" cy="25431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0901" y="444138"/>
            <a:ext cx="7886700" cy="627018"/>
          </a:xfrm>
        </p:spPr>
        <p:txBody>
          <a:bodyPr/>
          <a:lstStyle/>
          <a:p>
            <a:pPr algn="ctr"/>
            <a:r>
              <a:rPr lang="ru-RU" sz="3200" b="1" i="1" dirty="0" smtClean="0"/>
              <a:t>Художественный ручной труд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2889" y="1054917"/>
            <a:ext cx="4544241" cy="5450386"/>
          </a:xfrm>
        </p:spPr>
        <p:txBody>
          <a:bodyPr/>
          <a:lstStyle/>
          <a:p>
            <a:r>
              <a:rPr lang="ru-RU" sz="2000" u="sng" dirty="0" smtClean="0"/>
              <a:t>Задачи данного направления по подготовке детей к школе:</a:t>
            </a:r>
            <a:endParaRPr lang="ru-RU" sz="2000" dirty="0" smtClean="0"/>
          </a:p>
          <a:p>
            <a:r>
              <a:rPr lang="ru-RU" sz="2000" dirty="0" smtClean="0"/>
              <a:t>Формирование у дошкольников трудовых навыков. </a:t>
            </a:r>
          </a:p>
          <a:p>
            <a:r>
              <a:rPr lang="ru-RU" sz="2000" dirty="0" smtClean="0"/>
              <a:t>Совершенствовать умение творить, придумывая интересные поделки.</a:t>
            </a:r>
          </a:p>
          <a:p>
            <a:r>
              <a:rPr lang="ru-RU" sz="2000" dirty="0" smtClean="0"/>
              <a:t>Учить организовывать пространство своей жизнедеятельности, создавать красивые вещи, его наполняющие. </a:t>
            </a:r>
          </a:p>
          <a:p>
            <a:r>
              <a:rPr lang="ru-RU" sz="2000" dirty="0" smtClean="0"/>
              <a:t>Способствовать овладению необходимыми умениями и навыками, позволяющими преобразовывать материалы, достигая намеченных результатов, реализующих творческие замыслы.</a:t>
            </a:r>
          </a:p>
          <a:p>
            <a:endParaRPr lang="ru-RU" dirty="0"/>
          </a:p>
        </p:txBody>
      </p:sp>
      <p:pic>
        <p:nvPicPr>
          <p:cNvPr id="35842" name="Picture 2" descr="C:\Users\DNS\Desktop\stickrahme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59091" y="1711236"/>
            <a:ext cx="4162841" cy="314814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679903"/>
          </a:xfrm>
        </p:spPr>
        <p:txBody>
          <a:bodyPr/>
          <a:lstStyle/>
          <a:p>
            <a:pPr algn="ctr"/>
            <a:r>
              <a:rPr lang="ru-RU" sz="3200" b="1" i="1" dirty="0" smtClean="0"/>
              <a:t>Робототехника</a:t>
            </a:r>
            <a:endParaRPr lang="ru-RU" sz="3200" i="1" dirty="0"/>
          </a:p>
        </p:txBody>
      </p:sp>
      <p:pic>
        <p:nvPicPr>
          <p:cNvPr id="36866" name="Picture 2" descr="C:\Users\DNS\Desktop\Подготовка к МО социально-коммуникативное\Фото к МО\SDC1068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lum bright="10000" contrast="10000"/>
          </a:blip>
          <a:srcRect/>
          <a:stretch>
            <a:fillRect/>
          </a:stretch>
        </p:blipFill>
        <p:spPr bwMode="auto">
          <a:xfrm>
            <a:off x="6309358" y="2442755"/>
            <a:ext cx="2664823" cy="3553096"/>
          </a:xfrm>
          <a:prstGeom prst="rect">
            <a:avLst/>
          </a:prstGeom>
          <a:noFill/>
        </p:spPr>
      </p:pic>
      <p:pic>
        <p:nvPicPr>
          <p:cNvPr id="36867" name="Picture 3" descr="C:\Users\DNS\Desktop\Подготовка к МО социально-коммуникативное\1425622948_img_20150219_15311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6057" y="3895179"/>
            <a:ext cx="4672150" cy="2628084"/>
          </a:xfrm>
          <a:prstGeom prst="rect">
            <a:avLst/>
          </a:prstGeom>
          <a:noFill/>
        </p:spPr>
      </p:pic>
      <p:pic>
        <p:nvPicPr>
          <p:cNvPr id="36868" name="Picture 4" descr="C:\Users\DNS\Desktop\Подготовка к МО социально-коммуникативное\Фото к МО\SDC10688.JPG"/>
          <p:cNvPicPr>
            <a:picLocks noChangeAspect="1" noChangeArrowheads="1"/>
          </p:cNvPicPr>
          <p:nvPr/>
        </p:nvPicPr>
        <p:blipFill>
          <a:blip r:embed="rId4" cstate="print"/>
          <a:srcRect l="17141"/>
          <a:stretch>
            <a:fillRect/>
          </a:stretch>
        </p:blipFill>
        <p:spPr bwMode="auto">
          <a:xfrm>
            <a:off x="195005" y="391887"/>
            <a:ext cx="2626572" cy="2377440"/>
          </a:xfrm>
          <a:prstGeom prst="rect">
            <a:avLst/>
          </a:prstGeom>
          <a:noFill/>
        </p:spPr>
      </p:pic>
      <p:pic>
        <p:nvPicPr>
          <p:cNvPr id="36869" name="Picture 5" descr="C:\Users\DNS\Desktop\Подготовка к МО социально-коммуникативное\Фото к МО\SDC1068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17518" y="1397725"/>
            <a:ext cx="3117669" cy="2338252"/>
          </a:xfrm>
          <a:prstGeom prst="rect">
            <a:avLst/>
          </a:prstGeom>
          <a:noFill/>
        </p:spPr>
      </p:pic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6753" y="195943"/>
            <a:ext cx="8791303" cy="1031966"/>
          </a:xfrm>
        </p:spPr>
        <p:txBody>
          <a:bodyPr/>
          <a:lstStyle/>
          <a:p>
            <a:pPr algn="ctr"/>
            <a:r>
              <a:rPr lang="ru-RU" sz="2800" b="1" i="1" dirty="0" smtClean="0"/>
              <a:t>Конструктивная деятельность  в подготовительной к школе группе  БДОУ СМР «Детский сад № 27»</a:t>
            </a:r>
            <a:endParaRPr lang="ru-RU" sz="2800" b="1" i="1" dirty="0"/>
          </a:p>
        </p:txBody>
      </p:sp>
      <p:pic>
        <p:nvPicPr>
          <p:cNvPr id="1026" name="Picture 2" descr="C:\Users\DNS\Desktop\Подготовка к МО социально-коммуникативное\Фото к МО\f-_Nj3czsfU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35680" y="1528354"/>
            <a:ext cx="3100252" cy="23251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7" name="Picture 3" descr="C:\Users\DNS\Desktop\Подготовка к МО социально-коммуникативное\Фото к МО\SDC1064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2697" y="1609997"/>
            <a:ext cx="2973978" cy="22304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8" name="Picture 4" descr="C:\Users\DNS\Desktop\Подготовка к МО социально-коммуникативное\Фото к МО\SDC1065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37163" y="2612572"/>
            <a:ext cx="2282735" cy="304364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9" name="Picture 5" descr="C:\Users\DNS\Desktop\Подготовка к МО социально-коммуникативное\Фото к МО\SDC10657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2695" y="4202975"/>
            <a:ext cx="2965269" cy="22239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30" name="Picture 6" descr="C:\Users\DNS\Desktop\Документы рабочие важные\ПДД последнее\Фото Внимание дети! май июнь 2017\SAM_001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56514" y="4088673"/>
            <a:ext cx="3152502" cy="23643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C:\Users\DNS\Desktop\Рабочий стол с 13.09.2015\фото мастер класс\SAM_797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07133" y="169816"/>
            <a:ext cx="4167051" cy="31252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1" name="Picture 3" descr="C:\Users\DNS\Desktop\Рабочий стол с 13.09.2015\фото мастер класс\Поделки\SDC10101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23488" y="3422468"/>
            <a:ext cx="4162698" cy="312202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2" name="Picture 4" descr="C:\Users\DNS\Desktop\Документы рабочие важные\фото мастер класс\Поделки\SDC1009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8822" y="3406139"/>
            <a:ext cx="4193178" cy="31448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3" name="Picture 5" descr="C:\Users\DNS\Desktop\Рабочий стол с 13.09.2015\ТРуд ст.гр\SAM_468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8011" y="169815"/>
            <a:ext cx="4140926" cy="31056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 descr="C:\Users\DNS\Desktop\Рабочий стол последний 11.09.2018\На сайт 2\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08765" y="770708"/>
            <a:ext cx="4122964" cy="549728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perspectiveContrastingLeftFacing">
              <a:rot lat="540000" lon="2100000" rev="0"/>
            </a:camera>
            <a:lightRig rig="soft" dir="t"/>
          </a:scene3d>
          <a:sp3d contourW="12700" prstMaterial="matte">
            <a:bevelT w="63500" h="50800"/>
            <a:contourClr>
              <a:srgbClr val="C0C0C0"/>
            </a:contourClr>
          </a:sp3d>
        </p:spPr>
      </p:pic>
      <p:pic>
        <p:nvPicPr>
          <p:cNvPr id="3076" name="Picture 4" descr="C:\Users\DNS\Desktop\Подготовка к МО социально-коммуникативное\Новая папка (3)\HYOobgKxag0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616" y="1672047"/>
            <a:ext cx="4789712" cy="35922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3965" y="182245"/>
            <a:ext cx="7886700" cy="1325563"/>
          </a:xfrm>
        </p:spPr>
        <p:txBody>
          <a:bodyPr/>
          <a:lstStyle/>
          <a:p>
            <a:pPr algn="ctr"/>
            <a:r>
              <a:rPr lang="ru-RU" sz="2800" b="1" i="1" dirty="0" smtClean="0"/>
              <a:t>Мастер-класс по робототехнике в БОУ СМР «СОШ № 3», руководитель С.Л. Померанцева, учитель начальных классов.</a:t>
            </a:r>
            <a:endParaRPr lang="ru-RU" sz="2800" b="1" i="1" dirty="0"/>
          </a:p>
        </p:txBody>
      </p:sp>
      <p:pic>
        <p:nvPicPr>
          <p:cNvPr id="4098" name="Picture 2" descr="C:\Users\DNS\Desktop\Подготовка к МО социально-коммуникативное\Фото к МО\SDC1068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31743" y="1685907"/>
            <a:ext cx="2942439" cy="22068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099" name="Picture 3" descr="C:\Users\DNS\Desktop\Подготовка к МО социально-коммуникативное\Фото к МО\SDC1069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95745" y="4441369"/>
            <a:ext cx="2943499" cy="22076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00" name="Picture 4" descr="C:\Users\DNS\Desktop\Подготовка к МО социально-коммуникативное\Фото к МО\SDC1069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30626" y="1368333"/>
            <a:ext cx="2773681" cy="20802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01" name="Picture 5" descr="C:\Users\DNS\Desktop\Подготовка к МО социально-коммуникативное\Фото к МО\SDC1069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7564" y="3732712"/>
            <a:ext cx="2773680" cy="20802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02" name="Picture 6" descr="C:\Users\DNS\Desktop\Подготовка к МО социально-коммуникативное\Фото к МО\SDC10675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424101" y="1672045"/>
            <a:ext cx="2047603" cy="27301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103" name="Picture 7" descr="C:\Users\DNS\Desktop\Подготовка к МО социально-коммуникативное\Фото к МО\SDC10724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48104" y="4173584"/>
            <a:ext cx="3004457" cy="225334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666841"/>
          </a:xfrm>
        </p:spPr>
        <p:txBody>
          <a:bodyPr/>
          <a:lstStyle/>
          <a:p>
            <a:r>
              <a:rPr lang="ru-RU" sz="3200" b="1" i="1" dirty="0" smtClean="0"/>
              <a:t>Вывод:</a:t>
            </a:r>
            <a:endParaRPr lang="ru-RU" sz="3200" b="1" i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5587" y="1067979"/>
            <a:ext cx="8149590" cy="5202192"/>
          </a:xfrm>
        </p:spPr>
        <p:txBody>
          <a:bodyPr/>
          <a:lstStyle/>
          <a:p>
            <a:pPr algn="just">
              <a:buNone/>
            </a:pPr>
            <a:r>
              <a:rPr lang="ru-RU" sz="2400" dirty="0" smtClean="0"/>
              <a:t>	Целенаправленное и систематическое обучение детей дошкольного возраста конструированию играет большую роль при подготовке к школе. Оно способствует формированию умения учиться, раскрывает им, что основной смысл деятельности не только в получении результата, но и в приобретении знаний и умений. Такой познавательный мотив вызывает существенные изменения в психических процессах. Эти изменения состоят в основном в способности произвольно управлять своими познавательными процессами (направлять их на решение учебных задач), в достижении определённого уровня развития мыслительных операций, способности систематически выполнять умственную работу, необходимую для сознательного усвоения знаний.</a:t>
            </a:r>
            <a:endParaRPr lang="ru-RU" sz="2400" dirty="0"/>
          </a:p>
        </p:txBody>
      </p:sp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DNS\Desktop\img2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C:\Users\DNS\Desktop\Подготовка к МО социально-коммуникативное\Новая папка (3)\giphy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8366" y="0"/>
            <a:ext cx="2999286" cy="2999286"/>
          </a:xfrm>
          <a:prstGeom prst="rect">
            <a:avLst/>
          </a:prstGeom>
          <a:noFill/>
        </p:spPr>
      </p:pic>
    </p:spTree>
  </p:cSld>
  <p:clrMapOvr>
    <a:masterClrMapping/>
  </p:clrMapOvr>
  <p:transition>
    <p:push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radient02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gradient01.pot [Режим совместимости]" id="{0ECF2CA0-5544-4BD2-86EF-F8D2E3D6FFDE}" vid="{80881649-E6EB-44D8-944E-2186FE5E378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gradient02</Template>
  <TotalTime>377</TotalTime>
  <Words>1088</Words>
  <Application>Microsoft Office PowerPoint</Application>
  <PresentationFormat>Экран (4:3)</PresentationFormat>
  <Paragraphs>123</Paragraphs>
  <Slides>30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gradient02</vt:lpstr>
      <vt:lpstr>Конструирование как способ подготовки ребёнка к обучению в школе.</vt:lpstr>
      <vt:lpstr> ФГОС дошкольного образования.  Основные критерии, определяющие готовность ребенка к школе: </vt:lpstr>
      <vt:lpstr>ФГОС дошкольного образования.  Портрет старшего дошкольника, готового к обучению в школе.  (выдержки касающиеся конструктивной деятельности)</vt:lpstr>
      <vt:lpstr>Слайд 4</vt:lpstr>
      <vt:lpstr>Слайд 5</vt:lpstr>
      <vt:lpstr>Что должен знать и уметь ребёнок к школе по разделу конструирование:</vt:lpstr>
      <vt:lpstr> Ручной труд 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Основные направления конструктивной деятельности, которые присутствуют в старшем дошкольном возрасте</vt:lpstr>
      <vt:lpstr>Критерии:</vt:lpstr>
      <vt:lpstr>Конструирование из строительного материала</vt:lpstr>
      <vt:lpstr>Конструирование из металлических или пластмассовых конструкторов, имеющих сложные крепления (с помощью винтов, гаек, шипов и т.д.)</vt:lpstr>
      <vt:lpstr>Конструирование из бумаги, картона и использованием бросового, декоративного и  других дополнительных материалов </vt:lpstr>
      <vt:lpstr>Конструирование из крупногабаритных или мелкогабаритных модульных конструкторов типа «LEGO»</vt:lpstr>
      <vt:lpstr>Конструирование из природного материала</vt:lpstr>
      <vt:lpstr>Художественный ручной труд </vt:lpstr>
      <vt:lpstr>Робототехника</vt:lpstr>
      <vt:lpstr>Конструктивная деятельность  в подготовительной к школе группе  БДОУ СМР «Детский сад № 27»</vt:lpstr>
      <vt:lpstr>Слайд 26</vt:lpstr>
      <vt:lpstr>Слайд 27</vt:lpstr>
      <vt:lpstr>Мастер-класс по робототехнике в БОУ СМР «СОШ № 3», руководитель С.Л. Померанцева, учитель начальных классов.</vt:lpstr>
      <vt:lpstr>Вывод:</vt:lpstr>
      <vt:lpstr>Слайд 30</vt:lpstr>
    </vt:vector>
  </TitlesOfParts>
  <Company>office 2007 rus ent: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Конструирование как способ подготовки ребёнка к обучению в школе.</dc:title>
  <dc:creator>DNS</dc:creator>
  <cp:lastModifiedBy>1</cp:lastModifiedBy>
  <cp:revision>40</cp:revision>
  <dcterms:created xsi:type="dcterms:W3CDTF">2019-04-20T18:26:49Z</dcterms:created>
  <dcterms:modified xsi:type="dcterms:W3CDTF">2019-04-24T11:38:25Z</dcterms:modified>
</cp:coreProperties>
</file>