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charts/chart1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2"/>
  </p:notesMasterIdLst>
  <p:sldIdLst>
    <p:sldId id="288" r:id="rId2"/>
    <p:sldId id="260" r:id="rId3"/>
    <p:sldId id="265" r:id="rId4"/>
    <p:sldId id="285" r:id="rId5"/>
    <p:sldId id="273" r:id="rId6"/>
    <p:sldId id="286" r:id="rId7"/>
    <p:sldId id="280" r:id="rId8"/>
    <p:sldId id="263" r:id="rId9"/>
    <p:sldId id="259" r:id="rId10"/>
    <p:sldId id="271" r:id="rId11"/>
    <p:sldId id="278" r:id="rId12"/>
    <p:sldId id="281" r:id="rId13"/>
    <p:sldId id="276" r:id="rId14"/>
    <p:sldId id="283" r:id="rId15"/>
    <p:sldId id="258" r:id="rId16"/>
    <p:sldId id="268" r:id="rId17"/>
    <p:sldId id="269" r:id="rId18"/>
    <p:sldId id="282" r:id="rId19"/>
    <p:sldId id="287" r:id="rId20"/>
    <p:sldId id="279" r:id="rId2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101" autoAdjust="0"/>
  </p:normalViewPr>
  <p:slideViewPr>
    <p:cSldViewPr>
      <p:cViewPr varScale="1">
        <p:scale>
          <a:sx n="86" d="100"/>
          <a:sy n="86" d="100"/>
        </p:scale>
        <p:origin x="-149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Высокий уровень финансово-экономических представлений</c:v>
                </c:pt>
              </c:strCache>
            </c:strRef>
          </c:tx>
          <c:invertIfNegative val="0"/>
          <c:cat>
            <c:strRef>
              <c:f>Лист1!$A$2:$A$3</c:f>
              <c:strCache>
                <c:ptCount val="2"/>
                <c:pt idx="0">
                  <c:v>До реализации раздела "Уроки финансовой грамотности"</c:v>
                </c:pt>
                <c:pt idx="1">
                  <c:v>После реализации раздела "Уроки финансовой грамотности"</c:v>
                </c:pt>
              </c:strCache>
            </c:strRef>
          </c:cat>
          <c:val>
            <c:numRef>
              <c:f>Лист1!$B$2:$B$3</c:f>
              <c:numCache>
                <c:formatCode>General</c:formatCode>
                <c:ptCount val="2"/>
                <c:pt idx="0">
                  <c:v>0</c:v>
                </c:pt>
                <c:pt idx="1">
                  <c:v>30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Средний уровень финансово-экономических представлений</c:v>
                </c:pt>
              </c:strCache>
            </c:strRef>
          </c:tx>
          <c:invertIfNegative val="0"/>
          <c:cat>
            <c:strRef>
              <c:f>Лист1!$A$2:$A$3</c:f>
              <c:strCache>
                <c:ptCount val="2"/>
                <c:pt idx="0">
                  <c:v>До реализации раздела "Уроки финансовой грамотности"</c:v>
                </c:pt>
                <c:pt idx="1">
                  <c:v>После реализации раздела "Уроки финансовой грамотности"</c:v>
                </c:pt>
              </c:strCache>
            </c:strRef>
          </c:cat>
          <c:val>
            <c:numRef>
              <c:f>Лист1!$C$2:$C$3</c:f>
              <c:numCache>
                <c:formatCode>General</c:formatCode>
                <c:ptCount val="2"/>
                <c:pt idx="0">
                  <c:v>40</c:v>
                </c:pt>
                <c:pt idx="1">
                  <c:v>60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Низкий уровень финансово-экономических представлений</c:v>
                </c:pt>
              </c:strCache>
            </c:strRef>
          </c:tx>
          <c:invertIfNegative val="0"/>
          <c:cat>
            <c:strRef>
              <c:f>Лист1!$A$2:$A$3</c:f>
              <c:strCache>
                <c:ptCount val="2"/>
                <c:pt idx="0">
                  <c:v>До реализации раздела "Уроки финансовой грамотности"</c:v>
                </c:pt>
                <c:pt idx="1">
                  <c:v>После реализации раздела "Уроки финансовой грамотности"</c:v>
                </c:pt>
              </c:strCache>
            </c:strRef>
          </c:cat>
          <c:val>
            <c:numRef>
              <c:f>Лист1!$D$2:$D$3</c:f>
              <c:numCache>
                <c:formatCode>General</c:formatCode>
                <c:ptCount val="2"/>
                <c:pt idx="0">
                  <c:v>60</c:v>
                </c:pt>
                <c:pt idx="1">
                  <c:v>10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cylinder"/>
        <c:axId val="93393280"/>
        <c:axId val="93394816"/>
        <c:axId val="0"/>
      </c:bar3DChart>
      <c:catAx>
        <c:axId val="93393280"/>
        <c:scaling>
          <c:orientation val="minMax"/>
        </c:scaling>
        <c:delete val="0"/>
        <c:axPos val="b"/>
        <c:majorTickMark val="out"/>
        <c:minorTickMark val="none"/>
        <c:tickLblPos val="nextTo"/>
        <c:crossAx val="93394816"/>
        <c:crosses val="autoZero"/>
        <c:auto val="1"/>
        <c:lblAlgn val="ctr"/>
        <c:lblOffset val="100"/>
        <c:noMultiLvlLbl val="0"/>
      </c:catAx>
      <c:valAx>
        <c:axId val="93394816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93393280"/>
        <c:crosses val="autoZero"/>
        <c:crossBetween val="between"/>
      </c:valAx>
    </c:plotArea>
    <c:legend>
      <c:legendPos val="r"/>
      <c:layout/>
      <c:overlay val="0"/>
    </c:legend>
    <c:plotVisOnly val="1"/>
    <c:dispBlanksAs val="gap"/>
    <c:showDLblsOverMax val="0"/>
  </c:chart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8B204DC-E1BF-4C40-B208-5DB0A8D90C6D}" type="datetimeFigureOut">
              <a:rPr lang="ru-RU" smtClean="0"/>
              <a:t>18.12.2020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DA9501B-F010-4891-85DF-9BAE2830155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4210120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807090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119191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148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18.12.2020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947844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18.12.2020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620976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18.12.2020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571295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18.12.2020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267022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18.12.2020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654713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18.12.2020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149065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618198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98462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18.12.2020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878206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jpeg"/><Relationship Id="rId3" Type="http://schemas.openxmlformats.org/officeDocument/2006/relationships/image" Target="../media/image9.jpeg"/><Relationship Id="rId7" Type="http://schemas.openxmlformats.org/officeDocument/2006/relationships/image" Target="../media/image13.jpeg"/><Relationship Id="rId12" Type="http://schemas.openxmlformats.org/officeDocument/2006/relationships/image" Target="../media/image18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2.jpeg"/><Relationship Id="rId11" Type="http://schemas.openxmlformats.org/officeDocument/2006/relationships/image" Target="../media/image17.png"/><Relationship Id="rId5" Type="http://schemas.openxmlformats.org/officeDocument/2006/relationships/image" Target="../media/image11.jpeg"/><Relationship Id="rId10" Type="http://schemas.openxmlformats.org/officeDocument/2006/relationships/image" Target="../media/image16.jpeg"/><Relationship Id="rId4" Type="http://schemas.openxmlformats.org/officeDocument/2006/relationships/image" Target="../media/image10.jpeg"/><Relationship Id="rId9" Type="http://schemas.openxmlformats.org/officeDocument/2006/relationships/image" Target="../media/image15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3" Type="http://schemas.openxmlformats.org/officeDocument/2006/relationships/image" Target="../media/image22.png"/><Relationship Id="rId7" Type="http://schemas.openxmlformats.org/officeDocument/2006/relationships/image" Target="../media/image26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5.png"/><Relationship Id="rId11" Type="http://schemas.openxmlformats.org/officeDocument/2006/relationships/image" Target="../media/image30.png"/><Relationship Id="rId5" Type="http://schemas.openxmlformats.org/officeDocument/2006/relationships/image" Target="../media/image24.png"/><Relationship Id="rId10" Type="http://schemas.openxmlformats.org/officeDocument/2006/relationships/image" Target="../media/image29.png"/><Relationship Id="rId4" Type="http://schemas.openxmlformats.org/officeDocument/2006/relationships/image" Target="../media/image23.png"/><Relationship Id="rId9" Type="http://schemas.openxmlformats.org/officeDocument/2006/relationships/image" Target="../media/image28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35.jpeg"/><Relationship Id="rId4" Type="http://schemas.openxmlformats.org/officeDocument/2006/relationships/image" Target="../media/image34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png"/><Relationship Id="rId13" Type="http://schemas.openxmlformats.org/officeDocument/2006/relationships/image" Target="../media/image49.png"/><Relationship Id="rId18" Type="http://schemas.openxmlformats.org/officeDocument/2006/relationships/image" Target="../media/image54.png"/><Relationship Id="rId3" Type="http://schemas.openxmlformats.org/officeDocument/2006/relationships/image" Target="../media/image39.png"/><Relationship Id="rId7" Type="http://schemas.openxmlformats.org/officeDocument/2006/relationships/image" Target="../media/image43.png"/><Relationship Id="rId12" Type="http://schemas.openxmlformats.org/officeDocument/2006/relationships/image" Target="../media/image48.png"/><Relationship Id="rId17" Type="http://schemas.openxmlformats.org/officeDocument/2006/relationships/image" Target="../media/image53.jpeg"/><Relationship Id="rId2" Type="http://schemas.openxmlformats.org/officeDocument/2006/relationships/image" Target="../media/image38.png"/><Relationship Id="rId16" Type="http://schemas.openxmlformats.org/officeDocument/2006/relationships/image" Target="../media/image52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42.png"/><Relationship Id="rId11" Type="http://schemas.openxmlformats.org/officeDocument/2006/relationships/image" Target="../media/image47.png"/><Relationship Id="rId5" Type="http://schemas.openxmlformats.org/officeDocument/2006/relationships/image" Target="../media/image41.png"/><Relationship Id="rId15" Type="http://schemas.openxmlformats.org/officeDocument/2006/relationships/image" Target="../media/image51.jpeg"/><Relationship Id="rId10" Type="http://schemas.openxmlformats.org/officeDocument/2006/relationships/image" Target="../media/image46.png"/><Relationship Id="rId19" Type="http://schemas.openxmlformats.org/officeDocument/2006/relationships/image" Target="../media/image55.png"/><Relationship Id="rId4" Type="http://schemas.openxmlformats.org/officeDocument/2006/relationships/image" Target="../media/image40.png"/><Relationship Id="rId9" Type="http://schemas.openxmlformats.org/officeDocument/2006/relationships/image" Target="../media/image45.png"/><Relationship Id="rId14" Type="http://schemas.openxmlformats.org/officeDocument/2006/relationships/image" Target="../media/image50.jpe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2.jpeg"/><Relationship Id="rId3" Type="http://schemas.openxmlformats.org/officeDocument/2006/relationships/image" Target="../media/image57.jpeg"/><Relationship Id="rId7" Type="http://schemas.openxmlformats.org/officeDocument/2006/relationships/image" Target="../media/image61.jpe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60.png"/><Relationship Id="rId5" Type="http://schemas.openxmlformats.org/officeDocument/2006/relationships/image" Target="../media/image59.jpeg"/><Relationship Id="rId4" Type="http://schemas.openxmlformats.org/officeDocument/2006/relationships/image" Target="../media/image58.jpeg"/><Relationship Id="rId9" Type="http://schemas.openxmlformats.org/officeDocument/2006/relationships/image" Target="../media/image6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png"/><Relationship Id="rId2" Type="http://schemas.openxmlformats.org/officeDocument/2006/relationships/image" Target="../media/image64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67.png"/><Relationship Id="rId4" Type="http://schemas.openxmlformats.org/officeDocument/2006/relationships/image" Target="../media/image66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pn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11560" y="188640"/>
            <a:ext cx="7772400" cy="1470025"/>
          </a:xfrm>
        </p:spPr>
        <p:txBody>
          <a:bodyPr>
            <a:normAutofit fontScale="90000"/>
          </a:bodyPr>
          <a:lstStyle/>
          <a:p>
            <a:r>
              <a:rPr lang="ru-RU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Обучение финансовой грамотности     в старшем дошкольном возрасте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619672" y="5733256"/>
            <a:ext cx="6400800" cy="960512"/>
          </a:xfrm>
        </p:spPr>
        <p:txBody>
          <a:bodyPr>
            <a:normAutofit fontScale="77500" lnSpcReduction="20000"/>
          </a:bodyPr>
          <a:lstStyle/>
          <a:p>
            <a:r>
              <a:rPr lang="ru-RU" sz="2800" dirty="0" smtClean="0">
                <a:solidFill>
                  <a:srgbClr val="7030A0"/>
                </a:solidFill>
              </a:rPr>
              <a:t>Автор: Баннова Ольга Юрьевна, педагог дополнительного образования МБУДО ЦТ с. Чехов</a:t>
            </a:r>
            <a:endParaRPr lang="ru-RU" sz="2800" dirty="0">
              <a:solidFill>
                <a:srgbClr val="7030A0"/>
              </a:solidFill>
            </a:endParaRPr>
          </a:p>
        </p:txBody>
      </p:sp>
      <p:pic>
        <p:nvPicPr>
          <p:cNvPr id="4" name="Picture 2" descr="ÐÐ°ÑÑÐ¸Ð½ÐºÐ¸ Ð¿Ð¾ Ð·Ð°Ð¿ÑÐ¾ÑÑ ÐºÐ°ÑÑÐ¸Ð½ÐºÐ¸ Ð´ÐµÑÐ¸ Ð¸ Ð´ÐµÐ½ÑÐ³Ð¸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1844824"/>
            <a:ext cx="6488550" cy="3463264"/>
          </a:xfrm>
          <a:prstGeom prst="rect">
            <a:avLst/>
          </a:prstGeom>
          <a:gradFill flip="none" rotWithShape="1">
            <a:gsLst>
              <a:gs pos="0">
                <a:schemeClr val="accent1">
                  <a:shade val="30000"/>
                  <a:satMod val="115000"/>
                </a:schemeClr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path path="circle">
              <a:fillToRect l="100000" t="100000"/>
            </a:path>
            <a:tileRect r="-100000" b="-100000"/>
          </a:gradFill>
          <a:extLst/>
        </p:spPr>
      </p:pic>
    </p:spTree>
    <p:extLst>
      <p:ext uri="{BB962C8B-B14F-4D97-AF65-F5344CB8AC3E}">
        <p14:creationId xmlns:p14="http://schemas.microsoft.com/office/powerpoint/2010/main" val="19457034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504" y="44624"/>
            <a:ext cx="8928992" cy="6813376"/>
          </a:xfrm>
          <a:ln w="38100">
            <a:solidFill>
              <a:srgbClr val="C00000"/>
            </a:solidFill>
          </a:ln>
        </p:spPr>
        <p:txBody>
          <a:bodyPr>
            <a:normAutofit fontScale="90000"/>
          </a:bodyPr>
          <a:lstStyle/>
          <a:p>
            <a:r>
              <a:rPr lang="ru-RU" sz="3100" b="1" dirty="0"/>
              <a:t>Распоряжение Правительства РФ от 25 сентября 2017 г. № 2039-р </a:t>
            </a:r>
            <a:r>
              <a:rPr lang="ru-RU" sz="3100" b="1" dirty="0" smtClean="0"/>
              <a:t/>
            </a:r>
            <a:br>
              <a:rPr lang="ru-RU" sz="3100" b="1" dirty="0" smtClean="0"/>
            </a:br>
            <a:r>
              <a:rPr lang="ru-RU" sz="3100" b="1" dirty="0" smtClean="0"/>
              <a:t/>
            </a:r>
            <a:br>
              <a:rPr lang="ru-RU" sz="3100" b="1" dirty="0" smtClean="0"/>
            </a:br>
            <a:r>
              <a:rPr lang="ru-RU" sz="3100" b="1" dirty="0" smtClean="0"/>
              <a:t>Национальная стратегия повышения финансовой грамотности на </a:t>
            </a:r>
            <a:r>
              <a:rPr lang="ru-RU" sz="3100" b="1" dirty="0"/>
              <a:t>2017 - 2023 гг</a:t>
            </a:r>
            <a:r>
              <a:rPr lang="ru-RU" sz="3100" b="1" dirty="0" smtClean="0"/>
              <a:t>.</a:t>
            </a:r>
            <a:br>
              <a:rPr lang="ru-RU" sz="3100" b="1" dirty="0" smtClean="0"/>
            </a:br>
            <a:r>
              <a:rPr lang="ru-RU" sz="3100" b="1" dirty="0" smtClean="0"/>
              <a:t/>
            </a:r>
            <a:br>
              <a:rPr lang="ru-RU" sz="3100" b="1" dirty="0" smtClean="0"/>
            </a:br>
            <a:r>
              <a:rPr lang="ru-RU" sz="3100" b="1" dirty="0"/>
              <a:t>Проект «Содействие повышению уровня финансовой грамотности населения и развитию финансового образования в Российской Федерации</a:t>
            </a:r>
            <a:r>
              <a:rPr lang="ru-RU" sz="3100" b="1" dirty="0" smtClean="0"/>
              <a:t>»</a:t>
            </a:r>
            <a:br>
              <a:rPr lang="ru-RU" sz="3100" b="1" dirty="0" smtClean="0"/>
            </a:br>
            <a:r>
              <a:rPr lang="ru-RU" sz="2400" b="1" dirty="0"/>
              <a:t/>
            </a:r>
            <a:br>
              <a:rPr lang="ru-RU" sz="2400" b="1" dirty="0"/>
            </a:br>
            <a:r>
              <a:rPr lang="ru-RU" sz="2700" b="1" dirty="0"/>
              <a:t>Для формирования компетенций в сфере финансовой грамотности необходимо продолжить разработку и внедрение образовательных программ повышения финансовой грамотности для </a:t>
            </a:r>
            <a:r>
              <a:rPr lang="ru-RU" sz="2700" b="1" dirty="0">
                <a:solidFill>
                  <a:srgbClr val="C00000"/>
                </a:solidFill>
              </a:rPr>
              <a:t>дошкольного</a:t>
            </a:r>
            <a:r>
              <a:rPr lang="ru-RU" sz="2700" b="1" dirty="0"/>
              <a:t>, начального общего, основного общего, среднего общего, среднего профессионального и высшего образования, </a:t>
            </a:r>
            <a:br>
              <a:rPr lang="ru-RU" sz="2700" b="1" dirty="0"/>
            </a:br>
            <a:r>
              <a:rPr lang="ru-RU" sz="2700" b="1" dirty="0"/>
              <a:t>а также для </a:t>
            </a:r>
            <a:r>
              <a:rPr lang="ru-RU" sz="2700" b="1" dirty="0">
                <a:solidFill>
                  <a:srgbClr val="C00000"/>
                </a:solidFill>
              </a:rPr>
              <a:t>дополнительного образования.</a:t>
            </a:r>
            <a:r>
              <a:rPr lang="ru-RU" sz="2700" b="1" dirty="0"/>
              <a:t> </a:t>
            </a:r>
          </a:p>
        </p:txBody>
      </p:sp>
      <p:sp>
        <p:nvSpPr>
          <p:cNvPr id="4" name="Стрелка вниз 3"/>
          <p:cNvSpPr/>
          <p:nvPr/>
        </p:nvSpPr>
        <p:spPr>
          <a:xfrm>
            <a:off x="4438809" y="1109641"/>
            <a:ext cx="288032" cy="36004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Стрелка вниз 4"/>
          <p:cNvSpPr/>
          <p:nvPr/>
        </p:nvSpPr>
        <p:spPr>
          <a:xfrm>
            <a:off x="4439468" y="2284643"/>
            <a:ext cx="287373" cy="34349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Стрелка вниз 5"/>
          <p:cNvSpPr/>
          <p:nvPr/>
        </p:nvSpPr>
        <p:spPr>
          <a:xfrm>
            <a:off x="4438809" y="3974204"/>
            <a:ext cx="287373" cy="36004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338351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504" y="0"/>
            <a:ext cx="9036496" cy="2204864"/>
          </a:xfrm>
        </p:spPr>
        <p:txBody>
          <a:bodyPr>
            <a:normAutofit fontScale="90000"/>
          </a:bodyPr>
          <a:lstStyle/>
          <a:p>
            <a:r>
              <a:rPr lang="ru-RU" sz="3600" b="1" dirty="0" smtClean="0"/>
              <a:t>ДООП </a:t>
            </a:r>
            <a:r>
              <a:rPr lang="ru-RU" sz="3600" b="1" dirty="0"/>
              <a:t>«Играя, познаем мир</a:t>
            </a:r>
            <a:r>
              <a:rPr lang="ru-RU" sz="3600" b="1" dirty="0" smtClean="0"/>
              <a:t>» </a:t>
            </a:r>
            <a:br>
              <a:rPr lang="ru-RU" sz="3600" b="1" dirty="0" smtClean="0"/>
            </a:br>
            <a:r>
              <a:rPr lang="ru-RU" sz="1800" b="1" dirty="0" smtClean="0"/>
              <a:t>социально-педагогической направленности</a:t>
            </a:r>
            <a:r>
              <a:rPr lang="ru-RU" sz="3600" b="1" dirty="0" smtClean="0"/>
              <a:t/>
            </a:r>
            <a:br>
              <a:rPr lang="ru-RU" sz="3600" b="1" dirty="0" smtClean="0"/>
            </a:br>
            <a:r>
              <a:rPr lang="ru-RU" sz="3600" b="1" dirty="0" smtClean="0"/>
              <a:t/>
            </a:r>
            <a:br>
              <a:rPr lang="ru-RU" sz="3600" b="1" dirty="0" smtClean="0"/>
            </a:br>
            <a:r>
              <a:rPr lang="ru-RU" sz="3600" b="1" dirty="0" smtClean="0"/>
              <a:t>Раздел </a:t>
            </a:r>
            <a:r>
              <a:rPr lang="ru-RU" sz="2000" b="1" dirty="0" smtClean="0"/>
              <a:t>(16 ЧАСОВ):   </a:t>
            </a:r>
            <a:r>
              <a:rPr lang="ru-RU" sz="3600" b="1" dirty="0"/>
              <a:t>«Уроки финансовой грамотности</a:t>
            </a:r>
            <a:r>
              <a:rPr lang="ru-RU" sz="3600" b="1" dirty="0" smtClean="0"/>
              <a:t>»</a:t>
            </a:r>
            <a:br>
              <a:rPr lang="ru-RU" sz="3600" b="1" dirty="0" smtClean="0"/>
            </a:br>
            <a:endParaRPr lang="ru-RU" sz="36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1916832"/>
            <a:ext cx="4644008" cy="4824536"/>
          </a:xfrm>
        </p:spPr>
        <p:txBody>
          <a:bodyPr>
            <a:normAutofit fontScale="25000" lnSpcReduction="20000"/>
          </a:bodyPr>
          <a:lstStyle/>
          <a:p>
            <a:pPr lvl="0"/>
            <a:r>
              <a:rPr lang="ru-RU" sz="7200" b="1" dirty="0"/>
              <a:t>Товары и услуги. </a:t>
            </a:r>
          </a:p>
          <a:p>
            <a:pPr lvl="0"/>
            <a:r>
              <a:rPr lang="ru-RU" sz="7200" b="1" dirty="0"/>
              <a:t>Что такое деньги? Наличные деньги. Виды наличных денег: </a:t>
            </a:r>
            <a:r>
              <a:rPr lang="ru-RU" sz="7200" b="1" dirty="0" smtClean="0"/>
              <a:t>купюры, </a:t>
            </a:r>
            <a:r>
              <a:rPr lang="ru-RU" sz="7200" b="1" dirty="0"/>
              <a:t>монеты. </a:t>
            </a:r>
          </a:p>
          <a:p>
            <a:pPr lvl="0"/>
            <a:r>
              <a:rPr lang="ru-RU" sz="7200" b="1" dirty="0"/>
              <a:t>Деньги в нашей стране. Географическое путешествие с деньгами (города России на денежных купюрах).  </a:t>
            </a:r>
          </a:p>
          <a:p>
            <a:pPr lvl="0"/>
            <a:r>
              <a:rPr lang="ru-RU" sz="7200" b="1" dirty="0"/>
              <a:t>Что такое банк и безналичные деньги? </a:t>
            </a:r>
          </a:p>
          <a:p>
            <a:pPr marL="0" lvl="0" indent="0">
              <a:buNone/>
            </a:pPr>
            <a:r>
              <a:rPr lang="ru-RU" sz="7200" b="1" dirty="0"/>
              <a:t>Как обращаться с пластиковой картой.</a:t>
            </a:r>
          </a:p>
          <a:p>
            <a:pPr lvl="0"/>
            <a:r>
              <a:rPr lang="ru-RU" sz="7200" b="1" dirty="0"/>
              <a:t>Цена и стоимость. </a:t>
            </a:r>
          </a:p>
          <a:p>
            <a:pPr lvl="0"/>
            <a:r>
              <a:rPr lang="ru-RU" sz="7200" b="1" dirty="0"/>
              <a:t>Что такое спрос. </a:t>
            </a:r>
            <a:r>
              <a:rPr lang="ru-RU" sz="7200" b="1" dirty="0" smtClean="0"/>
              <a:t>Реклама</a:t>
            </a:r>
            <a:r>
              <a:rPr lang="ru-RU" sz="7200" b="1" dirty="0"/>
              <a:t>. </a:t>
            </a:r>
          </a:p>
          <a:p>
            <a:pPr lvl="0"/>
            <a:r>
              <a:rPr lang="ru-RU" sz="7200" b="1" dirty="0"/>
              <a:t>Работа и зарплата. </a:t>
            </a:r>
          </a:p>
          <a:p>
            <a:pPr lvl="0"/>
            <a:r>
              <a:rPr lang="ru-RU" sz="7200" b="1" dirty="0"/>
              <a:t>Семейный бюджет. </a:t>
            </a:r>
            <a:r>
              <a:rPr lang="ru-RU" sz="7200" b="1" dirty="0" smtClean="0"/>
              <a:t>Доходы </a:t>
            </a:r>
            <a:r>
              <a:rPr lang="ru-RU" sz="7200" b="1" dirty="0"/>
              <a:t>и расходы. </a:t>
            </a:r>
          </a:p>
          <a:p>
            <a:pPr lvl="0"/>
            <a:r>
              <a:rPr lang="ru-RU" sz="7200" b="1" dirty="0"/>
              <a:t>Потребности и возможности. </a:t>
            </a:r>
          </a:p>
          <a:p>
            <a:pPr lvl="0"/>
            <a:r>
              <a:rPr lang="ru-RU" sz="7200" b="1" dirty="0"/>
              <a:t>Умение экономить.  </a:t>
            </a:r>
            <a:r>
              <a:rPr lang="ru-RU" sz="7200" b="1" dirty="0" smtClean="0"/>
              <a:t>Учимся </a:t>
            </a:r>
            <a:r>
              <a:rPr lang="ru-RU" sz="7200" b="1" dirty="0"/>
              <a:t>тратить деньги. </a:t>
            </a:r>
          </a:p>
          <a:p>
            <a:pPr lvl="0"/>
            <a:r>
              <a:rPr lang="ru-RU" sz="7200" b="1" dirty="0"/>
              <a:t>Что важнее денег? </a:t>
            </a:r>
          </a:p>
          <a:p>
            <a:pPr lvl="0"/>
            <a:r>
              <a:rPr lang="ru-RU" sz="7200" b="1" dirty="0"/>
              <a:t>Обобщающее повторение.</a:t>
            </a:r>
          </a:p>
          <a:p>
            <a:pPr marL="0" indent="0">
              <a:buNone/>
            </a:pPr>
            <a:r>
              <a:rPr lang="ru-RU" b="1" dirty="0"/>
              <a:t/>
            </a:r>
            <a:br>
              <a:rPr lang="ru-RU" b="1" dirty="0"/>
            </a:br>
            <a:r>
              <a:rPr lang="ru-RU" b="1" dirty="0"/>
              <a:t/>
            </a:r>
            <a:br>
              <a:rPr lang="ru-RU" b="1" dirty="0"/>
            </a:br>
            <a:r>
              <a:rPr lang="ru-RU" b="1" dirty="0"/>
              <a:t/>
            </a:r>
            <a:br>
              <a:rPr lang="ru-RU" b="1" dirty="0"/>
            </a:br>
            <a:r>
              <a:rPr lang="ru-RU" b="1" dirty="0"/>
              <a:t/>
            </a:r>
            <a:br>
              <a:rPr lang="ru-RU" b="1" dirty="0"/>
            </a:br>
            <a:r>
              <a:rPr lang="ru-RU" b="1" dirty="0"/>
              <a:t/>
            </a:r>
            <a:br>
              <a:rPr lang="ru-RU" b="1" dirty="0"/>
            </a:br>
            <a:r>
              <a:rPr lang="ru-RU" b="1" dirty="0"/>
              <a:t/>
            </a:r>
            <a:br>
              <a:rPr lang="ru-RU" b="1" dirty="0"/>
            </a:br>
            <a:endParaRPr lang="ru-RU" dirty="0"/>
          </a:p>
        </p:txBody>
      </p:sp>
      <p:sp>
        <p:nvSpPr>
          <p:cNvPr id="4" name="Стрелка вниз 3"/>
          <p:cNvSpPr/>
          <p:nvPr/>
        </p:nvSpPr>
        <p:spPr>
          <a:xfrm>
            <a:off x="4422874" y="836712"/>
            <a:ext cx="360040" cy="28803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Стрелка вниз 4"/>
          <p:cNvSpPr/>
          <p:nvPr/>
        </p:nvSpPr>
        <p:spPr>
          <a:xfrm>
            <a:off x="4427984" y="1727849"/>
            <a:ext cx="432048" cy="28803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84" y="3541562"/>
            <a:ext cx="4655815" cy="32002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054305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32656"/>
            <a:ext cx="8229600" cy="1296144"/>
          </a:xfrm>
        </p:spPr>
        <p:txBody>
          <a:bodyPr>
            <a:noAutofit/>
          </a:bodyPr>
          <a:lstStyle/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Тема «Что такое деньги»</a:t>
            </a:r>
            <a:br>
              <a:rPr lang="ru-RU" sz="24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Цель: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познакомить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с понятием «деньги», зачем они нужны, с видами денежных знаков, деньгами в нашей стране, с понятиями «наличные» и «безналичные» деньги.</a:t>
            </a:r>
            <a:br>
              <a:rPr lang="ru-RU" sz="2400" dirty="0">
                <a:latin typeface="Times New Roman" pitchFamily="18" charset="0"/>
                <a:cs typeface="Times New Roman" pitchFamily="18" charset="0"/>
              </a:rPr>
            </a:b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47461832"/>
              </p:ext>
            </p:extLst>
          </p:nvPr>
        </p:nvGraphicFramePr>
        <p:xfrm>
          <a:off x="886066" y="1630717"/>
          <a:ext cx="7776863" cy="522728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7776863"/>
              </a:tblGrid>
              <a:tr h="522728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  Поставь  знак  «</a:t>
                      </a:r>
                      <a:r>
                        <a:rPr lang="ru-RU" sz="20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больше»  </a:t>
                      </a:r>
                      <a:r>
                        <a:rPr lang="ru-RU" sz="20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&gt;,  «</a:t>
                      </a:r>
                      <a:r>
                        <a:rPr lang="ru-RU" sz="20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меньше» </a:t>
                      </a:r>
                      <a:r>
                        <a:rPr lang="ru-RU" sz="20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2000" b="1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&lt;</a:t>
                      </a:r>
                      <a:r>
                        <a:rPr lang="ru-RU" sz="20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или  «</a:t>
                      </a:r>
                      <a:r>
                        <a:rPr lang="ru-RU" sz="20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равно» </a:t>
                      </a:r>
                      <a:r>
                        <a:rPr lang="ru-RU" sz="20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=</a:t>
                      </a:r>
                      <a:endParaRPr lang="ru-RU" sz="20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       </a:t>
                      </a:r>
                      <a:r>
                        <a:rPr lang="en-US" sz="1100" dirty="0">
                          <a:effectLst/>
                        </a:rPr>
                        <a:t>                      </a:t>
                      </a:r>
                      <a:r>
                        <a:rPr lang="en-US" sz="4800" dirty="0">
                          <a:effectLst/>
                        </a:rPr>
                        <a:t>&lt;</a:t>
                      </a:r>
                      <a:endParaRPr lang="ru-RU" sz="1100" dirty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</a:rPr>
                        <a:t>                 </a:t>
                      </a:r>
                      <a:r>
                        <a:rPr lang="ru-RU" sz="1100" dirty="0" smtClean="0">
                          <a:effectLst/>
                        </a:rPr>
                        <a:t>                                                                                </a:t>
                      </a:r>
                      <a:r>
                        <a:rPr lang="en-US" sz="1100" dirty="0" smtClean="0">
                          <a:effectLst/>
                        </a:rPr>
                        <a:t>                                       </a:t>
                      </a:r>
                      <a:r>
                        <a:rPr lang="ru-RU" sz="1100" dirty="0" smtClean="0">
                          <a:effectLst/>
                        </a:rPr>
                        <a:t> </a:t>
                      </a:r>
                      <a:endParaRPr lang="ru-RU" sz="1100" dirty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  </a:t>
                      </a:r>
                      <a:r>
                        <a:rPr lang="ru-RU" sz="4800" dirty="0">
                          <a:effectLst/>
                        </a:rPr>
                        <a:t> </a:t>
                      </a:r>
                      <a:r>
                        <a:rPr lang="ru-RU" sz="1100" dirty="0">
                          <a:effectLst/>
                        </a:rPr>
                        <a:t> </a:t>
                      </a:r>
                      <a:r>
                        <a:rPr lang="en-US" sz="1100" dirty="0">
                          <a:effectLst/>
                        </a:rPr>
                        <a:t>                                               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pic>
        <p:nvPicPr>
          <p:cNvPr id="3076" name="Рисунок 54" descr="Описание: ÐÐ°ÑÑÐ¸Ð½ÐºÐ¸ Ð¿Ð¾ Ð·Ð°Ð¿ÑÐ¾ÑÑ ÐºÐ°ÑÑÐ¸Ð½ÐºÐ° ÐºÑÐ¿ÑÑÑ Ð² Ð¿ÑÑÑ ÑÑÑÑÑ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2667" y="3617822"/>
            <a:ext cx="3341517" cy="1467362"/>
          </a:xfrm>
          <a:prstGeom prst="rect">
            <a:avLst/>
          </a:prstGeom>
          <a:noFill/>
          <a:ln w="9525">
            <a:solidFill>
              <a:srgbClr val="974706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Рисунок 72" descr="Описание: ÐÐ°ÑÑÐ¸Ð½ÐºÐ¸ Ð¿Ð¾ Ð·Ð°Ð¿ÑÐ¾ÑÑ ÐºÐ°ÑÑÐ¸Ð½ÐºÐ¸ Ð´ÐµÐ½ÐµÐ¶Ð½ÑÑ Ð·Ð½Ð°ÐºÐ¾Ð²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78092" y="2026180"/>
            <a:ext cx="3316808" cy="1440160"/>
          </a:xfrm>
          <a:prstGeom prst="rect">
            <a:avLst/>
          </a:prstGeom>
          <a:noFill/>
          <a:ln w="9525">
            <a:solidFill>
              <a:srgbClr val="31849B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Рисунок 73" descr="Описание: ÐÐ°ÑÑÐ¸Ð½ÐºÐ¸ Ð¿Ð¾ Ð·Ð°Ð¿ÑÐ¾ÑÑ ÐºÐ°ÑÑÐ¸Ð½ÐºÐ° ÐºÑÐ¿ÑÑÑ Ð² ÑÑÐ¾ ÑÑÐ±Ð»ÐµÐ¹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2026180"/>
            <a:ext cx="3340577" cy="14401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Рисунок 36" descr="Описание: ÐÐ¾ÑÐ¾Ð¶ÐµÐµ Ð¸Ð·Ð¾Ð±ÑÐ°Ð¶ÐµÐ½Ð¸Ðµ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78092" y="3632247"/>
            <a:ext cx="3316807" cy="14529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Рисунок 1" descr="Описание: ÐÐ¾ÑÐ¾Ð¶ÐµÐµ Ð¸Ð·Ð¾Ð±ÑÐ°Ð¶ÐµÐ½Ð¸Ðµ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9590" y="5313240"/>
            <a:ext cx="3318741" cy="1428663"/>
          </a:xfrm>
          <a:prstGeom prst="rect">
            <a:avLst/>
          </a:prstGeom>
          <a:noFill/>
          <a:ln w="9525">
            <a:solidFill>
              <a:srgbClr val="31849B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3" name="Рисунок 41" descr="Описание: ÐÐ¾ÑÐ¾Ð¶ÐµÐµ Ð¸Ð·Ð¾Ð±ÑÐ°Ð¶ÐµÐ½Ð¸Ðµ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5337333"/>
            <a:ext cx="3202910" cy="1378051"/>
          </a:xfrm>
          <a:prstGeom prst="rect">
            <a:avLst/>
          </a:prstGeom>
          <a:noFill/>
          <a:ln w="9525">
            <a:solidFill>
              <a:srgbClr val="31849B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060866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570186"/>
          </a:xfrm>
        </p:spPr>
        <p:txBody>
          <a:bodyPr>
            <a:noAutofit/>
          </a:bodyPr>
          <a:lstStyle/>
          <a:p>
            <a:r>
              <a:rPr lang="ru-RU" sz="2000" b="1" dirty="0" smtClean="0"/>
              <a:t>Игра «Сказочные услуги и товары»</a:t>
            </a: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b="1" dirty="0" smtClean="0"/>
              <a:t>Цель</a:t>
            </a:r>
            <a:r>
              <a:rPr lang="ru-RU" sz="2000" dirty="0"/>
              <a:t>:</a:t>
            </a:r>
            <a:r>
              <a:rPr lang="ru-RU" sz="2000" dirty="0" smtClean="0"/>
              <a:t> </a:t>
            </a:r>
            <a:r>
              <a:rPr lang="ru-RU" sz="2000" b="1" dirty="0"/>
              <a:t>з</a:t>
            </a:r>
            <a:r>
              <a:rPr lang="ru-RU" sz="2000" b="1" dirty="0" smtClean="0"/>
              <a:t>акрепить </a:t>
            </a:r>
            <a:r>
              <a:rPr lang="ru-RU" sz="2000" b="1" dirty="0"/>
              <a:t>сведения о том, что такое услуги и товары, показать, что они встречаются не только в реальной жизни, но и в сказках. </a:t>
            </a:r>
            <a:r>
              <a:rPr lang="ru-RU" sz="2000" b="1" dirty="0" smtClean="0"/>
              <a:t/>
            </a:r>
            <a:br>
              <a:rPr lang="ru-RU" sz="2000" b="1" dirty="0" smtClean="0"/>
            </a:br>
            <a:r>
              <a:rPr lang="ru-RU" sz="2000" dirty="0" smtClean="0"/>
              <a:t>Материал: таблички «Услуги», «Товары»; сюжетные картинки сказочных персонажей.</a:t>
            </a:r>
            <a:r>
              <a:rPr lang="ru-RU" sz="2000" dirty="0"/>
              <a:t/>
            </a:r>
            <a:br>
              <a:rPr lang="ru-RU" sz="2000" dirty="0"/>
            </a:br>
            <a:endParaRPr lang="ru-RU" sz="2000" dirty="0"/>
          </a:p>
        </p:txBody>
      </p:sp>
      <p:pic>
        <p:nvPicPr>
          <p:cNvPr id="1026" name="Picture 2" descr="ÐÐ°ÑÑÐ¸Ð½ÐºÐ¸ Ð¿Ð¾ Ð·Ð°Ð¿ÑÐ¾ÑÑ ÐºÐ°ÑÑÐ¸Ð½ÐºÐ¸ Ð¸Ð· ÑÐºÐ°Ð·ÐºÐ¸ Ð¾ ÑÑÐ±Ð°ÐºÐµ Ð¸ ÑÑÐ±ÐºÐµ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712" y="5261845"/>
            <a:ext cx="2503489" cy="16022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ÐÐ°ÑÑÐ¸Ð½ÐºÐ¸ Ð¿Ð¾ Ð·Ð°Ð¿ÑÐ¾ÑÑ ÐºÐ°ÑÑÐ¸Ð½ÐºÐ¸ Ð¸Ð· ÑÐºÐ°Ð·ÐºÐ¸ ÐºÑÐ°ÑÐ½Ð°Ñ ÑÐ°Ð¿Ð¾ÑÐºÐ°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713" y="3328172"/>
            <a:ext cx="1661999" cy="19336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ÐÐ°ÑÑÐ¸Ð½ÐºÐ¸ Ð¿Ð¾ Ð·Ð°Ð¿ÑÐ¾ÑÑ ÐºÐ°ÑÑÐ¸Ð½ÐºÐ¸ Ð¸Ð· ÑÐºÐ°Ð·ÐºÐ¸ Ð°Ð¹Ð±Ð¾Ð»Ð¸Ñ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81582" y="4661138"/>
            <a:ext cx="1944216" cy="20219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ÐÐ°ÑÑÐ¸Ð½ÐºÐ¸ Ð¿Ð¾ Ð·Ð°Ð¿ÑÐ¾ÑÑ ÐºÐ°ÑÑÐ¸Ð½ÐºÐ¸ Ð²Ð¸Ð½ÑÐ¸ÐºÐ° Ð¸ ÑÐ¿ÑÐ½ÑÐ¸ÐºÐ° Ð¸Ð· ÑÐºÐ°Ð·ÐºÐ¸ Ð½ÐµÐ·Ð½Ð°Ð¹ÐºÐ°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1" y="4678509"/>
            <a:ext cx="1383544" cy="19410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ÐÐ°ÑÑÐ¸Ð½ÐºÐ¸ Ð¿Ð¾ Ð·Ð°Ð¿ÑÐ¾ÑÑ ÐºÐ°ÑÑÐ¸Ð½ÐºÐ¸ Ð¿Ð¾ÑÑÐ°Ð»ÑÐ¾Ð½Ð° Ð¿ÐµÑÐºÐ¸Ð½Ð°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1691" y="4830086"/>
            <a:ext cx="1442797" cy="17895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AutoShape 12" descr="ÐÐ°ÑÑÐ¸Ð½ÐºÐ¸ Ð¿Ð¾ Ð·Ð°Ð¿ÑÐ¾ÑÑ ÐºÐ°ÑÑÐ¸Ð½ÐºÐ¸ Ð¸Ð· ÑÐºÐ°Ð·ÐºÐ¸ Ð¼Ð°ÑÐµÐ½ÑÐºÐ° Ð¸ Ð¼ÐµÐ´Ð²ÐµÐ´Ñ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4" name="AutoShape 14" descr="ÐÐ°ÑÑÐ¸Ð½ÐºÐ¸ Ð¿Ð¾ Ð·Ð°Ð¿ÑÐ¾ÑÑ ÐºÐ°ÑÑÐ¸Ð½ÐºÐ¸ Ð¸Ð· ÑÐºÐ°Ð·ÐºÐ¸ Ð¼Ð°ÑÐµÐ½ÑÐºÐ° Ð¸ Ð¼ÐµÐ´Ð²ÐµÐ´Ñ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040" name="Picture 16" descr="ÐÐ°ÑÑÐ¸Ð½ÐºÐ¸ Ð¿Ð¾ Ð·Ð°Ð¿ÑÐ¾ÑÑ ÐºÐ°ÑÑÐ¸Ð½ÐºÐ¸ Ð¸Ð· ÑÐºÐ°Ð·ÐºÐ¸ Ð¼Ð°ÑÐµÐ½ÑÐºÐ° Ð¸ Ð¼ÐµÐ´Ð²ÐµÐ´Ñ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264" y="3035286"/>
            <a:ext cx="2064038" cy="14018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2" name="Picture 18" descr="ÐÐ°ÑÑÐ¸Ð½ÐºÐ¸ Ð¿Ð¾ Ð·Ð°Ð¿ÑÐ¾ÑÑ ÐºÐ°ÑÑÐ¸Ð½ÐºÐ¸ Ð¸Ð· ÑÐºÐ°Ð·ÐºÐ¸ ÐºÑÑÐ¾ÑÐºÐ° ÑÑÐ±Ð°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7" y="3035286"/>
            <a:ext cx="2145284" cy="15170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4" name="Picture 20" descr="ÐÐ¾ÑÐ¾Ð¶ÐµÐµ Ð¸Ð·Ð¾Ð±ÑÐ°Ð¶ÐµÐ½Ð¸Ðµ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1936" y="2235041"/>
            <a:ext cx="2368570" cy="16004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6" name="Picture 22" descr="ÐÐ°ÑÑÐ¸Ð½ÐºÐ¸ Ð¿Ð¾ Ð·Ð°Ð¿ÑÐ¾ÑÑ ÐºÐ°ÑÑÐ¸Ð½ÐºÐ¸ Ð¸Ð· ÑÐºÐ°Ð·ÐºÐ¸ ÐºÐ¾Ñ Ð² ÑÐ°Ð¿Ð¾Ð³Ð°Ñ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575" y="1688222"/>
            <a:ext cx="2146315" cy="14600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8" name="Picture 24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55071" y="2023820"/>
            <a:ext cx="1885950" cy="485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49" name="Picture 25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91821" y="4052304"/>
            <a:ext cx="1828800" cy="447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090305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860032" y="116632"/>
            <a:ext cx="4176464" cy="2376264"/>
          </a:xfrm>
        </p:spPr>
        <p:txBody>
          <a:bodyPr>
            <a:normAutofit/>
          </a:bodyPr>
          <a:lstStyle/>
          <a:p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Логические задачи к теме 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«Цена и стоимость»</a:t>
            </a:r>
            <a:br>
              <a:rPr lang="ru-RU" sz="2400" b="1" dirty="0"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Цель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: формирование понятий «цена», «стоимость»,  какие факторы оказывают влияние на стоимость товара</a:t>
            </a:r>
            <a:endParaRPr lang="ru-RU" sz="2400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404664"/>
            <a:ext cx="4648200" cy="29718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920" y="4005064"/>
            <a:ext cx="5114925" cy="27051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807834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1800" b="1" dirty="0"/>
              <a:t>Игра «Что дешевле</a:t>
            </a:r>
            <a:r>
              <a:rPr lang="en-US" sz="1800" b="1" dirty="0" smtClean="0"/>
              <a:t>?</a:t>
            </a:r>
            <a:r>
              <a:rPr lang="ru-RU" sz="1800" b="1" dirty="0" smtClean="0"/>
              <a:t> Что дороже</a:t>
            </a:r>
            <a:r>
              <a:rPr lang="en-US" sz="1800" b="1" dirty="0" smtClean="0"/>
              <a:t>?</a:t>
            </a:r>
            <a:r>
              <a:rPr lang="ru-RU" sz="1800" b="1" dirty="0" smtClean="0"/>
              <a:t>»</a:t>
            </a:r>
            <a:r>
              <a:rPr lang="ru-RU" sz="1800" dirty="0"/>
              <a:t/>
            </a:r>
            <a:br>
              <a:rPr lang="ru-RU" sz="1800" dirty="0"/>
            </a:br>
            <a:r>
              <a:rPr lang="ru-RU" sz="1800" b="1" dirty="0"/>
              <a:t>Цель: сформировать умение ориентироваться в цене товаров, устанавливать ассортимент  (товаров) по цене; подбор товаров от самого дешевого до самого дорогого и наоборот (сериационные ряды), нахождение товаров, одинаковых по цене.</a:t>
            </a:r>
            <a:endParaRPr lang="ru-RU" sz="1800" dirty="0"/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50415568"/>
              </p:ext>
            </p:extLst>
          </p:nvPr>
        </p:nvGraphicFramePr>
        <p:xfrm>
          <a:off x="167176" y="1628800"/>
          <a:ext cx="8928992" cy="158417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8928992"/>
              </a:tblGrid>
              <a:tr h="158417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pic>
        <p:nvPicPr>
          <p:cNvPr id="5129" name="Picture 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942" y="1844824"/>
            <a:ext cx="936104" cy="9283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8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1959" y="1851833"/>
            <a:ext cx="924988" cy="924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7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2759" y="1855843"/>
            <a:ext cx="914010" cy="9063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6" name="Picture 6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764" y="1870492"/>
            <a:ext cx="898776" cy="9063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5" name="Picture 3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3402" y="1857851"/>
            <a:ext cx="923846" cy="9316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7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13359" y="1815278"/>
            <a:ext cx="966136" cy="9661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8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5759" y="1827884"/>
            <a:ext cx="950309" cy="9423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2" name="Picture 10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1524" y="1845310"/>
            <a:ext cx="936104" cy="9361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1" name="Picture 9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00392" y="1858529"/>
            <a:ext cx="888063" cy="9036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5604480"/>
              </p:ext>
            </p:extLst>
          </p:nvPr>
        </p:nvGraphicFramePr>
        <p:xfrm>
          <a:off x="1200512" y="3595908"/>
          <a:ext cx="6660515" cy="3084755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330575"/>
                <a:gridCol w="3329940"/>
              </a:tblGrid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    </a:t>
                      </a:r>
                      <a:r>
                        <a:rPr lang="ru-RU" sz="1100" dirty="0" smtClean="0">
                          <a:effectLst/>
                        </a:rPr>
                        <a:t>                                       </a:t>
                      </a:r>
                      <a:r>
                        <a:rPr lang="en-US" sz="7200" dirty="0" smtClean="0">
                          <a:effectLst/>
                        </a:rPr>
                        <a:t>&lt; </a:t>
                      </a:r>
                      <a:r>
                        <a:rPr lang="ru-RU" sz="1100" dirty="0" smtClean="0">
                          <a:effectLst/>
                        </a:rPr>
                        <a:t>                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</a:rPr>
                        <a:t>       </a:t>
                      </a:r>
                      <a:r>
                        <a:rPr lang="ru-RU" sz="1100" dirty="0">
                          <a:effectLst/>
                        </a:rPr>
                        <a:t>  </a:t>
                      </a:r>
                      <a:r>
                        <a:rPr lang="ru-RU" sz="1100" dirty="0" smtClean="0">
                          <a:effectLst/>
                        </a:rPr>
                        <a:t>                                   </a:t>
                      </a:r>
                      <a:r>
                        <a:rPr lang="en-US" sz="7200" dirty="0" smtClean="0">
                          <a:effectLst/>
                        </a:rPr>
                        <a:t>&lt;</a:t>
                      </a:r>
                      <a:r>
                        <a:rPr lang="ru-RU" sz="1100" dirty="0" smtClean="0">
                          <a:effectLst/>
                        </a:rPr>
                        <a:t>      </a:t>
                      </a:r>
                      <a:endParaRPr lang="ru-RU" sz="1100" dirty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 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143731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  </a:t>
                      </a:r>
                      <a:r>
                        <a:rPr lang="en-US" sz="1100" dirty="0">
                          <a:effectLst/>
                        </a:rPr>
                        <a:t>  </a:t>
                      </a:r>
                      <a:r>
                        <a:rPr lang="ru-RU" sz="1100" dirty="0" smtClean="0">
                          <a:effectLst/>
                        </a:rPr>
                        <a:t>                                    </a:t>
                      </a:r>
                      <a:r>
                        <a:rPr lang="en-US" sz="1100" dirty="0" smtClean="0">
                          <a:effectLst/>
                        </a:rPr>
                        <a:t>  </a:t>
                      </a:r>
                      <a:r>
                        <a:rPr lang="en-US" sz="7200" dirty="0">
                          <a:effectLst/>
                        </a:rPr>
                        <a:t>&gt;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ru-RU" sz="1100" dirty="0">
                          <a:effectLst/>
                        </a:rPr>
                        <a:t>       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      </a:t>
                      </a:r>
                      <a:r>
                        <a:rPr lang="ru-RU" sz="1100" dirty="0" smtClean="0">
                          <a:effectLst/>
                        </a:rPr>
                        <a:t>                                      </a:t>
                      </a:r>
                      <a:r>
                        <a:rPr lang="en-US" sz="7200" dirty="0" smtClean="0">
                          <a:effectLst/>
                        </a:rPr>
                        <a:t>&lt;</a:t>
                      </a:r>
                      <a:r>
                        <a:rPr lang="ru-RU" sz="1100" dirty="0" smtClean="0">
                          <a:effectLst/>
                        </a:rPr>
                        <a:t>       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pic>
        <p:nvPicPr>
          <p:cNvPr id="5146" name="Picture 4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6048" y="3904481"/>
            <a:ext cx="1133475" cy="1123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45" name="Picture 25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56805" y="3904480"/>
            <a:ext cx="1152525" cy="1152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44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05325" y="3904481"/>
            <a:ext cx="1152525" cy="1152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43" name="Picture 23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856" y="5363167"/>
            <a:ext cx="1133475" cy="1123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42" name="Picture 9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19861" y="5377278"/>
            <a:ext cx="1085850" cy="1104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41" name="Picture 8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99133" y="3918768"/>
            <a:ext cx="1133475" cy="1123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40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05325" y="5373216"/>
            <a:ext cx="1152525" cy="1143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9" name="Picture 10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9608" y="5363167"/>
            <a:ext cx="1143000" cy="1143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36227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91264" cy="2578298"/>
          </a:xfrm>
        </p:spPr>
        <p:txBody>
          <a:bodyPr>
            <a:normAutofit fontScale="90000"/>
          </a:bodyPr>
          <a:lstStyle/>
          <a:p>
            <a:pPr algn="just"/>
            <a:r>
              <a:rPr lang="ru-RU" sz="3100" dirty="0">
                <a:latin typeface="Times New Roman" pitchFamily="18" charset="0"/>
                <a:cs typeface="Times New Roman" pitchFamily="18" charset="0"/>
              </a:rPr>
              <a:t>Игра </a:t>
            </a:r>
            <a:r>
              <a:rPr lang="ru-RU" sz="3100" dirty="0" smtClean="0">
                <a:latin typeface="Times New Roman" pitchFamily="18" charset="0"/>
                <a:cs typeface="Times New Roman" pitchFamily="18" charset="0"/>
              </a:rPr>
              <a:t>к </a:t>
            </a:r>
            <a:r>
              <a:rPr lang="ru-RU" sz="3100" b="1" dirty="0" smtClean="0">
                <a:latin typeface="Times New Roman" pitchFamily="18" charset="0"/>
                <a:cs typeface="Times New Roman" pitchFamily="18" charset="0"/>
              </a:rPr>
              <a:t>теме «Товары и услуги» </a:t>
            </a:r>
            <a:r>
              <a:rPr lang="ru-RU" sz="3100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sz="3100" b="1" dirty="0" smtClean="0">
                <a:latin typeface="Times New Roman" pitchFamily="18" charset="0"/>
                <a:cs typeface="Times New Roman" pitchFamily="18" charset="0"/>
              </a:rPr>
              <a:t>«Найди </a:t>
            </a:r>
            <a:r>
              <a:rPr lang="ru-RU" sz="3100" b="1" dirty="0">
                <a:latin typeface="Times New Roman" pitchFamily="18" charset="0"/>
                <a:cs typeface="Times New Roman" pitchFamily="18" charset="0"/>
              </a:rPr>
              <a:t>ошибку»</a:t>
            </a:r>
            <a:r>
              <a:rPr lang="ru-RU" sz="31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100" dirty="0">
                <a:latin typeface="Times New Roman" pitchFamily="18" charset="0"/>
                <a:cs typeface="Times New Roman" pitchFamily="18" charset="0"/>
              </a:rPr>
            </a:br>
            <a:r>
              <a:rPr lang="ru-RU" sz="3100" dirty="0">
                <a:latin typeface="Times New Roman" pitchFamily="18" charset="0"/>
                <a:cs typeface="Times New Roman" pitchFamily="18" charset="0"/>
              </a:rPr>
              <a:t>Картинки с изображением товаров и услуг прикреплены на магнитной доске </a:t>
            </a:r>
            <a:r>
              <a:rPr lang="ru-RU" sz="3100" dirty="0" smtClean="0">
                <a:latin typeface="Times New Roman" pitchFamily="18" charset="0"/>
                <a:cs typeface="Times New Roman" pitchFamily="18" charset="0"/>
              </a:rPr>
              <a:t>слева </a:t>
            </a:r>
            <a:r>
              <a:rPr lang="ru-RU" sz="3100" dirty="0">
                <a:latin typeface="Times New Roman" pitchFamily="18" charset="0"/>
                <a:cs typeface="Times New Roman" pitchFamily="18" charset="0"/>
              </a:rPr>
              <a:t>и справа под </a:t>
            </a:r>
            <a:r>
              <a:rPr lang="ru-RU" sz="3100" dirty="0" smtClean="0">
                <a:latin typeface="Times New Roman" pitchFamily="18" charset="0"/>
                <a:cs typeface="Times New Roman" pitchFamily="18" charset="0"/>
              </a:rPr>
              <a:t>табличками </a:t>
            </a:r>
            <a:r>
              <a:rPr lang="ru-RU" sz="3100" dirty="0">
                <a:latin typeface="Times New Roman" pitchFamily="18" charset="0"/>
                <a:cs typeface="Times New Roman" pitchFamily="18" charset="0"/>
              </a:rPr>
              <a:t>«Товары», «Услуги». Специально педагог делает 2 – 3 ошибки.  Дети находят эти ошибки, по очереди исправляют, получают бонусы.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>
                <a:latin typeface="Times New Roman" pitchFamily="18" charset="0"/>
                <a:cs typeface="Times New Roman" pitchFamily="18" charset="0"/>
              </a:rPr>
            </a:b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 descr="C:\Users\ADMIN\Desktop\объединение\игротека 1 год\Тема Уроки финансовой грамотности\IMG_20190314_112336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2708920"/>
            <a:ext cx="5256584" cy="39424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268296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96136" y="109828"/>
            <a:ext cx="3240360" cy="6547844"/>
          </a:xfrm>
        </p:spPr>
        <p:txBody>
          <a:bodyPr>
            <a:normAutofit fontScale="90000"/>
          </a:bodyPr>
          <a:lstStyle/>
          <a:p>
            <a:r>
              <a:rPr lang="ru-RU" sz="3600" b="1" dirty="0" smtClean="0"/>
              <a:t>Сюжетно-ролевая игра «Банк»</a:t>
            </a:r>
            <a:br>
              <a:rPr lang="ru-RU" sz="3600" b="1" dirty="0" smtClean="0"/>
            </a:br>
            <a:r>
              <a:rPr lang="ru-RU" sz="2800" b="1" dirty="0" smtClean="0"/>
              <a:t>Цель: закрепить понятия «наличные», «безналичные» деньги, пластиковая карта,</a:t>
            </a:r>
            <a:br>
              <a:rPr lang="ru-RU" sz="2800" b="1" dirty="0" smtClean="0"/>
            </a:br>
            <a:r>
              <a:rPr lang="ru-RU" sz="2800" b="1" dirty="0" smtClean="0"/>
              <a:t>понимание функции банкомата как аппарата </a:t>
            </a:r>
            <a:br>
              <a:rPr lang="ru-RU" sz="2800" b="1" dirty="0" smtClean="0"/>
            </a:br>
            <a:r>
              <a:rPr lang="ru-RU" sz="2800" b="1" dirty="0" smtClean="0"/>
              <a:t>для получения наличных денег.</a:t>
            </a:r>
            <a:endParaRPr lang="ru-RU" sz="2800" b="1" dirty="0"/>
          </a:p>
        </p:txBody>
      </p:sp>
      <p:pic>
        <p:nvPicPr>
          <p:cNvPr id="1027" name="Picture 3" descr="C:\Users\ADMIN\Desktop\объединение\игротека 1 год\Тема Уроки финансовой грамотности\IMG_20190313_113107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09828"/>
            <a:ext cx="2664296" cy="33123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Рисунок 3" descr="C:\Users\ADMIN\AppData\Local\Microsoft\Windows\Temporary Internet Files\Content.Word\IMG-20201123-WA0009.jpg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45680" y="3450501"/>
            <a:ext cx="2889250" cy="305054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Picture 2" descr="C:\Users\ADMIN\Desktop\объединение\игротека 1 год\Тема Уроки финансовой грамотности\IMG_20190313_113230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3746832"/>
            <a:ext cx="2571492" cy="2994536"/>
          </a:xfrm>
          <a:prstGeom prst="rect">
            <a:avLst/>
          </a:prstGeom>
          <a:noFill/>
          <a:extLst/>
        </p:spPr>
      </p:pic>
      <p:pic>
        <p:nvPicPr>
          <p:cNvPr id="6" name="Picture 2" descr="Картинки по запросу &quot;фото сбербанка&quot;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6670" y="404664"/>
            <a:ext cx="3030220" cy="1981835"/>
          </a:xfrm>
          <a:prstGeom prst="rect">
            <a:avLst/>
          </a:prstGeom>
          <a:noFill/>
          <a:extLst/>
        </p:spPr>
      </p:pic>
    </p:spTree>
    <p:extLst>
      <p:ext uri="{BB962C8B-B14F-4D97-AF65-F5344CB8AC3E}">
        <p14:creationId xmlns:p14="http://schemas.microsoft.com/office/powerpoint/2010/main" val="40090938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ADMIN\Desktop\IMG_20190903_143736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439659"/>
            <a:ext cx="4608512" cy="61446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ADMIN\Desktop\IMG_20190903_150533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454206"/>
            <a:ext cx="4068013" cy="61160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711752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6825" y="0"/>
            <a:ext cx="8997593" cy="1174094"/>
          </a:xfrm>
        </p:spPr>
        <p:txBody>
          <a:bodyPr>
            <a:normAutofit fontScale="90000"/>
          </a:bodyPr>
          <a:lstStyle/>
          <a:p>
            <a:r>
              <a:rPr lang="ru-RU" sz="3200" b="1" dirty="0" smtClean="0"/>
              <a:t>Игра «Что лучше продается</a:t>
            </a:r>
            <a:r>
              <a:rPr lang="en-US" sz="3200" b="1" dirty="0" smtClean="0"/>
              <a:t>?</a:t>
            </a:r>
            <a:r>
              <a:rPr lang="ru-RU" sz="3200" b="1" dirty="0" smtClean="0"/>
              <a:t>»</a:t>
            </a:r>
            <a:br>
              <a:rPr lang="ru-RU" sz="3200" b="1" dirty="0" smtClean="0"/>
            </a:br>
            <a:r>
              <a:rPr lang="ru-RU" sz="3200" b="1" dirty="0" smtClean="0"/>
              <a:t>Цель: </a:t>
            </a:r>
            <a:r>
              <a:rPr lang="ru-RU" sz="2700" b="1" dirty="0" smtClean="0"/>
              <a:t>закрепить знания детей о спросе на товар, о влиянии фактора сезонности (времени года) на реальный спрос.</a:t>
            </a:r>
            <a:endParaRPr lang="ru-RU" sz="2700" b="1" dirty="0"/>
          </a:p>
        </p:txBody>
      </p:sp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919" y="1428213"/>
            <a:ext cx="1286540" cy="12028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8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15626" y="1957387"/>
            <a:ext cx="1866900" cy="14716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9" name="Picture 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3177145"/>
            <a:ext cx="1189256" cy="12041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80" name="Picture 8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94968" y="1666357"/>
            <a:ext cx="1470471" cy="93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81" name="Picture 9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747" y="2712182"/>
            <a:ext cx="1495894" cy="11674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82" name="Picture 10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85550" y="3527091"/>
            <a:ext cx="1838168" cy="19442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83" name="Picture 11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84640" y="4056045"/>
            <a:ext cx="990600" cy="8143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84" name="Picture 12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6675" y="3254652"/>
            <a:ext cx="1048321" cy="10687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85" name="Picture 13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7976" y="5268280"/>
            <a:ext cx="849627" cy="12744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86" name="Picture 14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64738" y="3978418"/>
            <a:ext cx="1407964" cy="9669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87" name="Picture 15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638" y="4510828"/>
            <a:ext cx="1133079" cy="5903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88" name="Picture 16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47717" y="4499199"/>
            <a:ext cx="1208366" cy="5800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90" name="Picture 18" descr="ÐÐ°ÑÑÐ¸Ð½ÐºÐ¸ Ð¿Ð¾ Ð·Ð°Ð¿ÑÐ¾ÑÑ ÐºÐ°ÑÑÐ¸Ð½ÐºÐ¸ Ð»ÑÐ¶Ð¸ Ð´Ð»Ñ Ð´ÐµÑÐµÐ¹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77360" y="2972638"/>
            <a:ext cx="1345424" cy="18333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2" name="Picture 20" descr="ÐÐ°ÑÑÐ¸Ð½ÐºÐ¸ Ð¿Ð¾ Ð·Ð°Ð¿ÑÐ¾ÑÑ ÐºÐ°ÑÑÐ¸Ð½ÐºÐ¸ ÐºÐ¾Ð½ÑÐºÐ¸ Ð´Ð»Ñ Ð´ÐµÑÐµÐ¹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99026" y="5574120"/>
            <a:ext cx="1187395" cy="11873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4" name="Picture 22" descr="ÐÐ°ÑÑÐ¸Ð½ÐºÐ¸ Ð¿Ð¾ Ð·Ð°Ð¿ÑÐ¾ÑÑ ÐºÐ°ÑÑÐ¸Ð½ÐºÐ¸ Ð±Ð°Ð´Ð¼Ð¸Ð½ÑÐ¾Ð½ Ð´Ð»Ñ Ð´ÐµÑÐµÐ¹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825" y="5406954"/>
            <a:ext cx="1084159" cy="13545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6" name="Picture 24" descr="ÐÐ°ÑÑÐ¸Ð½ÐºÐ¸ Ð¿Ð¾ Ð·Ð°Ð¿ÑÐ¾ÑÑ ÐºÐ°ÑÑÐ¸Ð½ÐºÐ¸ ÑÐºÐµÐ¹ÑÐ±Ð¾ÑÐ´ Ð´Ð»Ñ Ð´ÐµÑÐµÐ¹"/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77360" y="5154287"/>
            <a:ext cx="1295180" cy="13884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7" name="Picture 25"/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38" y="1174094"/>
            <a:ext cx="2809875" cy="1914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98" name="Picture 26"/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7419" y="4953000"/>
            <a:ext cx="2667000" cy="1905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214950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/>
              <a:t>Загадки к теме «Уроки финансовой грамотности»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82593642"/>
              </p:ext>
            </p:extLst>
          </p:nvPr>
        </p:nvGraphicFramePr>
        <p:xfrm>
          <a:off x="179512" y="1268761"/>
          <a:ext cx="8856984" cy="540060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4428029"/>
                <a:gridCol w="4428955"/>
              </a:tblGrid>
              <a:tr h="65026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Все, что в жизни продается, </a:t>
                      </a:r>
                      <a:r>
                        <a:rPr lang="ru-RU" sz="1200" dirty="0" smtClean="0">
                          <a:effectLst/>
                        </a:rPr>
                        <a:t>Одинаково </a:t>
                      </a:r>
                      <a:r>
                        <a:rPr lang="ru-RU" sz="1200" dirty="0">
                          <a:effectLst/>
                        </a:rPr>
                        <a:t>зовется: 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И крупа, и самовар </a:t>
                      </a:r>
                      <a:r>
                        <a:rPr lang="ru-RU" sz="1200" baseline="0" dirty="0" smtClean="0">
                          <a:effectLst/>
                        </a:rPr>
                        <a:t> </a:t>
                      </a:r>
                      <a:r>
                        <a:rPr lang="ru-RU" sz="1200" dirty="0" smtClean="0">
                          <a:effectLst/>
                        </a:rPr>
                        <a:t>Называются</a:t>
                      </a:r>
                      <a:r>
                        <a:rPr lang="ru-RU" sz="1200" dirty="0">
                          <a:effectLst/>
                        </a:rPr>
                        <a:t>….                      </a:t>
                      </a:r>
                      <a:r>
                        <a:rPr lang="ru-RU" sz="1200" dirty="0" smtClean="0">
                          <a:effectLst/>
                        </a:rPr>
                        <a:t>            </a:t>
                      </a:r>
                      <a:r>
                        <a:rPr lang="ru-RU" sz="1200" dirty="0">
                          <a:effectLst/>
                        </a:rPr>
                        <a:t>(товар)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 </a:t>
                      </a:r>
                      <a:endParaRPr lang="ru-RU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5482" marR="3548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На товаре быть должна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 обязательно ….                       </a:t>
                      </a:r>
                      <a:r>
                        <a:rPr lang="ru-RU" sz="1200" dirty="0" smtClean="0">
                          <a:effectLst/>
                        </a:rPr>
                        <a:t>                                                </a:t>
                      </a:r>
                      <a:r>
                        <a:rPr lang="ru-RU" sz="1200" dirty="0">
                          <a:effectLst/>
                        </a:rPr>
                        <a:t>(цена) 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 </a:t>
                      </a:r>
                      <a:endParaRPr lang="ru-RU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5482" marR="35482" marT="0" marB="0"/>
                </a:tc>
              </a:tr>
              <a:tr h="65026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Коль трудился целый год, 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будет кругленький……                                            </a:t>
                      </a:r>
                      <a:r>
                        <a:rPr lang="ru-RU" sz="1200" dirty="0" smtClean="0">
                          <a:effectLst/>
                        </a:rPr>
                        <a:t>             </a:t>
                      </a:r>
                      <a:r>
                        <a:rPr lang="ru-RU" sz="1200" dirty="0">
                          <a:effectLst/>
                        </a:rPr>
                        <a:t>(доход) 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 </a:t>
                      </a:r>
                      <a:endParaRPr lang="ru-RU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5482" marR="3548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И врачу, и акробату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 выдают за труд……                   </a:t>
                      </a:r>
                      <a:r>
                        <a:rPr lang="ru-RU" sz="1200" dirty="0" smtClean="0">
                          <a:effectLst/>
                        </a:rPr>
                        <a:t>                                        </a:t>
                      </a:r>
                      <a:r>
                        <a:rPr lang="ru-RU" sz="1200" dirty="0">
                          <a:effectLst/>
                        </a:rPr>
                        <a:t>(зарплату)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 </a:t>
                      </a:r>
                      <a:endParaRPr lang="ru-RU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5482" marR="35482" marT="0" marB="0"/>
                </a:tc>
              </a:tr>
              <a:tr h="59259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Будут целыми как в танке,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 сбережения в вашем…  </a:t>
                      </a:r>
                      <a:r>
                        <a:rPr lang="ru-RU" sz="1200" dirty="0" smtClean="0">
                          <a:effectLst/>
                        </a:rPr>
                        <a:t>                                                     (</a:t>
                      </a:r>
                      <a:r>
                        <a:rPr lang="ru-RU" sz="1200" dirty="0">
                          <a:effectLst/>
                        </a:rPr>
                        <a:t>банке)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 </a:t>
                      </a:r>
                      <a:endParaRPr lang="ru-RU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5482" marR="35482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Из какого аппарата 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выдаётся нам зарплата?           </a:t>
                      </a:r>
                      <a:r>
                        <a:rPr lang="ru-RU" sz="1200" dirty="0" smtClean="0">
                          <a:effectLst/>
                        </a:rPr>
                        <a:t>                                     </a:t>
                      </a:r>
                      <a:r>
                        <a:rPr lang="ru-RU" sz="1200" dirty="0">
                          <a:effectLst/>
                        </a:rPr>
                        <a:t>(банкомат)</a:t>
                      </a:r>
                      <a:endParaRPr lang="ru-RU" sz="1200" dirty="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35482" marR="35482" marT="0" marB="0"/>
                </a:tc>
              </a:tr>
              <a:tr h="47768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В кошелек мы их кладем, С ними в магазин идем.                 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                                      </a:t>
                      </a:r>
                      <a:r>
                        <a:rPr lang="ru-RU" sz="1200" dirty="0" smtClean="0">
                          <a:effectLst/>
                        </a:rPr>
                        <a:t>                                                          </a:t>
                      </a:r>
                      <a:r>
                        <a:rPr lang="ru-RU" sz="1200" dirty="0">
                          <a:effectLst/>
                        </a:rPr>
                        <a:t>( Деньги)</a:t>
                      </a:r>
                      <a:endParaRPr lang="ru-RU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5482" marR="35482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Я кладу их не в платок, 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Я кладу их в кошелек</a:t>
                      </a:r>
                      <a:r>
                        <a:rPr lang="ru-RU" sz="1200" dirty="0" smtClean="0">
                          <a:effectLst/>
                        </a:rPr>
                        <a:t>.</a:t>
                      </a:r>
                      <a:r>
                        <a:rPr lang="ru-RU" sz="1200" baseline="0" dirty="0" smtClean="0">
                          <a:effectLst/>
                        </a:rPr>
                        <a:t>                                        </a:t>
                      </a:r>
                      <a:r>
                        <a:rPr lang="ru-RU" sz="1200" dirty="0" smtClean="0">
                          <a:effectLst/>
                        </a:rPr>
                        <a:t> </a:t>
                      </a:r>
                      <a:r>
                        <a:rPr lang="ru-RU" sz="1200" dirty="0">
                          <a:effectLst/>
                        </a:rPr>
                        <a:t>(Деньги, монеты)         </a:t>
                      </a:r>
                      <a:endParaRPr lang="ru-RU" sz="1200" dirty="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35482" marR="35482" marT="0" marB="0"/>
                </a:tc>
              </a:tr>
              <a:tr h="69230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Люди ходят на базар,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там дешевле весь…         </a:t>
                      </a:r>
                      <a:r>
                        <a:rPr lang="ru-RU" sz="1200" dirty="0" smtClean="0">
                          <a:effectLst/>
                        </a:rPr>
                        <a:t>                                                      </a:t>
                      </a:r>
                      <a:r>
                        <a:rPr lang="ru-RU" sz="1200" dirty="0">
                          <a:effectLst/>
                        </a:rPr>
                        <a:t>(товар)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 </a:t>
                      </a:r>
                      <a:endParaRPr lang="ru-RU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5482" marR="35482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Это крупный </a:t>
                      </a:r>
                      <a:r>
                        <a:rPr lang="ru-RU" sz="1200" dirty="0" smtClean="0">
                          <a:effectLst/>
                        </a:rPr>
                        <a:t>магазин,</a:t>
                      </a:r>
                      <a:r>
                        <a:rPr lang="ru-RU" sz="1200" baseline="0" dirty="0" smtClean="0">
                          <a:effectLst/>
                        </a:rPr>
                        <a:t>       </a:t>
                      </a:r>
                      <a:r>
                        <a:rPr lang="ru-RU" sz="1200" dirty="0" smtClean="0">
                          <a:effectLst/>
                        </a:rPr>
                        <a:t>У </a:t>
                      </a:r>
                      <a:r>
                        <a:rPr lang="ru-RU" sz="1200" dirty="0">
                          <a:effectLst/>
                        </a:rPr>
                        <a:t>него не счесть витрин.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Всё найдётся на </a:t>
                      </a:r>
                      <a:r>
                        <a:rPr lang="ru-RU" sz="1200" dirty="0" smtClean="0">
                          <a:effectLst/>
                        </a:rPr>
                        <a:t>прилавке.</a:t>
                      </a:r>
                      <a:r>
                        <a:rPr lang="ru-RU" sz="1200" baseline="0" dirty="0" smtClean="0">
                          <a:effectLst/>
                        </a:rPr>
                        <a:t>        </a:t>
                      </a:r>
                      <a:r>
                        <a:rPr lang="ru-RU" sz="1200" dirty="0" smtClean="0">
                          <a:effectLst/>
                        </a:rPr>
                        <a:t>От </a:t>
                      </a:r>
                      <a:r>
                        <a:rPr lang="ru-RU" sz="1200" dirty="0">
                          <a:effectLst/>
                        </a:rPr>
                        <a:t>одежды до булавки?  </a:t>
                      </a:r>
                      <a:r>
                        <a:rPr lang="ru-RU" sz="1200" dirty="0" smtClean="0">
                          <a:effectLst/>
                        </a:rPr>
                        <a:t>                 (</a:t>
                      </a:r>
                      <a:r>
                        <a:rPr lang="ru-RU" sz="1200" dirty="0">
                          <a:effectLst/>
                        </a:rPr>
                        <a:t>супермаркет)</a:t>
                      </a:r>
                      <a:endParaRPr lang="ru-RU" sz="1200" dirty="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35482" marR="35482" marT="0" marB="0"/>
                </a:tc>
              </a:tr>
              <a:tr h="59259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В наши дни не встретишь эту  </a:t>
                      </a:r>
                      <a:r>
                        <a:rPr lang="ru-RU" sz="1200" dirty="0" smtClean="0">
                          <a:effectLst/>
                        </a:rPr>
                        <a:t>Очень </a:t>
                      </a:r>
                      <a:r>
                        <a:rPr lang="ru-RU" sz="1200" dirty="0">
                          <a:effectLst/>
                        </a:rPr>
                        <a:t>малую монету, 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В сказках ты её найдёшь. </a:t>
                      </a:r>
                      <a:r>
                        <a:rPr lang="ru-RU" sz="1200" baseline="0" dirty="0" smtClean="0">
                          <a:effectLst/>
                        </a:rPr>
                        <a:t>  </a:t>
                      </a:r>
                      <a:r>
                        <a:rPr lang="ru-RU" sz="1200" dirty="0" smtClean="0">
                          <a:effectLst/>
                        </a:rPr>
                        <a:t>Денежка </a:t>
                      </a:r>
                      <a:r>
                        <a:rPr lang="ru-RU" sz="1200" dirty="0">
                          <a:effectLst/>
                        </a:rPr>
                        <a:t>зовётся… </a:t>
                      </a:r>
                      <a:r>
                        <a:rPr lang="ru-RU" sz="1200" dirty="0" smtClean="0">
                          <a:effectLst/>
                        </a:rPr>
                        <a:t>              </a:t>
                      </a:r>
                      <a:r>
                        <a:rPr lang="ru-RU" sz="1200" dirty="0">
                          <a:effectLst/>
                        </a:rPr>
                        <a:t>(грош)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 </a:t>
                      </a:r>
                      <a:endParaRPr lang="ru-RU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5482" marR="35482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Он финансовый факир, 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В банк к себе вас ждёт …  </a:t>
                      </a:r>
                      <a:r>
                        <a:rPr lang="ru-RU" sz="1200" dirty="0" smtClean="0">
                          <a:effectLst/>
                        </a:rPr>
                        <a:t>                                                 (</a:t>
                      </a:r>
                      <a:r>
                        <a:rPr lang="ru-RU" sz="1200" dirty="0">
                          <a:effectLst/>
                        </a:rPr>
                        <a:t>банкир)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 </a:t>
                      </a:r>
                      <a:endParaRPr lang="ru-RU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5482" marR="35482" marT="0" marB="0"/>
                </a:tc>
              </a:tr>
              <a:tr h="55970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Дядя Коля – нумизмат. Значит, каждый экспонат, Я скажу вам по секрету, Называется …             </a:t>
                      </a:r>
                      <a:r>
                        <a:rPr lang="ru-RU" sz="1200" baseline="0" dirty="0" smtClean="0">
                          <a:effectLst/>
                        </a:rPr>
                        <a:t>                           </a:t>
                      </a:r>
                      <a:r>
                        <a:rPr lang="ru-RU" sz="1200" dirty="0" smtClean="0">
                          <a:effectLst/>
                        </a:rPr>
                        <a:t>(</a:t>
                      </a:r>
                      <a:r>
                        <a:rPr lang="ru-RU" sz="1200" dirty="0">
                          <a:effectLst/>
                        </a:rPr>
                        <a:t>Монета)</a:t>
                      </a:r>
                      <a:endParaRPr lang="ru-RU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5482" marR="3548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Чтоб продукты потреблять, </a:t>
                      </a:r>
                      <a:r>
                        <a:rPr lang="ru-RU" sz="1200" dirty="0" smtClean="0">
                          <a:effectLst/>
                        </a:rPr>
                        <a:t>В </a:t>
                      </a:r>
                      <a:r>
                        <a:rPr lang="ru-RU" sz="1200" dirty="0">
                          <a:effectLst/>
                        </a:rPr>
                        <a:t>платьях модных щеголять</a:t>
                      </a:r>
                      <a:r>
                        <a:rPr lang="ru-RU" sz="1200" dirty="0" smtClean="0">
                          <a:effectLst/>
                        </a:rPr>
                        <a:t>,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</a:rPr>
                        <a:t> </a:t>
                      </a:r>
                      <a:r>
                        <a:rPr lang="ru-RU" sz="1200" dirty="0">
                          <a:effectLst/>
                        </a:rPr>
                        <a:t>Чтобы вкусно есть и пить, </a:t>
                      </a:r>
                      <a:r>
                        <a:rPr lang="ru-RU" sz="1200" baseline="0" dirty="0" smtClean="0">
                          <a:effectLst/>
                        </a:rPr>
                        <a:t>   </a:t>
                      </a:r>
                      <a:r>
                        <a:rPr lang="ru-RU" sz="1200" dirty="0" smtClean="0">
                          <a:effectLst/>
                        </a:rPr>
                        <a:t>Нужно </a:t>
                      </a:r>
                      <a:r>
                        <a:rPr lang="ru-RU" sz="1200" dirty="0">
                          <a:effectLst/>
                        </a:rPr>
                        <a:t>все это </a:t>
                      </a:r>
                      <a:r>
                        <a:rPr lang="ru-RU" sz="1200" dirty="0" smtClean="0">
                          <a:effectLst/>
                        </a:rPr>
                        <a:t>…</a:t>
                      </a:r>
                      <a:r>
                        <a:rPr lang="ru-RU" sz="1200" baseline="0" dirty="0" smtClean="0">
                          <a:effectLst/>
                        </a:rPr>
                        <a:t>              </a:t>
                      </a:r>
                      <a:r>
                        <a:rPr lang="ru-RU" sz="1200" dirty="0" smtClean="0">
                          <a:effectLst/>
                        </a:rPr>
                        <a:t>  </a:t>
                      </a:r>
                      <a:r>
                        <a:rPr lang="ru-RU" sz="1200" dirty="0">
                          <a:effectLst/>
                        </a:rPr>
                        <a:t>(Купить)</a:t>
                      </a:r>
                      <a:endParaRPr lang="ru-RU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5482" marR="35482" marT="0" marB="0"/>
                </a:tc>
              </a:tr>
              <a:tr h="59259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Дела у нас пойдут </a:t>
                      </a:r>
                      <a:r>
                        <a:rPr lang="ru-RU" sz="1200" dirty="0" err="1">
                          <a:effectLst/>
                        </a:rPr>
                        <a:t>налад</a:t>
                      </a:r>
                      <a:r>
                        <a:rPr lang="ru-RU" sz="1200" dirty="0">
                          <a:effectLst/>
                        </a:rPr>
                        <a:t>: 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мы в лучший банк внесли свой…  </a:t>
                      </a:r>
                      <a:r>
                        <a:rPr lang="ru-RU" sz="1200" dirty="0" smtClean="0">
                          <a:effectLst/>
                        </a:rPr>
                        <a:t>                                    (</a:t>
                      </a:r>
                      <a:r>
                        <a:rPr lang="ru-RU" sz="1200" dirty="0">
                          <a:effectLst/>
                        </a:rPr>
                        <a:t>вклад)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 </a:t>
                      </a:r>
                      <a:endParaRPr lang="ru-RU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5482" marR="35482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Приносить доходы стал,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В банке папин…  </a:t>
                      </a:r>
                      <a:r>
                        <a:rPr lang="ru-RU" sz="1200" dirty="0" smtClean="0">
                          <a:effectLst/>
                        </a:rPr>
                        <a:t>                                                                  </a:t>
                      </a:r>
                      <a:r>
                        <a:rPr lang="ru-RU" sz="1200" dirty="0">
                          <a:effectLst/>
                        </a:rPr>
                        <a:t>(капитал)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 </a:t>
                      </a:r>
                      <a:endParaRPr lang="ru-RU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5482" marR="35482" marT="0" marB="0"/>
                </a:tc>
              </a:tr>
              <a:tr h="59259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Как ребёнка нет без мамы, 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Торговли  нету без… </a:t>
                      </a:r>
                      <a:r>
                        <a:rPr lang="ru-RU" sz="1200" dirty="0" smtClean="0">
                          <a:effectLst/>
                        </a:rPr>
                        <a:t>                                                       (</a:t>
                      </a:r>
                      <a:r>
                        <a:rPr lang="ru-RU" sz="1200" dirty="0">
                          <a:effectLst/>
                        </a:rPr>
                        <a:t>рекламы)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 </a:t>
                      </a:r>
                      <a:endParaRPr lang="ru-RU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5482" marR="35482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На рубль-копейки, </a:t>
                      </a:r>
                      <a:r>
                        <a:rPr lang="ru-RU" sz="1200" baseline="0" dirty="0" smtClean="0">
                          <a:effectLst/>
                        </a:rPr>
                        <a:t>   </a:t>
                      </a:r>
                      <a:r>
                        <a:rPr lang="ru-RU" sz="1200" dirty="0" smtClean="0">
                          <a:effectLst/>
                        </a:rPr>
                        <a:t>На </a:t>
                      </a:r>
                      <a:r>
                        <a:rPr lang="ru-RU" sz="1200" dirty="0">
                          <a:effectLst/>
                        </a:rPr>
                        <a:t>доллары-центы </a:t>
                      </a:r>
                    </a:p>
                    <a:p>
                      <a:pPr>
                        <a:spcAft>
                          <a:spcPts val="750"/>
                        </a:spcAft>
                      </a:pPr>
                      <a:r>
                        <a:rPr lang="ru-RU" sz="1200" dirty="0">
                          <a:effectLst/>
                        </a:rPr>
                        <a:t>Бегут-набегают в банке…  </a:t>
                      </a:r>
                      <a:r>
                        <a:rPr lang="ru-RU" sz="1200" dirty="0" smtClean="0">
                          <a:effectLst/>
                        </a:rPr>
                        <a:t>                                                </a:t>
                      </a:r>
                      <a:r>
                        <a:rPr lang="ru-RU" sz="1200" dirty="0">
                          <a:effectLst/>
                        </a:rPr>
                        <a:t>(проценты)</a:t>
                      </a:r>
                      <a:endParaRPr lang="ru-RU" sz="1200" dirty="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35482" marR="35482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840117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417638"/>
          </a:xfrm>
        </p:spPr>
        <p:txBody>
          <a:bodyPr>
            <a:normAutofit fontScale="90000"/>
          </a:bodyPr>
          <a:lstStyle/>
          <a:p>
            <a:r>
              <a:rPr lang="ru-RU" sz="4000" b="1" dirty="0" smtClean="0"/>
              <a:t>Словесная игра </a:t>
            </a:r>
            <a:r>
              <a:rPr lang="ru-RU" sz="4000" b="1" dirty="0" smtClean="0">
                <a:solidFill>
                  <a:schemeClr val="accent1">
                    <a:lumMod val="75000"/>
                  </a:schemeClr>
                </a:solidFill>
              </a:rPr>
              <a:t>«Наоборот»</a:t>
            </a:r>
            <a:br>
              <a:rPr lang="ru-RU" sz="4000" b="1" dirty="0" smtClean="0">
                <a:solidFill>
                  <a:schemeClr val="accent1">
                    <a:lumMod val="75000"/>
                  </a:schemeClr>
                </a:solidFill>
              </a:rPr>
            </a:br>
            <a:r>
              <a:rPr lang="ru-RU" sz="2800" b="1" dirty="0" smtClean="0"/>
              <a:t>Цель: активизация и пополнение словаря по теме «Финансовая грамотность»</a:t>
            </a:r>
            <a:endParaRPr lang="ru-RU" b="1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1043608" y="1196752"/>
            <a:ext cx="6048672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b="1" dirty="0">
                <a:solidFill>
                  <a:schemeClr val="accent1">
                    <a:lumMod val="75000"/>
                  </a:schemeClr>
                </a:solidFill>
                <a:effectLst>
                  <a:reflection blurRad="6350" stA="55000" endA="50" endPos="85000" dist="60007" dir="5400000" sy="-100000" algn="bl" rotWithShape="0"/>
                </a:effectLst>
              </a:rPr>
              <a:t>Д</a:t>
            </a:r>
            <a:r>
              <a:rPr lang="ru-RU" sz="3600" b="1" dirty="0" smtClean="0">
                <a:solidFill>
                  <a:schemeClr val="accent1">
                    <a:lumMod val="75000"/>
                  </a:schemeClr>
                </a:solidFill>
                <a:effectLst>
                  <a:reflection blurRad="6350" stA="55000" endA="50" endPos="85000" dist="60007" dir="5400000" sy="-100000" algn="bl" rotWithShape="0"/>
                </a:effectLst>
              </a:rPr>
              <a:t>орого </a:t>
            </a:r>
            <a:r>
              <a:rPr lang="ru-RU" sz="3600" b="1" dirty="0">
                <a:effectLst>
                  <a:reflection blurRad="6350" stA="55000" endA="50" endPos="85000" dist="60007" dir="5400000" sy="-100000" algn="bl" rotWithShape="0"/>
                </a:effectLst>
              </a:rPr>
              <a:t>– </a:t>
            </a:r>
            <a:r>
              <a:rPr lang="ru-RU" sz="3600" b="1" dirty="0">
                <a:solidFill>
                  <a:srgbClr val="0070C0"/>
                </a:solidFill>
                <a:effectLst>
                  <a:reflection blurRad="6350" stA="55000" endA="50" endPos="85000" dist="60007" dir="5400000" sy="-100000" algn="bl" rotWithShape="0"/>
                </a:effectLst>
              </a:rPr>
              <a:t>дешево,</a:t>
            </a:r>
            <a:r>
              <a:rPr lang="ru-RU" sz="3600" b="1" dirty="0">
                <a:effectLst>
                  <a:reflection blurRad="6350" stA="55000" endA="50" endPos="85000" dist="60007" dir="5400000" sy="-100000" algn="bl" rotWithShape="0"/>
                </a:effectLst>
              </a:rPr>
              <a:t> </a:t>
            </a:r>
            <a:endParaRPr lang="ru-RU" sz="3600" b="1" dirty="0" smtClean="0">
              <a:effectLst>
                <a:reflection blurRad="6350" stA="55000" endA="50" endPos="85000" dist="60007" dir="5400000" sy="-100000" algn="bl" rotWithShape="0"/>
              </a:effectLst>
            </a:endParaRPr>
          </a:p>
          <a:p>
            <a:endParaRPr lang="ru-RU" sz="3600" b="1" dirty="0" smtClean="0">
              <a:effectLst>
                <a:reflection blurRad="6350" stA="55000" endA="50" endPos="85000" dist="60007" dir="5400000" sy="-100000" algn="bl" rotWithShape="0"/>
              </a:effectLst>
            </a:endParaRPr>
          </a:p>
          <a:p>
            <a:r>
              <a:rPr lang="ru-RU" sz="3600" b="1" dirty="0" smtClean="0">
                <a:solidFill>
                  <a:schemeClr val="accent1">
                    <a:lumMod val="75000"/>
                  </a:schemeClr>
                </a:solidFill>
                <a:effectLst>
                  <a:reflection blurRad="6350" stA="55000" endA="50" endPos="85000" dist="60007" dir="5400000" sy="-100000" algn="bl" rotWithShape="0"/>
                </a:effectLst>
              </a:rPr>
              <a:t>покупатель</a:t>
            </a:r>
            <a:r>
              <a:rPr lang="ru-RU" sz="3600" b="1" dirty="0" smtClean="0">
                <a:effectLst>
                  <a:reflection blurRad="6350" stA="55000" endA="50" endPos="85000" dist="60007" dir="5400000" sy="-100000" algn="bl" rotWithShape="0"/>
                </a:effectLst>
              </a:rPr>
              <a:t> </a:t>
            </a:r>
            <a:r>
              <a:rPr lang="ru-RU" sz="3600" b="1" dirty="0">
                <a:effectLst>
                  <a:reflection blurRad="6350" stA="55000" endA="50" endPos="85000" dist="60007" dir="5400000" sy="-100000" algn="bl" rotWithShape="0"/>
                </a:effectLst>
              </a:rPr>
              <a:t>– </a:t>
            </a:r>
            <a:r>
              <a:rPr lang="ru-RU" sz="3600" b="1" dirty="0">
                <a:solidFill>
                  <a:srgbClr val="0070C0"/>
                </a:solidFill>
                <a:effectLst>
                  <a:reflection blurRad="6350" stA="55000" endA="50" endPos="85000" dist="60007" dir="5400000" sy="-100000" algn="bl" rotWithShape="0"/>
                </a:effectLst>
              </a:rPr>
              <a:t>продавец, </a:t>
            </a:r>
            <a:endParaRPr lang="ru-RU" sz="3600" b="1" dirty="0" smtClean="0">
              <a:solidFill>
                <a:srgbClr val="0070C0"/>
              </a:solidFill>
              <a:effectLst>
                <a:reflection blurRad="6350" stA="55000" endA="50" endPos="85000" dist="60007" dir="5400000" sy="-100000" algn="bl" rotWithShape="0"/>
              </a:effectLst>
            </a:endParaRPr>
          </a:p>
          <a:p>
            <a:endParaRPr lang="ru-RU" sz="3600" b="1" dirty="0" smtClean="0">
              <a:effectLst>
                <a:reflection blurRad="6350" stA="55000" endA="50" endPos="85000" dist="60007" dir="5400000" sy="-100000" algn="bl" rotWithShape="0"/>
              </a:effectLst>
            </a:endParaRPr>
          </a:p>
          <a:p>
            <a:r>
              <a:rPr lang="ru-RU" sz="3600" b="1" dirty="0" smtClean="0">
                <a:solidFill>
                  <a:schemeClr val="accent1">
                    <a:lumMod val="75000"/>
                  </a:schemeClr>
                </a:solidFill>
                <a:effectLst>
                  <a:reflection blurRad="6350" stA="55000" endA="50" endPos="85000" dist="60007" dir="5400000" sy="-100000" algn="bl" rotWithShape="0"/>
                </a:effectLst>
              </a:rPr>
              <a:t>доход</a:t>
            </a:r>
            <a:r>
              <a:rPr lang="ru-RU" sz="3600" b="1" dirty="0" smtClean="0">
                <a:effectLst>
                  <a:reflection blurRad="6350" stA="55000" endA="50" endPos="85000" dist="60007" dir="5400000" sy="-100000" algn="bl" rotWithShape="0"/>
                </a:effectLst>
              </a:rPr>
              <a:t> </a:t>
            </a:r>
            <a:r>
              <a:rPr lang="ru-RU" sz="3600" b="1" dirty="0">
                <a:effectLst>
                  <a:reflection blurRad="6350" stA="55000" endA="50" endPos="85000" dist="60007" dir="5400000" sy="-100000" algn="bl" rotWithShape="0"/>
                </a:effectLst>
              </a:rPr>
              <a:t>– </a:t>
            </a:r>
            <a:r>
              <a:rPr lang="ru-RU" sz="3600" b="1" dirty="0">
                <a:solidFill>
                  <a:srgbClr val="0070C0"/>
                </a:solidFill>
                <a:effectLst>
                  <a:reflection blurRad="6350" stA="55000" endA="50" endPos="85000" dist="60007" dir="5400000" sy="-100000" algn="bl" rotWithShape="0"/>
                </a:effectLst>
              </a:rPr>
              <a:t>расход,</a:t>
            </a:r>
            <a:r>
              <a:rPr lang="ru-RU" sz="3600" b="1" dirty="0">
                <a:effectLst>
                  <a:reflection blurRad="6350" stA="55000" endA="50" endPos="85000" dist="60007" dir="5400000" sy="-100000" algn="bl" rotWithShape="0"/>
                </a:effectLst>
              </a:rPr>
              <a:t> </a:t>
            </a:r>
            <a:endParaRPr lang="ru-RU" sz="3600" b="1" dirty="0" smtClean="0">
              <a:effectLst>
                <a:reflection blurRad="6350" stA="55000" endA="50" endPos="85000" dist="60007" dir="5400000" sy="-100000" algn="bl" rotWithShape="0"/>
              </a:effectLst>
            </a:endParaRPr>
          </a:p>
          <a:p>
            <a:endParaRPr lang="ru-RU" sz="3600" b="1" dirty="0" smtClean="0">
              <a:effectLst>
                <a:reflection blurRad="6350" stA="55000" endA="50" endPos="85000" dist="60007" dir="5400000" sy="-100000" algn="bl" rotWithShape="0"/>
              </a:effectLst>
            </a:endParaRPr>
          </a:p>
          <a:p>
            <a:r>
              <a:rPr lang="ru-RU" sz="3600" b="1" dirty="0" smtClean="0">
                <a:solidFill>
                  <a:schemeClr val="accent1">
                    <a:lumMod val="75000"/>
                  </a:schemeClr>
                </a:solidFill>
                <a:effectLst>
                  <a:reflection blurRad="6350" stA="55000" endA="50" endPos="85000" dist="60007" dir="5400000" sy="-100000" algn="bl" rotWithShape="0"/>
                </a:effectLst>
              </a:rPr>
              <a:t>много</a:t>
            </a:r>
            <a:r>
              <a:rPr lang="ru-RU" sz="3600" b="1" dirty="0" smtClean="0">
                <a:effectLst>
                  <a:reflection blurRad="6350" stA="55000" endA="50" endPos="85000" dist="60007" dir="5400000" sy="-100000" algn="bl" rotWithShape="0"/>
                </a:effectLst>
              </a:rPr>
              <a:t> </a:t>
            </a:r>
            <a:r>
              <a:rPr lang="ru-RU" sz="3600" b="1" dirty="0">
                <a:effectLst>
                  <a:reflection blurRad="6350" stA="55000" endA="50" endPos="85000" dist="60007" dir="5400000" sy="-100000" algn="bl" rotWithShape="0"/>
                </a:effectLst>
              </a:rPr>
              <a:t>– </a:t>
            </a:r>
            <a:r>
              <a:rPr lang="ru-RU" sz="3600" b="1" dirty="0">
                <a:solidFill>
                  <a:srgbClr val="0070C0"/>
                </a:solidFill>
                <a:effectLst>
                  <a:reflection blurRad="6350" stA="55000" endA="50" endPos="85000" dist="60007" dir="5400000" sy="-100000" algn="bl" rotWithShape="0"/>
                </a:effectLst>
              </a:rPr>
              <a:t>мало,</a:t>
            </a:r>
            <a:r>
              <a:rPr lang="ru-RU" sz="3600" b="1" dirty="0">
                <a:effectLst>
                  <a:reflection blurRad="6350" stA="55000" endA="50" endPos="85000" dist="60007" dir="5400000" sy="-100000" algn="bl" rotWithShape="0"/>
                </a:effectLst>
              </a:rPr>
              <a:t> </a:t>
            </a:r>
            <a:endParaRPr lang="ru-RU" sz="3600" b="1" dirty="0" smtClean="0">
              <a:effectLst>
                <a:reflection blurRad="6350" stA="55000" endA="50" endPos="85000" dist="60007" dir="5400000" sy="-100000" algn="bl" rotWithShape="0"/>
              </a:effectLst>
            </a:endParaRPr>
          </a:p>
          <a:p>
            <a:endParaRPr lang="ru-RU" sz="3600" b="1" dirty="0" smtClean="0">
              <a:effectLst>
                <a:reflection blurRad="6350" stA="55000" endA="50" endPos="85000" dist="60007" dir="5400000" sy="-100000" algn="bl" rotWithShape="0"/>
              </a:effectLst>
            </a:endParaRPr>
          </a:p>
          <a:p>
            <a:r>
              <a:rPr lang="ru-RU" sz="3600" b="1" dirty="0" smtClean="0">
                <a:solidFill>
                  <a:schemeClr val="accent1">
                    <a:lumMod val="75000"/>
                  </a:schemeClr>
                </a:solidFill>
                <a:effectLst>
                  <a:reflection blurRad="6350" stA="55000" endA="50" endPos="85000" dist="60007" dir="5400000" sy="-100000" algn="bl" rotWithShape="0"/>
                </a:effectLst>
              </a:rPr>
              <a:t>наличные</a:t>
            </a:r>
            <a:r>
              <a:rPr lang="ru-RU" sz="3600" b="1" dirty="0" smtClean="0">
                <a:effectLst>
                  <a:reflection blurRad="6350" stA="55000" endA="50" endPos="85000" dist="60007" dir="5400000" sy="-100000" algn="bl" rotWithShape="0"/>
                </a:effectLst>
              </a:rPr>
              <a:t> </a:t>
            </a:r>
            <a:r>
              <a:rPr lang="ru-RU" sz="3600" b="1" dirty="0">
                <a:effectLst>
                  <a:reflection blurRad="6350" stA="55000" endA="50" endPos="85000" dist="60007" dir="5400000" sy="-100000" algn="bl" rotWithShape="0"/>
                </a:effectLst>
              </a:rPr>
              <a:t>– </a:t>
            </a:r>
            <a:r>
              <a:rPr lang="ru-RU" sz="3600" b="1" dirty="0" smtClean="0">
                <a:solidFill>
                  <a:srgbClr val="0070C0"/>
                </a:solidFill>
                <a:effectLst>
                  <a:reflection blurRad="6350" stA="55000" endA="50" endPos="85000" dist="60007" dir="5400000" sy="-100000" algn="bl" rotWithShape="0"/>
                </a:effectLst>
              </a:rPr>
              <a:t>безналичные.</a:t>
            </a:r>
            <a:endParaRPr lang="ru-RU" sz="3600" b="1" dirty="0">
              <a:solidFill>
                <a:srgbClr val="0070C0"/>
              </a:solidFill>
              <a:effectLst>
                <a:reflection blurRad="6350" stA="55000" endA="50" endPos="85000" dist="60007" dir="5400000" sy="-100000" algn="bl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657051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1301006"/>
          </a:xfrm>
        </p:spPr>
        <p:txBody>
          <a:bodyPr>
            <a:normAutofit/>
          </a:bodyPr>
          <a:lstStyle/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Викторина 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о героях сказок и мультфильмов, которые  связаны с финансово-экономическими отношениями.</a:t>
            </a: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67016334"/>
              </p:ext>
            </p:extLst>
          </p:nvPr>
        </p:nvGraphicFramePr>
        <p:xfrm>
          <a:off x="251520" y="1340767"/>
          <a:ext cx="8712968" cy="525658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4300611"/>
                <a:gridCol w="4412357"/>
              </a:tblGrid>
              <a:tr h="1445702">
                <a:tc>
                  <a:txBody>
                    <a:bodyPr/>
                    <a:lstStyle/>
                    <a:p>
                      <a:pPr marL="0" lvl="0" indent="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ru-RU" sz="1200" dirty="0">
                          <a:effectLst/>
                        </a:rPr>
                        <a:t>Герой этой сказки, слепой, но очень </a:t>
                      </a:r>
                      <a:endParaRPr lang="ru-RU" sz="1200" dirty="0" smtClean="0">
                        <a:effectLst/>
                      </a:endParaRPr>
                    </a:p>
                    <a:p>
                      <a:pPr marL="0" lvl="0" indent="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ru-RU" sz="1200" dirty="0" smtClean="0">
                          <a:effectLst/>
                        </a:rPr>
                        <a:t>состоятельный</a:t>
                      </a:r>
                      <a:r>
                        <a:rPr lang="ru-RU" sz="1200" dirty="0">
                          <a:effectLst/>
                        </a:rPr>
                        <a:t>, </a:t>
                      </a:r>
                      <a:endParaRPr lang="ru-RU" sz="1100" dirty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 любил пересчитывать свои богатства.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lvl="0" indent="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ru-RU" sz="1200" dirty="0">
                          <a:effectLst/>
                        </a:rPr>
                        <a:t>Герой сказки нашел богатства в пещере, </a:t>
                      </a:r>
                      <a:endParaRPr lang="ru-RU" sz="1100" dirty="0">
                        <a:effectLst/>
                      </a:endParaRPr>
                    </a:p>
                    <a:p>
                      <a:pPr marL="112395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которая открывалась с помощью </a:t>
                      </a:r>
                      <a:endParaRPr lang="ru-RU" sz="1200" dirty="0" smtClean="0">
                        <a:effectLst/>
                      </a:endParaRPr>
                    </a:p>
                    <a:p>
                      <a:pPr marL="112395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</a:rPr>
                        <a:t>волшебных </a:t>
                      </a:r>
                      <a:r>
                        <a:rPr lang="ru-RU" sz="1200" dirty="0">
                          <a:effectLst/>
                        </a:rPr>
                        <a:t>слов. 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1531514">
                <a:tc>
                  <a:txBody>
                    <a:bodyPr/>
                    <a:lstStyle/>
                    <a:p>
                      <a:pPr marL="0" lvl="0" indent="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ru-RU" sz="1200" dirty="0">
                          <a:effectLst/>
                        </a:rPr>
                        <a:t>Герой этой сказки, чтобы </a:t>
                      </a:r>
                      <a:r>
                        <a:rPr lang="ru-RU" sz="1200" dirty="0" smtClean="0">
                          <a:effectLst/>
                        </a:rPr>
                        <a:t>приумножить</a:t>
                      </a:r>
                    </a:p>
                    <a:p>
                      <a:pPr marL="0" lvl="0" indent="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ru-RU" sz="1200" dirty="0" smtClean="0">
                          <a:effectLst/>
                        </a:rPr>
                        <a:t> </a:t>
                      </a:r>
                      <a:r>
                        <a:rPr lang="ru-RU" sz="1200" dirty="0">
                          <a:effectLst/>
                        </a:rPr>
                        <a:t>свой </a:t>
                      </a:r>
                      <a:endParaRPr lang="ru-RU" sz="1200" dirty="0" smtClean="0">
                        <a:effectLst/>
                      </a:endParaRPr>
                    </a:p>
                    <a:p>
                      <a:pPr marL="0" lvl="0" indent="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ru-RU" sz="1200" dirty="0" smtClean="0">
                          <a:effectLst/>
                        </a:rPr>
                        <a:t>капитал</a:t>
                      </a:r>
                      <a:r>
                        <a:rPr lang="ru-RU" sz="1200" dirty="0">
                          <a:effectLst/>
                        </a:rPr>
                        <a:t>, зарыл его в землю. </a:t>
                      </a:r>
                      <a:endParaRPr lang="ru-RU" sz="1100" dirty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 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lvl="0" indent="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ru-RU" sz="1200" dirty="0">
                          <a:effectLst/>
                        </a:rPr>
                        <a:t>Г</a:t>
                      </a:r>
                      <a:r>
                        <a:rPr lang="ru-RU" sz="1200" b="1" dirty="0">
                          <a:effectLst/>
                        </a:rPr>
                        <a:t>ерой этого мультфильма умел </a:t>
                      </a:r>
                      <a:r>
                        <a:rPr lang="ru-RU" sz="1200" b="1" dirty="0" smtClean="0">
                          <a:effectLst/>
                        </a:rPr>
                        <a:t>отлично</a:t>
                      </a:r>
                    </a:p>
                    <a:p>
                      <a:pPr marL="0" lvl="0" indent="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ru-RU" sz="1200" b="1" dirty="0" smtClean="0">
                          <a:effectLst/>
                        </a:rPr>
                        <a:t> </a:t>
                      </a:r>
                      <a:r>
                        <a:rPr lang="ru-RU" sz="1200" b="1" dirty="0">
                          <a:effectLst/>
                        </a:rPr>
                        <a:t>планировать свое хозяйство, </a:t>
                      </a:r>
                      <a:endParaRPr lang="ru-RU" sz="1100" b="1" dirty="0">
                        <a:effectLst/>
                      </a:endParaRPr>
                    </a:p>
                    <a:p>
                      <a:pPr marL="201930" indent="2667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</a:rPr>
                        <a:t>купив корову, получая от </a:t>
                      </a:r>
                      <a:r>
                        <a:rPr lang="ru-RU" sz="1200" b="1" dirty="0" smtClean="0">
                          <a:effectLst/>
                        </a:rPr>
                        <a:t>нее</a:t>
                      </a:r>
                    </a:p>
                    <a:p>
                      <a:pPr marL="201930" indent="2667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effectLst/>
                        </a:rPr>
                        <a:t> </a:t>
                      </a:r>
                      <a:r>
                        <a:rPr lang="ru-RU" sz="1200" b="1" dirty="0">
                          <a:effectLst/>
                        </a:rPr>
                        <a:t>молоко и даже теленка. </a:t>
                      </a:r>
                      <a:endParaRPr lang="ru-RU" sz="1100" b="1" dirty="0">
                        <a:effectLst/>
                      </a:endParaRPr>
                    </a:p>
                    <a:p>
                      <a:pPr marL="4572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</a:rPr>
                        <a:t> </a:t>
                      </a:r>
                      <a:endParaRPr lang="ru-RU" sz="1100" b="1" dirty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 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1009074">
                <a:tc>
                  <a:txBody>
                    <a:bodyPr/>
                    <a:lstStyle/>
                    <a:p>
                      <a:pPr marL="0" lvl="0" indent="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ru-RU" sz="1200" dirty="0">
                          <a:effectLst/>
                        </a:rPr>
                        <a:t>Героиня сказки нашла монетку, купила </a:t>
                      </a:r>
                      <a:endParaRPr lang="ru-RU" sz="1200" dirty="0" smtClean="0">
                        <a:effectLst/>
                      </a:endParaRPr>
                    </a:p>
                    <a:p>
                      <a:pPr marL="0" lvl="0" indent="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ru-RU" sz="1200" dirty="0" smtClean="0">
                          <a:effectLst/>
                        </a:rPr>
                        <a:t>самовар </a:t>
                      </a:r>
                      <a:r>
                        <a:rPr lang="ru-RU" sz="1200" dirty="0">
                          <a:effectLst/>
                        </a:rPr>
                        <a:t>и позвала   </a:t>
                      </a:r>
                      <a:endParaRPr lang="ru-RU" sz="1100" dirty="0">
                        <a:effectLst/>
                      </a:endParaRPr>
                    </a:p>
                    <a:p>
                      <a:pPr marL="27051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              на чай своих друзей.                                                                                        </a:t>
                      </a:r>
                      <a:endParaRPr lang="ru-RU" sz="1100" dirty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 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lvl="0" indent="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ru-RU" sz="1200" b="1" dirty="0">
                          <a:effectLst/>
                        </a:rPr>
                        <a:t>Какой маленький рыжий </a:t>
                      </a:r>
                      <a:r>
                        <a:rPr lang="ru-RU" sz="1200" b="1" dirty="0" smtClean="0">
                          <a:effectLst/>
                        </a:rPr>
                        <a:t>пушистый</a:t>
                      </a:r>
                    </a:p>
                    <a:p>
                      <a:pPr marL="0" lvl="0" indent="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ru-RU" sz="1200" b="1" dirty="0" smtClean="0">
                          <a:effectLst/>
                        </a:rPr>
                        <a:t> </a:t>
                      </a:r>
                      <a:r>
                        <a:rPr lang="ru-RU" sz="1200" b="1" dirty="0">
                          <a:effectLst/>
                        </a:rPr>
                        <a:t>зверек грыз </a:t>
                      </a:r>
                      <a:endParaRPr lang="ru-RU" sz="1100" b="1" dirty="0">
                        <a:effectLst/>
                      </a:endParaRPr>
                    </a:p>
                    <a:p>
                      <a:pPr marL="201930" indent="2667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</a:rPr>
                        <a:t>золотые орешки с ядрами </a:t>
                      </a:r>
                      <a:r>
                        <a:rPr lang="ru-RU" sz="1200" b="1" dirty="0" smtClean="0">
                          <a:effectLst/>
                        </a:rPr>
                        <a:t>из</a:t>
                      </a:r>
                    </a:p>
                    <a:p>
                      <a:pPr marL="201930" indent="2667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effectLst/>
                        </a:rPr>
                        <a:t> </a:t>
                      </a:r>
                      <a:r>
                        <a:rPr lang="ru-RU" sz="1200" b="1" dirty="0">
                          <a:effectLst/>
                        </a:rPr>
                        <a:t>изумрудов. </a:t>
                      </a:r>
                      <a:endParaRPr lang="ru-RU" sz="11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1270294">
                <a:tc>
                  <a:txBody>
                    <a:bodyPr/>
                    <a:lstStyle/>
                    <a:p>
                      <a:pPr marL="0" lvl="0" indent="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ru-RU" sz="1200" dirty="0">
                          <a:effectLst/>
                        </a:rPr>
                        <a:t>Героиня сказки получала  золотые </a:t>
                      </a:r>
                      <a:endParaRPr lang="ru-RU" sz="1100" dirty="0">
                        <a:effectLst/>
                      </a:endParaRPr>
                    </a:p>
                    <a:p>
                      <a:pPr marL="4572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монеты  ударом копытца о </a:t>
                      </a:r>
                      <a:endParaRPr lang="ru-RU" sz="1200" dirty="0" smtClean="0">
                        <a:effectLst/>
                      </a:endParaRPr>
                    </a:p>
                    <a:p>
                      <a:pPr marL="4572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 smtClean="0">
                          <a:effectLst/>
                        </a:rPr>
                        <a:t>землю</a:t>
                      </a:r>
                      <a:r>
                        <a:rPr lang="ru-RU" sz="1200" dirty="0">
                          <a:effectLst/>
                        </a:rPr>
                        <a:t>. 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lvl="0" indent="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ru-RU" sz="1200" b="1" dirty="0">
                          <a:effectLst/>
                        </a:rPr>
                        <a:t>Какая сказка начинается разделом </a:t>
                      </a:r>
                      <a:endParaRPr lang="ru-RU" sz="1200" b="1" dirty="0" smtClean="0">
                        <a:effectLst/>
                      </a:endParaRPr>
                    </a:p>
                    <a:p>
                      <a:pPr marL="0" lvl="0" indent="0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ru-RU" sz="1200" b="1" dirty="0" smtClean="0">
                          <a:effectLst/>
                        </a:rPr>
                        <a:t>наследства </a:t>
                      </a:r>
                      <a:r>
                        <a:rPr lang="ru-RU" sz="1200" b="1" dirty="0">
                          <a:effectLst/>
                        </a:rPr>
                        <a:t>и </a:t>
                      </a:r>
                      <a:endParaRPr lang="ru-RU" sz="1100" b="1" dirty="0">
                        <a:effectLst/>
                      </a:endParaRPr>
                    </a:p>
                    <a:p>
                      <a:pPr marL="4572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>
                          <a:effectLst/>
                        </a:rPr>
                        <a:t>заканчивается получением замка и </a:t>
                      </a:r>
                      <a:endParaRPr lang="ru-RU" sz="1200" b="1" dirty="0" smtClean="0">
                        <a:effectLst/>
                      </a:endParaRPr>
                    </a:p>
                    <a:p>
                      <a:pPr marL="4572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b="1" dirty="0" smtClean="0">
                          <a:effectLst/>
                        </a:rPr>
                        <a:t>титула </a:t>
                      </a:r>
                      <a:r>
                        <a:rPr lang="ru-RU" sz="1200" b="1" dirty="0">
                          <a:effectLst/>
                        </a:rPr>
                        <a:t>маркиза. </a:t>
                      </a:r>
                      <a:endParaRPr lang="ru-RU" sz="1100" b="1" dirty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b="1" dirty="0">
                          <a:effectLst/>
                        </a:rPr>
                        <a:t> </a:t>
                      </a:r>
                      <a:endParaRPr lang="ru-RU" sz="11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pic>
        <p:nvPicPr>
          <p:cNvPr id="4104" name="Рисунок 88" descr="Описание: Крот / Mole | Дюймовочка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36924" y="1369866"/>
            <a:ext cx="1109664" cy="1326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3" name="Рисунок 92" descr="Описание: Али-Баба и 40 разбойников&quot;: очередной разбор сказки.: wetfield — LiveJournal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2320" y="1386661"/>
            <a:ext cx="1440556" cy="12924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1" name="Рисунок 93" descr="Описание: Разные загадки про мультфильмы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42613" y="2961009"/>
            <a:ext cx="1550263" cy="11557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Рисунок 90" descr="Описание: В Салехарде появятся скульптуры крокодила и мухи-цокотухи? - Ямал-Регион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012" y="4386758"/>
            <a:ext cx="1171575" cy="8239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Рисунок 94" descr="Описание: Сказка о царе Салтане | aaBaby - Чем занять ребенка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45101" y="4293096"/>
            <a:ext cx="1343025" cy="10112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Рисунок 91" descr="Описание: золотая антилопа рисунок Золотая антилопа (DVD) :: Отечественные  мультфильмы :: книги почтой, книги курьером, книги наложенным плате… |  Мультфильмы, Рисунок, Золото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2834" y="5373216"/>
            <a:ext cx="1439791" cy="1152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7" name="Рисунок 95" descr="Описание: Кот в сапогах, Шарль Перро, читать сказку онлайн бесплатно | Русская сказка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45102" y="5373216"/>
            <a:ext cx="1247776" cy="12477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Рисунок 89" descr="Описание: Сценарий сказки «Буратино» на новый лад для взрослых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013" y="2961009"/>
            <a:ext cx="1217612" cy="12176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552868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940670" y="0"/>
            <a:ext cx="4157687" cy="836712"/>
          </a:xfrm>
        </p:spPr>
        <p:txBody>
          <a:bodyPr>
            <a:noAutofit/>
          </a:bodyPr>
          <a:lstStyle/>
          <a:p>
            <a:r>
              <a:rPr lang="ru-RU" sz="2800" b="1" dirty="0" smtClean="0"/>
              <a:t>Серия обучающих мультфильмов</a:t>
            </a:r>
            <a:endParaRPr lang="ru-RU" sz="2800" b="1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317" y="116632"/>
            <a:ext cx="4851354" cy="30963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3005" y="836712"/>
            <a:ext cx="4835352" cy="2895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036" y="3442391"/>
            <a:ext cx="4816689" cy="30207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85789" y="3906772"/>
            <a:ext cx="5112568" cy="29512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819264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b="1" dirty="0" smtClean="0"/>
              <a:t>Задание-тест по теме «Семейный бюджет» (доходы семьи)</a:t>
            </a:r>
            <a:endParaRPr lang="ru-RU" sz="3200" b="1" dirty="0"/>
          </a:p>
        </p:txBody>
      </p:sp>
      <p:pic>
        <p:nvPicPr>
          <p:cNvPr id="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865" y="1628800"/>
            <a:ext cx="8871519" cy="4248472"/>
          </a:xfrm>
          <a:prstGeom prst="rect">
            <a:avLst/>
          </a:prstGeom>
          <a:noFill/>
          <a:ln w="28575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68302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148064" y="274637"/>
            <a:ext cx="3888432" cy="6478749"/>
          </a:xfrm>
        </p:spPr>
        <p:txBody>
          <a:bodyPr>
            <a:normAutofit fontScale="90000"/>
          </a:bodyPr>
          <a:lstStyle/>
          <a:p>
            <a:r>
              <a:rPr lang="ru-RU" sz="3200" b="1" u="sng" dirty="0"/>
              <a:t>К теме «Экономия семейного бюджета»</a:t>
            </a:r>
            <a:r>
              <a:rPr lang="ru-RU" sz="3200" dirty="0"/>
              <a:t/>
            </a:r>
            <a:br>
              <a:rPr lang="ru-RU" sz="3200" dirty="0"/>
            </a:br>
            <a:r>
              <a:rPr lang="ru-RU" sz="3200" b="1" dirty="0"/>
              <a:t>Игра </a:t>
            </a:r>
            <a:r>
              <a:rPr lang="ru-RU" sz="3200" b="1" dirty="0" smtClean="0"/>
              <a:t>«Покупаем продукты для семейного ужина»</a:t>
            </a:r>
            <a:r>
              <a:rPr lang="ru-RU" sz="3200" dirty="0"/>
              <a:t/>
            </a:r>
            <a:br>
              <a:rPr lang="ru-RU" sz="3200" dirty="0"/>
            </a:br>
            <a:r>
              <a:rPr lang="ru-RU" sz="3200" b="1" dirty="0" smtClean="0"/>
              <a:t>Цель:</a:t>
            </a:r>
            <a:r>
              <a:rPr lang="ru-RU" sz="3200" dirty="0" smtClean="0"/>
              <a:t> формировать умение рационального использования доступных финансовых ресурсов; учить решать простейшие финансовые задачи.</a:t>
            </a:r>
            <a:endParaRPr lang="ru-RU" sz="3200" dirty="0"/>
          </a:p>
        </p:txBody>
      </p:sp>
      <p:pic>
        <p:nvPicPr>
          <p:cNvPr id="1026" name="Picture 2" descr="C:\Users\ADMIN\Desktop\IMG_20190903_14183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88640"/>
            <a:ext cx="4923560" cy="65647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866376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1800" b="1" dirty="0"/>
              <a:t>Динамика </a:t>
            </a:r>
            <a:r>
              <a:rPr lang="ru-RU" sz="1800" b="1" dirty="0" err="1"/>
              <a:t>сформированности</a:t>
            </a:r>
            <a:r>
              <a:rPr lang="ru-RU" sz="1800" b="1" dirty="0"/>
              <a:t> финансово-экономических представлений группы дошкольников МБУДО ЦТ с. Чехов после реализации раздела «Уроки финансовой грамотности» дополнительной общеобразовательной общеразвивающей программы «Играя, познаем мир» в 2019 – 2020 уч. г.</a:t>
            </a:r>
            <a:r>
              <a:rPr lang="ru-RU" sz="1800" dirty="0"/>
              <a:t/>
            </a:r>
            <a:br>
              <a:rPr lang="ru-RU" sz="1800" dirty="0"/>
            </a:br>
            <a:endParaRPr lang="ru-RU" sz="1800" dirty="0"/>
          </a:p>
        </p:txBody>
      </p:sp>
      <p:graphicFrame>
        <p:nvGraphicFramePr>
          <p:cNvPr id="3" name="Диаграмма 2"/>
          <p:cNvGraphicFramePr/>
          <p:nvPr>
            <p:extLst>
              <p:ext uri="{D42A27DB-BD31-4B8C-83A1-F6EECF244321}">
                <p14:modId xmlns:p14="http://schemas.microsoft.com/office/powerpoint/2010/main" val="3213354996"/>
              </p:ext>
            </p:extLst>
          </p:nvPr>
        </p:nvGraphicFramePr>
        <p:xfrm>
          <a:off x="1835696" y="3645024"/>
          <a:ext cx="5377810" cy="309634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94090179"/>
              </p:ext>
            </p:extLst>
          </p:nvPr>
        </p:nvGraphicFramePr>
        <p:xfrm>
          <a:off x="1259632" y="1484784"/>
          <a:ext cx="6624735" cy="1944215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879367"/>
                <a:gridCol w="1235473"/>
                <a:gridCol w="1243521"/>
                <a:gridCol w="1243521"/>
                <a:gridCol w="1022853"/>
              </a:tblGrid>
              <a:tr h="284994"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Уровень 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Начальная диагностика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Итоговая диагностика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846467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 </a:t>
                      </a:r>
                      <a:endParaRPr lang="ru-RU" sz="1100" dirty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Количество </a:t>
                      </a:r>
                      <a:endParaRPr lang="ru-RU" sz="1100" dirty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детей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 </a:t>
                      </a:r>
                      <a:endParaRPr lang="ru-RU" sz="110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В %</a:t>
                      </a:r>
                      <a:endParaRPr lang="ru-RU" sz="110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 </a:t>
                      </a:r>
                      <a:endParaRPr lang="ru-RU" sz="110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Количество</a:t>
                      </a:r>
                      <a:endParaRPr lang="ru-RU" sz="110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детей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 </a:t>
                      </a:r>
                      <a:endParaRPr lang="ru-RU" sz="110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В %</a:t>
                      </a:r>
                      <a:endParaRPr lang="ru-RU" sz="110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7091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Высокий 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-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0 %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3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30 %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7091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Средний 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4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40 %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6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60 %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7091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Низкий 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6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60 %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>
                          <a:effectLst/>
                        </a:rPr>
                        <a:t>1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10 %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222949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570186"/>
          </a:xfrm>
        </p:spPr>
        <p:txBody>
          <a:bodyPr>
            <a:normAutofit fontScale="90000"/>
          </a:bodyPr>
          <a:lstStyle/>
          <a:p>
            <a:r>
              <a:rPr lang="ru-RU" sz="54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О</a:t>
            </a:r>
            <a:r>
              <a:rPr lang="ru-RU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бучение финансовой грамотности     в старшем дошкольном возрасте</a:t>
            </a:r>
            <a:endParaRPr lang="ru-RU" dirty="0"/>
          </a:p>
        </p:txBody>
      </p:sp>
      <p:pic>
        <p:nvPicPr>
          <p:cNvPr id="3" name="Picture 2" descr="ÐÐ°ÑÑÐ¸Ð½ÐºÐ¸ Ð¿Ð¾ Ð·Ð°Ð¿ÑÐ¾ÑÑ ÐºÐ°ÑÑÐ¸Ð½ÐºÐ¸ Ð´ÐµÑÐ¸ Ð¸ Ð´ÐµÐ½ÑÐ³Ð¸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2492896"/>
            <a:ext cx="7056784" cy="3960440"/>
          </a:xfrm>
          <a:prstGeom prst="rect">
            <a:avLst/>
          </a:prstGeom>
          <a:gradFill flip="none" rotWithShape="1">
            <a:gsLst>
              <a:gs pos="0">
                <a:schemeClr val="accent1">
                  <a:shade val="30000"/>
                  <a:satMod val="115000"/>
                </a:schemeClr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path path="circle">
              <a:fillToRect l="100000" t="100000"/>
            </a:path>
            <a:tileRect r="-100000" b="-100000"/>
          </a:gradFill>
          <a:extLst/>
        </p:spPr>
      </p:pic>
    </p:spTree>
    <p:extLst>
      <p:ext uri="{BB962C8B-B14F-4D97-AF65-F5344CB8AC3E}">
        <p14:creationId xmlns:p14="http://schemas.microsoft.com/office/powerpoint/2010/main" val="1354453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2996952"/>
          </a:xfrm>
        </p:spPr>
        <p:txBody>
          <a:bodyPr>
            <a:normAutofit/>
          </a:bodyPr>
          <a:lstStyle/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Игровая практика 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«Мини-банк».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dirty="0"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Цель: показать принципы финансового планирования, донести принцип «сначала зарабатываем – потом тратим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».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dirty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Предложите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ребенку дома создать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свой «мини-банк». Пусть он отвечает за сбор и хранение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мелочи и напоминает членам семьи об этом. Обсудите,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на какое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общее семейное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дело собираются данные монеты в «мини-банке» – например, на покупку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настольной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игры, чтобы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ребенок чувствовал гордость за подготовку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покупки для семьи.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dirty="0">
                <a:latin typeface="Times New Roman" pitchFamily="18" charset="0"/>
                <a:cs typeface="Times New Roman" pitchFamily="18" charset="0"/>
              </a:rPr>
            </a:b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ÐÐ°ÑÑÐ¸Ð½ÐºÐ¸ Ð¿Ð¾ Ð·Ð°Ð¿ÑÐ¾ÑÑ ÐºÐ°ÑÑÐ¸Ð½ÐºÐ° ÑÐµÐ±ÐµÐ½Ð¾Ðº Ñ ÐºÐ¾Ð¿Ð¸Ð»ÐºÐ¾Ð¹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2590849"/>
            <a:ext cx="5688632" cy="41371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000608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2597</TotalTime>
  <Words>751</Words>
  <Application>Microsoft Office PowerPoint</Application>
  <PresentationFormat>Экран (4:3)</PresentationFormat>
  <Paragraphs>161</Paragraphs>
  <Slides>20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1" baseType="lpstr">
      <vt:lpstr>Тема Office</vt:lpstr>
      <vt:lpstr>Обучение финансовой грамотности     в старшем дошкольном возрасте</vt:lpstr>
      <vt:lpstr>Распоряжение Правительства РФ от 25 сентября 2017 г. № 2039-р   Национальная стратегия повышения финансовой грамотности на 2017 - 2023 гг.  Проект «Содействие повышению уровня финансовой грамотности населения и развитию финансового образования в Российской Федерации»  Для формирования компетенций в сфере финансовой грамотности необходимо продолжить разработку и внедрение образовательных программ повышения финансовой грамотности для дошкольного, начального общего, основного общего, среднего общего, среднего профессионального и высшего образования,  а также для дополнительного образования. </vt:lpstr>
      <vt:lpstr>ДООП «Играя, познаем мир»  социально-педагогической направленности  Раздел (16 ЧАСОВ):   «Уроки финансовой грамотности» </vt:lpstr>
      <vt:lpstr>Тема «Что такое деньги» Цель: познакомить с понятием «деньги», зачем они нужны, с видами денежных знаков, деньгами в нашей стране, с понятиями «наличные» и «безналичные» деньги. </vt:lpstr>
      <vt:lpstr>Игра «Сказочные услуги и товары» Цель: закрепить сведения о том, что такое услуги и товары, показать, что они встречаются не только в реальной жизни, но и в сказках.  Материал: таблички «Услуги», «Товары»; сюжетные картинки сказочных персонажей. </vt:lpstr>
      <vt:lpstr>Логические задачи к теме «Цена и стоимость» Цель: формирование понятий «цена», «стоимость»,  какие факторы оказывают влияние на стоимость товара</vt:lpstr>
      <vt:lpstr>Игра «Что дешевле? Что дороже?» Цель: сформировать умение ориентироваться в цене товаров, устанавливать ассортимент  (товаров) по цене; подбор товаров от самого дешевого до самого дорогого и наоборот (сериационные ряды), нахождение товаров, одинаковых по цене.</vt:lpstr>
      <vt:lpstr>Игра к теме «Товары и услуги» - «Найди ошибку» Картинки с изображением товаров и услуг прикреплены на магнитной доске слева и справа под табличками «Товары», «Услуги». Специально педагог делает 2 – 3 ошибки.  Дети находят эти ошибки, по очереди исправляют, получают бонусы. </vt:lpstr>
      <vt:lpstr>Сюжетно-ролевая игра «Банк» Цель: закрепить понятия «наличные», «безналичные» деньги, пластиковая карта, понимание функции банкомата как аппарата  для получения наличных денег.</vt:lpstr>
      <vt:lpstr>Презентация PowerPoint</vt:lpstr>
      <vt:lpstr>Игра «Что лучше продается?» Цель: закрепить знания детей о спросе на товар, о влиянии фактора сезонности (времени года) на реальный спрос.</vt:lpstr>
      <vt:lpstr>Загадки к теме «Уроки финансовой грамотности» </vt:lpstr>
      <vt:lpstr>Словесная игра «Наоборот» Цель: активизация и пополнение словаря по теме «Финансовая грамотность»</vt:lpstr>
      <vt:lpstr>Викторина о героях сказок и мультфильмов, которые  связаны с финансово-экономическими отношениями.</vt:lpstr>
      <vt:lpstr>Серия обучающих мультфильмов</vt:lpstr>
      <vt:lpstr>Задание-тест по теме «Семейный бюджет» (доходы семьи)</vt:lpstr>
      <vt:lpstr>К теме «Экономия семейного бюджета» Игра «Покупаем продукты для семейного ужина» Цель: формировать умение рационального использования доступных финансовых ресурсов; учить решать простейшие финансовые задачи.</vt:lpstr>
      <vt:lpstr>Динамика сформированности финансово-экономических представлений группы дошкольников МБУДО ЦТ с. Чехов после реализации раздела «Уроки финансовой грамотности» дополнительной общеобразовательной общеразвивающей программы «Играя, познаем мир» в 2019 – 2020 уч. г. </vt:lpstr>
      <vt:lpstr>Обучение финансовой грамотности     в старшем дошкольном возрасте</vt:lpstr>
      <vt:lpstr>Игровая практика «Мини-банк». Цель: показать принципы финансового планирования, донести принцип «сначала зарабатываем – потом тратим». Предложите ребенку дома создать свой «мини-банк». Пусть он отвечает за сбор и хранение мелочи и напоминает членам семьи об этом. Обсудите, на какое общее семейное дело собираются данные монеты в «мини-банке» – например, на покупку  настольной игры, чтобы ребенок чувствовал гордость за подготовку  покупки для семьи.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Ольга Юрьевна</dc:creator>
  <cp:lastModifiedBy>ADMIN</cp:lastModifiedBy>
  <cp:revision>85</cp:revision>
  <dcterms:created xsi:type="dcterms:W3CDTF">2019-08-26T09:41:46Z</dcterms:created>
  <dcterms:modified xsi:type="dcterms:W3CDTF">2020-12-18T03:50:44Z</dcterms:modified>
</cp:coreProperties>
</file>